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7"/>
  </p:notesMasterIdLst>
  <p:handoutMasterIdLst>
    <p:handoutMasterId r:id="rId158"/>
  </p:handoutMasterIdLst>
  <p:sldIdLst>
    <p:sldId id="256" r:id="rId2"/>
    <p:sldId id="257" r:id="rId3"/>
    <p:sldId id="259" r:id="rId4"/>
    <p:sldId id="258" r:id="rId5"/>
    <p:sldId id="260" r:id="rId6"/>
    <p:sldId id="261" r:id="rId7"/>
    <p:sldId id="262" r:id="rId8"/>
    <p:sldId id="263" r:id="rId9"/>
    <p:sldId id="264" r:id="rId10"/>
    <p:sldId id="265" r:id="rId11"/>
    <p:sldId id="266" r:id="rId12"/>
    <p:sldId id="331" r:id="rId13"/>
    <p:sldId id="267" r:id="rId14"/>
    <p:sldId id="268" r:id="rId15"/>
    <p:sldId id="269" r:id="rId16"/>
    <p:sldId id="270" r:id="rId17"/>
    <p:sldId id="271" r:id="rId18"/>
    <p:sldId id="272" r:id="rId19"/>
    <p:sldId id="273" r:id="rId20"/>
    <p:sldId id="274" r:id="rId21"/>
    <p:sldId id="350" r:id="rId22"/>
    <p:sldId id="351" r:id="rId23"/>
    <p:sldId id="275" r:id="rId24"/>
    <p:sldId id="276" r:id="rId25"/>
    <p:sldId id="277" r:id="rId26"/>
    <p:sldId id="278" r:id="rId27"/>
    <p:sldId id="280" r:id="rId28"/>
    <p:sldId id="279" r:id="rId29"/>
    <p:sldId id="281" r:id="rId30"/>
    <p:sldId id="282" r:id="rId31"/>
    <p:sldId id="283"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1" r:id="rId48"/>
    <p:sldId id="302" r:id="rId49"/>
    <p:sldId id="303" r:id="rId50"/>
    <p:sldId id="304" r:id="rId51"/>
    <p:sldId id="305" r:id="rId52"/>
    <p:sldId id="306" r:id="rId53"/>
    <p:sldId id="307" r:id="rId54"/>
    <p:sldId id="308" r:id="rId55"/>
    <p:sldId id="309" r:id="rId56"/>
    <p:sldId id="310" r:id="rId57"/>
    <p:sldId id="312" r:id="rId58"/>
    <p:sldId id="311" r:id="rId59"/>
    <p:sldId id="313" r:id="rId60"/>
    <p:sldId id="314" r:id="rId61"/>
    <p:sldId id="349"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30" r:id="rId77"/>
    <p:sldId id="329" r:id="rId78"/>
    <p:sldId id="332" r:id="rId79"/>
    <p:sldId id="333" r:id="rId80"/>
    <p:sldId id="334" r:id="rId81"/>
    <p:sldId id="335" r:id="rId82"/>
    <p:sldId id="336" r:id="rId83"/>
    <p:sldId id="337" r:id="rId84"/>
    <p:sldId id="383" r:id="rId85"/>
    <p:sldId id="384" r:id="rId86"/>
    <p:sldId id="385" r:id="rId87"/>
    <p:sldId id="386" r:id="rId88"/>
    <p:sldId id="387" r:id="rId89"/>
    <p:sldId id="388" r:id="rId90"/>
    <p:sldId id="389" r:id="rId91"/>
    <p:sldId id="390" r:id="rId92"/>
    <p:sldId id="391" r:id="rId93"/>
    <p:sldId id="382" r:id="rId94"/>
    <p:sldId id="338" r:id="rId95"/>
    <p:sldId id="339" r:id="rId96"/>
    <p:sldId id="340" r:id="rId97"/>
    <p:sldId id="341" r:id="rId98"/>
    <p:sldId id="342" r:id="rId99"/>
    <p:sldId id="343" r:id="rId100"/>
    <p:sldId id="344" r:id="rId101"/>
    <p:sldId id="345" r:id="rId102"/>
    <p:sldId id="346" r:id="rId103"/>
    <p:sldId id="348" r:id="rId104"/>
    <p:sldId id="347" r:id="rId105"/>
    <p:sldId id="353" r:id="rId106"/>
    <p:sldId id="354" r:id="rId107"/>
    <p:sldId id="352" r:id="rId108"/>
    <p:sldId id="362" r:id="rId109"/>
    <p:sldId id="364" r:id="rId110"/>
    <p:sldId id="365" r:id="rId111"/>
    <p:sldId id="366" r:id="rId112"/>
    <p:sldId id="367" r:id="rId113"/>
    <p:sldId id="368" r:id="rId114"/>
    <p:sldId id="369" r:id="rId115"/>
    <p:sldId id="370" r:id="rId116"/>
    <p:sldId id="381" r:id="rId117"/>
    <p:sldId id="363" r:id="rId118"/>
    <p:sldId id="371" r:id="rId119"/>
    <p:sldId id="372" r:id="rId120"/>
    <p:sldId id="373" r:id="rId121"/>
    <p:sldId id="374" r:id="rId122"/>
    <p:sldId id="375" r:id="rId123"/>
    <p:sldId id="376" r:id="rId124"/>
    <p:sldId id="377" r:id="rId125"/>
    <p:sldId id="378" r:id="rId126"/>
    <p:sldId id="379" r:id="rId127"/>
    <p:sldId id="380" r:id="rId128"/>
    <p:sldId id="356" r:id="rId129"/>
    <p:sldId id="357" r:id="rId130"/>
    <p:sldId id="358" r:id="rId131"/>
    <p:sldId id="359" r:id="rId132"/>
    <p:sldId id="360" r:id="rId133"/>
    <p:sldId id="361" r:id="rId134"/>
    <p:sldId id="392" r:id="rId135"/>
    <p:sldId id="393" r:id="rId136"/>
    <p:sldId id="394" r:id="rId137"/>
    <p:sldId id="395" r:id="rId138"/>
    <p:sldId id="396" r:id="rId139"/>
    <p:sldId id="397" r:id="rId140"/>
    <p:sldId id="398" r:id="rId141"/>
    <p:sldId id="399" r:id="rId142"/>
    <p:sldId id="400" r:id="rId143"/>
    <p:sldId id="402" r:id="rId144"/>
    <p:sldId id="401" r:id="rId145"/>
    <p:sldId id="403" r:id="rId146"/>
    <p:sldId id="405" r:id="rId147"/>
    <p:sldId id="406" r:id="rId148"/>
    <p:sldId id="409" r:id="rId149"/>
    <p:sldId id="410" r:id="rId150"/>
    <p:sldId id="407" r:id="rId151"/>
    <p:sldId id="408" r:id="rId152"/>
    <p:sldId id="411" r:id="rId153"/>
    <p:sldId id="412" r:id="rId154"/>
    <p:sldId id="414" r:id="rId155"/>
    <p:sldId id="413" r:id="rId156"/>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3D0"/>
    <a:srgbClr val="0000CC"/>
    <a:srgbClr val="00FF00"/>
    <a:srgbClr val="66FF33"/>
    <a:srgbClr val="99FF66"/>
    <a:srgbClr val="990099"/>
    <a:srgbClr val="FF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autoAdjust="0"/>
  </p:normalViewPr>
  <p:slideViewPr>
    <p:cSldViewPr snapToGrid="0">
      <p:cViewPr varScale="1">
        <p:scale>
          <a:sx n="90" d="100"/>
          <a:sy n="90" d="100"/>
        </p:scale>
        <p:origin x="18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96BED27-267F-4037-B1AA-AF3362D97A0C}"/>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29699" name="Rectangle 3">
            <a:extLst>
              <a:ext uri="{FF2B5EF4-FFF2-40B4-BE49-F238E27FC236}">
                <a16:creationId xmlns:a16="http://schemas.microsoft.com/office/drawing/2014/main" id="{4C75F95B-0B53-4D3D-A19B-B7A13CA80357}"/>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a:extLst>
              <a:ext uri="{FF2B5EF4-FFF2-40B4-BE49-F238E27FC236}">
                <a16:creationId xmlns:a16="http://schemas.microsoft.com/office/drawing/2014/main" id="{CDA72D3A-0A24-45B9-922B-2F65D831E09C}"/>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29701" name="Rectangle 5">
            <a:extLst>
              <a:ext uri="{FF2B5EF4-FFF2-40B4-BE49-F238E27FC236}">
                <a16:creationId xmlns:a16="http://schemas.microsoft.com/office/drawing/2014/main" id="{8C27F2E8-9932-4164-988D-B6A793F09856}"/>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455724E-8E03-4D38-998F-3326EB748C24}"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D3C0C07-B5ED-4663-894F-33F1857F1EA1}"/>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atin typeface="Arial" charset="0"/>
              </a:defRPr>
            </a:lvl1pPr>
          </a:lstStyle>
          <a:p>
            <a:pPr>
              <a:defRPr/>
            </a:pPr>
            <a:endParaRPr lang="en-US"/>
          </a:p>
        </p:txBody>
      </p:sp>
      <p:sp>
        <p:nvSpPr>
          <p:cNvPr id="5123" name="Rectangle 3">
            <a:extLst>
              <a:ext uri="{FF2B5EF4-FFF2-40B4-BE49-F238E27FC236}">
                <a16:creationId xmlns:a16="http://schemas.microsoft.com/office/drawing/2014/main" id="{FB9CBBA2-DBDB-480A-B4A2-2F4AD91CE4C7}"/>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160772" name="Rectangle 4">
            <a:extLst>
              <a:ext uri="{FF2B5EF4-FFF2-40B4-BE49-F238E27FC236}">
                <a16:creationId xmlns:a16="http://schemas.microsoft.com/office/drawing/2014/main" id="{64E678C4-666F-4E6D-A2A0-C37EA888706A}"/>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C1F295E9-8692-4DE2-9C95-67FD477E86F1}"/>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E962C671-8C40-4EE9-A590-A8ADB2C0687B}"/>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atin typeface="Arial" charset="0"/>
              </a:defRPr>
            </a:lvl1pPr>
          </a:lstStyle>
          <a:p>
            <a:pPr>
              <a:defRPr/>
            </a:pPr>
            <a:endParaRPr lang="en-US"/>
          </a:p>
        </p:txBody>
      </p:sp>
      <p:sp>
        <p:nvSpPr>
          <p:cNvPr id="5127" name="Rectangle 7">
            <a:extLst>
              <a:ext uri="{FF2B5EF4-FFF2-40B4-BE49-F238E27FC236}">
                <a16:creationId xmlns:a16="http://schemas.microsoft.com/office/drawing/2014/main" id="{91C9C920-8BB8-442E-9C50-91EF6F479F67}"/>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4D7C14E4-B436-451C-9595-900961021636}"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AAD7A960-8F07-4830-92D3-E889E211E8CB}"/>
              </a:ext>
            </a:extLst>
          </p:cNvPr>
          <p:cNvSpPr>
            <a:spLocks noGrp="1" noRot="1" noChangeAspect="1" noTextEdit="1"/>
          </p:cNvSpPr>
          <p:nvPr>
            <p:ph type="sldImg"/>
          </p:nvPr>
        </p:nvSpPr>
        <p:spPr>
          <a:ln/>
        </p:spPr>
      </p:sp>
      <p:sp>
        <p:nvSpPr>
          <p:cNvPr id="161795" name="Notes Placeholder 2">
            <a:extLst>
              <a:ext uri="{FF2B5EF4-FFF2-40B4-BE49-F238E27FC236}">
                <a16:creationId xmlns:a16="http://schemas.microsoft.com/office/drawing/2014/main" id="{B01C9A8B-D954-4637-9751-66E5F4CF07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963160C4-AF80-4D90-8054-F3F5DB66E0F6}"/>
              </a:ext>
            </a:extLst>
          </p:cNvPr>
          <p:cNvSpPr>
            <a:spLocks noGrp="1" noRot="1" noChangeAspect="1" noTextEdit="1"/>
          </p:cNvSpPr>
          <p:nvPr>
            <p:ph type="sldImg"/>
          </p:nvPr>
        </p:nvSpPr>
        <p:spPr>
          <a:ln/>
        </p:spPr>
      </p:sp>
      <p:sp>
        <p:nvSpPr>
          <p:cNvPr id="171011" name="Notes Placeholder 2">
            <a:extLst>
              <a:ext uri="{FF2B5EF4-FFF2-40B4-BE49-F238E27FC236}">
                <a16:creationId xmlns:a16="http://schemas.microsoft.com/office/drawing/2014/main" id="{4EE437F6-8988-48D9-BAB5-8EF0AED3D1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a:extLst>
              <a:ext uri="{FF2B5EF4-FFF2-40B4-BE49-F238E27FC236}">
                <a16:creationId xmlns:a16="http://schemas.microsoft.com/office/drawing/2014/main" id="{7F70EB68-DB85-4CC1-81CB-E5AE0B4BE23F}"/>
              </a:ext>
            </a:extLst>
          </p:cNvPr>
          <p:cNvSpPr>
            <a:spLocks noGrp="1" noRot="1" noChangeAspect="1" noTextEdit="1"/>
          </p:cNvSpPr>
          <p:nvPr>
            <p:ph type="sldImg"/>
          </p:nvPr>
        </p:nvSpPr>
        <p:spPr>
          <a:ln/>
        </p:spPr>
      </p:sp>
      <p:sp>
        <p:nvSpPr>
          <p:cNvPr id="263171" name="Notes Placeholder 2">
            <a:extLst>
              <a:ext uri="{FF2B5EF4-FFF2-40B4-BE49-F238E27FC236}">
                <a16:creationId xmlns:a16="http://schemas.microsoft.com/office/drawing/2014/main" id="{954501FB-6A6C-4519-A4BA-C46444109A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a:extLst>
              <a:ext uri="{FF2B5EF4-FFF2-40B4-BE49-F238E27FC236}">
                <a16:creationId xmlns:a16="http://schemas.microsoft.com/office/drawing/2014/main" id="{75270F66-C03E-43AD-91C8-6C785F44ABB4}"/>
              </a:ext>
            </a:extLst>
          </p:cNvPr>
          <p:cNvSpPr>
            <a:spLocks noGrp="1" noRot="1" noChangeAspect="1" noTextEdit="1"/>
          </p:cNvSpPr>
          <p:nvPr>
            <p:ph type="sldImg"/>
          </p:nvPr>
        </p:nvSpPr>
        <p:spPr>
          <a:ln/>
        </p:spPr>
      </p:sp>
      <p:sp>
        <p:nvSpPr>
          <p:cNvPr id="264195" name="Notes Placeholder 2">
            <a:extLst>
              <a:ext uri="{FF2B5EF4-FFF2-40B4-BE49-F238E27FC236}">
                <a16:creationId xmlns:a16="http://schemas.microsoft.com/office/drawing/2014/main" id="{80C2E09D-7CCD-4899-ABEB-6E8CA8AD62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a:extLst>
              <a:ext uri="{FF2B5EF4-FFF2-40B4-BE49-F238E27FC236}">
                <a16:creationId xmlns:a16="http://schemas.microsoft.com/office/drawing/2014/main" id="{8B5CD124-DBDF-429D-9340-1F9B29EC16EB}"/>
              </a:ext>
            </a:extLst>
          </p:cNvPr>
          <p:cNvSpPr>
            <a:spLocks noGrp="1" noRot="1" noChangeAspect="1" noTextEdit="1"/>
          </p:cNvSpPr>
          <p:nvPr>
            <p:ph type="sldImg"/>
          </p:nvPr>
        </p:nvSpPr>
        <p:spPr>
          <a:ln/>
        </p:spPr>
      </p:sp>
      <p:sp>
        <p:nvSpPr>
          <p:cNvPr id="265219" name="Notes Placeholder 2">
            <a:extLst>
              <a:ext uri="{FF2B5EF4-FFF2-40B4-BE49-F238E27FC236}">
                <a16:creationId xmlns:a16="http://schemas.microsoft.com/office/drawing/2014/main" id="{A706C479-ACD7-4B4D-812B-6CE5B4B278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a:extLst>
              <a:ext uri="{FF2B5EF4-FFF2-40B4-BE49-F238E27FC236}">
                <a16:creationId xmlns:a16="http://schemas.microsoft.com/office/drawing/2014/main" id="{3CCC0ADC-2F24-4607-B9A2-878CE98586B0}"/>
              </a:ext>
            </a:extLst>
          </p:cNvPr>
          <p:cNvSpPr>
            <a:spLocks noGrp="1" noRot="1" noChangeAspect="1" noTextEdit="1"/>
          </p:cNvSpPr>
          <p:nvPr>
            <p:ph type="sldImg"/>
          </p:nvPr>
        </p:nvSpPr>
        <p:spPr>
          <a:ln/>
        </p:spPr>
      </p:sp>
      <p:sp>
        <p:nvSpPr>
          <p:cNvPr id="266243" name="Notes Placeholder 2">
            <a:extLst>
              <a:ext uri="{FF2B5EF4-FFF2-40B4-BE49-F238E27FC236}">
                <a16:creationId xmlns:a16="http://schemas.microsoft.com/office/drawing/2014/main" id="{DB8F2411-3311-45A3-A234-C5959CE5C9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a:extLst>
              <a:ext uri="{FF2B5EF4-FFF2-40B4-BE49-F238E27FC236}">
                <a16:creationId xmlns:a16="http://schemas.microsoft.com/office/drawing/2014/main" id="{C6D913A7-F5FB-4F35-95CB-6AC8BA1601CA}"/>
              </a:ext>
            </a:extLst>
          </p:cNvPr>
          <p:cNvSpPr>
            <a:spLocks noGrp="1" noRot="1" noChangeAspect="1" noTextEdit="1"/>
          </p:cNvSpPr>
          <p:nvPr>
            <p:ph type="sldImg"/>
          </p:nvPr>
        </p:nvSpPr>
        <p:spPr>
          <a:ln/>
        </p:spPr>
      </p:sp>
      <p:sp>
        <p:nvSpPr>
          <p:cNvPr id="267267" name="Notes Placeholder 2">
            <a:extLst>
              <a:ext uri="{FF2B5EF4-FFF2-40B4-BE49-F238E27FC236}">
                <a16:creationId xmlns:a16="http://schemas.microsoft.com/office/drawing/2014/main" id="{9527E6F8-2F1F-482F-B425-5CC119DA1D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a:extLst>
              <a:ext uri="{FF2B5EF4-FFF2-40B4-BE49-F238E27FC236}">
                <a16:creationId xmlns:a16="http://schemas.microsoft.com/office/drawing/2014/main" id="{3CF4A576-2D4A-4AB0-8F7C-BB9F286B32C1}"/>
              </a:ext>
            </a:extLst>
          </p:cNvPr>
          <p:cNvSpPr>
            <a:spLocks noGrp="1" noRot="1" noChangeAspect="1" noTextEdit="1"/>
          </p:cNvSpPr>
          <p:nvPr>
            <p:ph type="sldImg"/>
          </p:nvPr>
        </p:nvSpPr>
        <p:spPr>
          <a:ln/>
        </p:spPr>
      </p:sp>
      <p:sp>
        <p:nvSpPr>
          <p:cNvPr id="268291" name="Notes Placeholder 2">
            <a:extLst>
              <a:ext uri="{FF2B5EF4-FFF2-40B4-BE49-F238E27FC236}">
                <a16:creationId xmlns:a16="http://schemas.microsoft.com/office/drawing/2014/main" id="{6A2BE432-227C-4D43-BFC3-1517E7464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a:extLst>
              <a:ext uri="{FF2B5EF4-FFF2-40B4-BE49-F238E27FC236}">
                <a16:creationId xmlns:a16="http://schemas.microsoft.com/office/drawing/2014/main" id="{146280DF-9449-49C0-9519-ACA632B000BE}"/>
              </a:ext>
            </a:extLst>
          </p:cNvPr>
          <p:cNvSpPr>
            <a:spLocks noGrp="1" noRot="1" noChangeAspect="1" noTextEdit="1"/>
          </p:cNvSpPr>
          <p:nvPr>
            <p:ph type="sldImg"/>
          </p:nvPr>
        </p:nvSpPr>
        <p:spPr>
          <a:ln/>
        </p:spPr>
      </p:sp>
      <p:sp>
        <p:nvSpPr>
          <p:cNvPr id="269315" name="Notes Placeholder 2">
            <a:extLst>
              <a:ext uri="{FF2B5EF4-FFF2-40B4-BE49-F238E27FC236}">
                <a16:creationId xmlns:a16="http://schemas.microsoft.com/office/drawing/2014/main" id="{5D9AC73C-86AB-4006-A57E-8C8B84B2B2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3F13EBA9-EF93-4A69-AABB-263FC5D2A091}"/>
              </a:ext>
            </a:extLst>
          </p:cNvPr>
          <p:cNvSpPr>
            <a:spLocks noGrp="1" noRot="1" noChangeAspect="1" noTextEdit="1"/>
          </p:cNvSpPr>
          <p:nvPr>
            <p:ph type="sldImg"/>
          </p:nvPr>
        </p:nvSpPr>
        <p:spPr>
          <a:ln/>
        </p:spPr>
      </p:sp>
      <p:sp>
        <p:nvSpPr>
          <p:cNvPr id="270339" name="Notes Placeholder 2">
            <a:extLst>
              <a:ext uri="{FF2B5EF4-FFF2-40B4-BE49-F238E27FC236}">
                <a16:creationId xmlns:a16="http://schemas.microsoft.com/office/drawing/2014/main" id="{EC9BB50E-2561-4047-BFE5-401E775041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a:extLst>
              <a:ext uri="{FF2B5EF4-FFF2-40B4-BE49-F238E27FC236}">
                <a16:creationId xmlns:a16="http://schemas.microsoft.com/office/drawing/2014/main" id="{4182865A-2130-4561-8A1F-3B3B5D67BDA1}"/>
              </a:ext>
            </a:extLst>
          </p:cNvPr>
          <p:cNvSpPr>
            <a:spLocks noGrp="1" noRot="1" noChangeAspect="1" noTextEdit="1"/>
          </p:cNvSpPr>
          <p:nvPr>
            <p:ph type="sldImg"/>
          </p:nvPr>
        </p:nvSpPr>
        <p:spPr>
          <a:ln/>
        </p:spPr>
      </p:sp>
      <p:sp>
        <p:nvSpPr>
          <p:cNvPr id="271363" name="Notes Placeholder 2">
            <a:extLst>
              <a:ext uri="{FF2B5EF4-FFF2-40B4-BE49-F238E27FC236}">
                <a16:creationId xmlns:a16="http://schemas.microsoft.com/office/drawing/2014/main" id="{7E2D9296-B803-4E0E-84A1-C1E6479519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a:extLst>
              <a:ext uri="{FF2B5EF4-FFF2-40B4-BE49-F238E27FC236}">
                <a16:creationId xmlns:a16="http://schemas.microsoft.com/office/drawing/2014/main" id="{E46C886A-028B-41D7-A267-1AAEB7901F5A}"/>
              </a:ext>
            </a:extLst>
          </p:cNvPr>
          <p:cNvSpPr>
            <a:spLocks noGrp="1" noRot="1" noChangeAspect="1" noTextEdit="1"/>
          </p:cNvSpPr>
          <p:nvPr>
            <p:ph type="sldImg"/>
          </p:nvPr>
        </p:nvSpPr>
        <p:spPr>
          <a:ln/>
        </p:spPr>
      </p:sp>
      <p:sp>
        <p:nvSpPr>
          <p:cNvPr id="272387" name="Notes Placeholder 2">
            <a:extLst>
              <a:ext uri="{FF2B5EF4-FFF2-40B4-BE49-F238E27FC236}">
                <a16:creationId xmlns:a16="http://schemas.microsoft.com/office/drawing/2014/main" id="{5A280D13-3339-4A9F-8BB0-21415DE87C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EAF22BA9-0D17-47F1-A2DF-33AC2FD399F4}"/>
              </a:ext>
            </a:extLst>
          </p:cNvPr>
          <p:cNvSpPr>
            <a:spLocks noGrp="1" noRot="1" noChangeAspect="1" noTextEdit="1"/>
          </p:cNvSpPr>
          <p:nvPr>
            <p:ph type="sldImg"/>
          </p:nvPr>
        </p:nvSpPr>
        <p:spPr>
          <a:ln/>
        </p:spPr>
      </p:sp>
      <p:sp>
        <p:nvSpPr>
          <p:cNvPr id="172035" name="Notes Placeholder 2">
            <a:extLst>
              <a:ext uri="{FF2B5EF4-FFF2-40B4-BE49-F238E27FC236}">
                <a16:creationId xmlns:a16="http://schemas.microsoft.com/office/drawing/2014/main" id="{A4E37039-F2F9-47D5-BCE8-EB1611969E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a:extLst>
              <a:ext uri="{FF2B5EF4-FFF2-40B4-BE49-F238E27FC236}">
                <a16:creationId xmlns:a16="http://schemas.microsoft.com/office/drawing/2014/main" id="{F224474D-3AE7-4550-9560-200CEBED75E3}"/>
              </a:ext>
            </a:extLst>
          </p:cNvPr>
          <p:cNvSpPr>
            <a:spLocks noGrp="1" noRot="1" noChangeAspect="1" noTextEdit="1"/>
          </p:cNvSpPr>
          <p:nvPr>
            <p:ph type="sldImg"/>
          </p:nvPr>
        </p:nvSpPr>
        <p:spPr>
          <a:ln/>
        </p:spPr>
      </p:sp>
      <p:sp>
        <p:nvSpPr>
          <p:cNvPr id="273411" name="Notes Placeholder 2">
            <a:extLst>
              <a:ext uri="{FF2B5EF4-FFF2-40B4-BE49-F238E27FC236}">
                <a16:creationId xmlns:a16="http://schemas.microsoft.com/office/drawing/2014/main" id="{9C71DE9F-95E5-4544-9A3B-2EB808806B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a:extLst>
              <a:ext uri="{FF2B5EF4-FFF2-40B4-BE49-F238E27FC236}">
                <a16:creationId xmlns:a16="http://schemas.microsoft.com/office/drawing/2014/main" id="{4C940938-54B2-4B69-B56D-79EA0918C242}"/>
              </a:ext>
            </a:extLst>
          </p:cNvPr>
          <p:cNvSpPr>
            <a:spLocks noGrp="1" noRot="1" noChangeAspect="1" noTextEdit="1"/>
          </p:cNvSpPr>
          <p:nvPr>
            <p:ph type="sldImg"/>
          </p:nvPr>
        </p:nvSpPr>
        <p:spPr>
          <a:ln/>
        </p:spPr>
      </p:sp>
      <p:sp>
        <p:nvSpPr>
          <p:cNvPr id="274435" name="Notes Placeholder 2">
            <a:extLst>
              <a:ext uri="{FF2B5EF4-FFF2-40B4-BE49-F238E27FC236}">
                <a16:creationId xmlns:a16="http://schemas.microsoft.com/office/drawing/2014/main" id="{863D3429-29B7-4D81-99C1-E56474F340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a:extLst>
              <a:ext uri="{FF2B5EF4-FFF2-40B4-BE49-F238E27FC236}">
                <a16:creationId xmlns:a16="http://schemas.microsoft.com/office/drawing/2014/main" id="{97F8331E-1FAC-4291-AEFB-7311C2AA2D69}"/>
              </a:ext>
            </a:extLst>
          </p:cNvPr>
          <p:cNvSpPr>
            <a:spLocks noGrp="1" noRot="1" noChangeAspect="1" noTextEdit="1"/>
          </p:cNvSpPr>
          <p:nvPr>
            <p:ph type="sldImg"/>
          </p:nvPr>
        </p:nvSpPr>
        <p:spPr>
          <a:ln/>
        </p:spPr>
      </p:sp>
      <p:sp>
        <p:nvSpPr>
          <p:cNvPr id="275459" name="Notes Placeholder 2">
            <a:extLst>
              <a:ext uri="{FF2B5EF4-FFF2-40B4-BE49-F238E27FC236}">
                <a16:creationId xmlns:a16="http://schemas.microsoft.com/office/drawing/2014/main" id="{20099CBC-674E-4454-AE04-92DF2AD474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a:extLst>
              <a:ext uri="{FF2B5EF4-FFF2-40B4-BE49-F238E27FC236}">
                <a16:creationId xmlns:a16="http://schemas.microsoft.com/office/drawing/2014/main" id="{61EC2245-2C71-47EC-8A04-623ED98EFF65}"/>
              </a:ext>
            </a:extLst>
          </p:cNvPr>
          <p:cNvSpPr>
            <a:spLocks noGrp="1" noRot="1" noChangeAspect="1" noTextEdit="1"/>
          </p:cNvSpPr>
          <p:nvPr>
            <p:ph type="sldImg"/>
          </p:nvPr>
        </p:nvSpPr>
        <p:spPr>
          <a:ln/>
        </p:spPr>
      </p:sp>
      <p:sp>
        <p:nvSpPr>
          <p:cNvPr id="276483" name="Notes Placeholder 2">
            <a:extLst>
              <a:ext uri="{FF2B5EF4-FFF2-40B4-BE49-F238E27FC236}">
                <a16:creationId xmlns:a16="http://schemas.microsoft.com/office/drawing/2014/main" id="{012ABFCB-BF8D-4684-BC62-40A0868744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a:extLst>
              <a:ext uri="{FF2B5EF4-FFF2-40B4-BE49-F238E27FC236}">
                <a16:creationId xmlns:a16="http://schemas.microsoft.com/office/drawing/2014/main" id="{C012E97B-34D4-4C93-9646-E06C3C1BA77C}"/>
              </a:ext>
            </a:extLst>
          </p:cNvPr>
          <p:cNvSpPr>
            <a:spLocks noGrp="1" noRot="1" noChangeAspect="1" noTextEdit="1"/>
          </p:cNvSpPr>
          <p:nvPr>
            <p:ph type="sldImg"/>
          </p:nvPr>
        </p:nvSpPr>
        <p:spPr>
          <a:ln/>
        </p:spPr>
      </p:sp>
      <p:sp>
        <p:nvSpPr>
          <p:cNvPr id="277507" name="Notes Placeholder 2">
            <a:extLst>
              <a:ext uri="{FF2B5EF4-FFF2-40B4-BE49-F238E27FC236}">
                <a16:creationId xmlns:a16="http://schemas.microsoft.com/office/drawing/2014/main" id="{A87039D1-CB43-45F6-AB1D-052B56B653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a:extLst>
              <a:ext uri="{FF2B5EF4-FFF2-40B4-BE49-F238E27FC236}">
                <a16:creationId xmlns:a16="http://schemas.microsoft.com/office/drawing/2014/main" id="{70DCFD10-CC21-4E41-86AF-76077E45716C}"/>
              </a:ext>
            </a:extLst>
          </p:cNvPr>
          <p:cNvSpPr>
            <a:spLocks noGrp="1" noRot="1" noChangeAspect="1" noTextEdit="1"/>
          </p:cNvSpPr>
          <p:nvPr>
            <p:ph type="sldImg"/>
          </p:nvPr>
        </p:nvSpPr>
        <p:spPr>
          <a:ln/>
        </p:spPr>
      </p:sp>
      <p:sp>
        <p:nvSpPr>
          <p:cNvPr id="278531" name="Notes Placeholder 2">
            <a:extLst>
              <a:ext uri="{FF2B5EF4-FFF2-40B4-BE49-F238E27FC236}">
                <a16:creationId xmlns:a16="http://schemas.microsoft.com/office/drawing/2014/main" id="{EEEB81EA-E261-4C99-BDF6-CF11EF6461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a:extLst>
              <a:ext uri="{FF2B5EF4-FFF2-40B4-BE49-F238E27FC236}">
                <a16:creationId xmlns:a16="http://schemas.microsoft.com/office/drawing/2014/main" id="{ED727747-E29D-468D-8807-A4E4AC637907}"/>
              </a:ext>
            </a:extLst>
          </p:cNvPr>
          <p:cNvSpPr>
            <a:spLocks noGrp="1" noRot="1" noChangeAspect="1" noTextEdit="1"/>
          </p:cNvSpPr>
          <p:nvPr>
            <p:ph type="sldImg"/>
          </p:nvPr>
        </p:nvSpPr>
        <p:spPr>
          <a:ln/>
        </p:spPr>
      </p:sp>
      <p:sp>
        <p:nvSpPr>
          <p:cNvPr id="279555" name="Notes Placeholder 2">
            <a:extLst>
              <a:ext uri="{FF2B5EF4-FFF2-40B4-BE49-F238E27FC236}">
                <a16:creationId xmlns:a16="http://schemas.microsoft.com/office/drawing/2014/main" id="{A7817EC1-B959-4412-BB1D-C4C81B0C1D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a:extLst>
              <a:ext uri="{FF2B5EF4-FFF2-40B4-BE49-F238E27FC236}">
                <a16:creationId xmlns:a16="http://schemas.microsoft.com/office/drawing/2014/main" id="{9DA6D2BA-4BC4-4021-90FD-624673673E1A}"/>
              </a:ext>
            </a:extLst>
          </p:cNvPr>
          <p:cNvSpPr>
            <a:spLocks noGrp="1" noRot="1" noChangeAspect="1" noTextEdit="1"/>
          </p:cNvSpPr>
          <p:nvPr>
            <p:ph type="sldImg"/>
          </p:nvPr>
        </p:nvSpPr>
        <p:spPr>
          <a:ln/>
        </p:spPr>
      </p:sp>
      <p:sp>
        <p:nvSpPr>
          <p:cNvPr id="280579" name="Notes Placeholder 2">
            <a:extLst>
              <a:ext uri="{FF2B5EF4-FFF2-40B4-BE49-F238E27FC236}">
                <a16:creationId xmlns:a16="http://schemas.microsoft.com/office/drawing/2014/main" id="{400813A2-8CEC-4A9D-BD9D-084723347E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a:extLst>
              <a:ext uri="{FF2B5EF4-FFF2-40B4-BE49-F238E27FC236}">
                <a16:creationId xmlns:a16="http://schemas.microsoft.com/office/drawing/2014/main" id="{CBDFE811-5B84-433D-9053-06B305935FBB}"/>
              </a:ext>
            </a:extLst>
          </p:cNvPr>
          <p:cNvSpPr>
            <a:spLocks noGrp="1" noRot="1" noChangeAspect="1" noTextEdit="1"/>
          </p:cNvSpPr>
          <p:nvPr>
            <p:ph type="sldImg"/>
          </p:nvPr>
        </p:nvSpPr>
        <p:spPr>
          <a:ln/>
        </p:spPr>
      </p:sp>
      <p:sp>
        <p:nvSpPr>
          <p:cNvPr id="281603" name="Notes Placeholder 2">
            <a:extLst>
              <a:ext uri="{FF2B5EF4-FFF2-40B4-BE49-F238E27FC236}">
                <a16:creationId xmlns:a16="http://schemas.microsoft.com/office/drawing/2014/main" id="{61124CEE-8E54-49A0-9B34-788A2C77F4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a:extLst>
              <a:ext uri="{FF2B5EF4-FFF2-40B4-BE49-F238E27FC236}">
                <a16:creationId xmlns:a16="http://schemas.microsoft.com/office/drawing/2014/main" id="{85116314-D700-42C0-99FB-2A9DA4998923}"/>
              </a:ext>
            </a:extLst>
          </p:cNvPr>
          <p:cNvSpPr>
            <a:spLocks noGrp="1" noRot="1" noChangeAspect="1" noTextEdit="1"/>
          </p:cNvSpPr>
          <p:nvPr>
            <p:ph type="sldImg"/>
          </p:nvPr>
        </p:nvSpPr>
        <p:spPr>
          <a:ln/>
        </p:spPr>
      </p:sp>
      <p:sp>
        <p:nvSpPr>
          <p:cNvPr id="282627" name="Notes Placeholder 2">
            <a:extLst>
              <a:ext uri="{FF2B5EF4-FFF2-40B4-BE49-F238E27FC236}">
                <a16:creationId xmlns:a16="http://schemas.microsoft.com/office/drawing/2014/main" id="{9BAB7D49-B263-4D9D-861B-DA17FCBD9E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8EFFDC80-2C22-4D7C-9E68-AFDF862713ED}"/>
              </a:ext>
            </a:extLst>
          </p:cNvPr>
          <p:cNvSpPr>
            <a:spLocks noGrp="1" noRot="1" noChangeAspect="1" noTextEdit="1"/>
          </p:cNvSpPr>
          <p:nvPr>
            <p:ph type="sldImg"/>
          </p:nvPr>
        </p:nvSpPr>
        <p:spPr>
          <a:ln/>
        </p:spPr>
      </p:sp>
      <p:sp>
        <p:nvSpPr>
          <p:cNvPr id="173059" name="Notes Placeholder 2">
            <a:extLst>
              <a:ext uri="{FF2B5EF4-FFF2-40B4-BE49-F238E27FC236}">
                <a16:creationId xmlns:a16="http://schemas.microsoft.com/office/drawing/2014/main" id="{8FB0EF74-635C-44A6-BABC-5D46451EE9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a:extLst>
              <a:ext uri="{FF2B5EF4-FFF2-40B4-BE49-F238E27FC236}">
                <a16:creationId xmlns:a16="http://schemas.microsoft.com/office/drawing/2014/main" id="{4DECF28B-329F-4B68-9EA6-EC973AA472DA}"/>
              </a:ext>
            </a:extLst>
          </p:cNvPr>
          <p:cNvSpPr>
            <a:spLocks noGrp="1" noRot="1" noChangeAspect="1" noTextEdit="1"/>
          </p:cNvSpPr>
          <p:nvPr>
            <p:ph type="sldImg"/>
          </p:nvPr>
        </p:nvSpPr>
        <p:spPr>
          <a:ln/>
        </p:spPr>
      </p:sp>
      <p:sp>
        <p:nvSpPr>
          <p:cNvPr id="283651" name="Notes Placeholder 2">
            <a:extLst>
              <a:ext uri="{FF2B5EF4-FFF2-40B4-BE49-F238E27FC236}">
                <a16:creationId xmlns:a16="http://schemas.microsoft.com/office/drawing/2014/main" id="{102BDBC9-0589-4FCE-9177-3B7139EF0B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a:extLst>
              <a:ext uri="{FF2B5EF4-FFF2-40B4-BE49-F238E27FC236}">
                <a16:creationId xmlns:a16="http://schemas.microsoft.com/office/drawing/2014/main" id="{555F4F2F-8B69-4F3D-9ADF-3DE4D6FCBAAF}"/>
              </a:ext>
            </a:extLst>
          </p:cNvPr>
          <p:cNvSpPr>
            <a:spLocks noGrp="1" noRot="1" noChangeAspect="1" noTextEdit="1"/>
          </p:cNvSpPr>
          <p:nvPr>
            <p:ph type="sldImg"/>
          </p:nvPr>
        </p:nvSpPr>
        <p:spPr>
          <a:ln/>
        </p:spPr>
      </p:sp>
      <p:sp>
        <p:nvSpPr>
          <p:cNvPr id="284675" name="Notes Placeholder 2">
            <a:extLst>
              <a:ext uri="{FF2B5EF4-FFF2-40B4-BE49-F238E27FC236}">
                <a16:creationId xmlns:a16="http://schemas.microsoft.com/office/drawing/2014/main" id="{F09B4E4F-04AA-4CAF-936E-6024705F60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a:extLst>
              <a:ext uri="{FF2B5EF4-FFF2-40B4-BE49-F238E27FC236}">
                <a16:creationId xmlns:a16="http://schemas.microsoft.com/office/drawing/2014/main" id="{C8FE17B7-5031-4097-A81D-6FA3E37C51D7}"/>
              </a:ext>
            </a:extLst>
          </p:cNvPr>
          <p:cNvSpPr>
            <a:spLocks noGrp="1" noRot="1" noChangeAspect="1" noTextEdit="1"/>
          </p:cNvSpPr>
          <p:nvPr>
            <p:ph type="sldImg"/>
          </p:nvPr>
        </p:nvSpPr>
        <p:spPr>
          <a:ln/>
        </p:spPr>
      </p:sp>
      <p:sp>
        <p:nvSpPr>
          <p:cNvPr id="285699" name="Notes Placeholder 2">
            <a:extLst>
              <a:ext uri="{FF2B5EF4-FFF2-40B4-BE49-F238E27FC236}">
                <a16:creationId xmlns:a16="http://schemas.microsoft.com/office/drawing/2014/main" id="{E0A97B0E-57E6-4433-BDE7-EFE5D2F157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a:extLst>
              <a:ext uri="{FF2B5EF4-FFF2-40B4-BE49-F238E27FC236}">
                <a16:creationId xmlns:a16="http://schemas.microsoft.com/office/drawing/2014/main" id="{C1AB393F-091E-41C9-9524-3E7A5E749128}"/>
              </a:ext>
            </a:extLst>
          </p:cNvPr>
          <p:cNvSpPr>
            <a:spLocks noGrp="1" noRot="1" noChangeAspect="1" noTextEdit="1"/>
          </p:cNvSpPr>
          <p:nvPr>
            <p:ph type="sldImg"/>
          </p:nvPr>
        </p:nvSpPr>
        <p:spPr>
          <a:ln/>
        </p:spPr>
      </p:sp>
      <p:sp>
        <p:nvSpPr>
          <p:cNvPr id="286723" name="Notes Placeholder 2">
            <a:extLst>
              <a:ext uri="{FF2B5EF4-FFF2-40B4-BE49-F238E27FC236}">
                <a16:creationId xmlns:a16="http://schemas.microsoft.com/office/drawing/2014/main" id="{C88729FF-6027-4AA0-A8B0-0DAB9E94DB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a:extLst>
              <a:ext uri="{FF2B5EF4-FFF2-40B4-BE49-F238E27FC236}">
                <a16:creationId xmlns:a16="http://schemas.microsoft.com/office/drawing/2014/main" id="{9819F0EC-52D9-4B5B-B5C9-8E165D1BA24A}"/>
              </a:ext>
            </a:extLst>
          </p:cNvPr>
          <p:cNvSpPr>
            <a:spLocks noGrp="1" noRot="1" noChangeAspect="1" noTextEdit="1"/>
          </p:cNvSpPr>
          <p:nvPr>
            <p:ph type="sldImg"/>
          </p:nvPr>
        </p:nvSpPr>
        <p:spPr>
          <a:ln/>
        </p:spPr>
      </p:sp>
      <p:sp>
        <p:nvSpPr>
          <p:cNvPr id="287747" name="Notes Placeholder 2">
            <a:extLst>
              <a:ext uri="{FF2B5EF4-FFF2-40B4-BE49-F238E27FC236}">
                <a16:creationId xmlns:a16="http://schemas.microsoft.com/office/drawing/2014/main" id="{0F0B0662-D731-40A4-9512-DB8F69D92C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a:extLst>
              <a:ext uri="{FF2B5EF4-FFF2-40B4-BE49-F238E27FC236}">
                <a16:creationId xmlns:a16="http://schemas.microsoft.com/office/drawing/2014/main" id="{48C00582-E8DF-447E-9B9D-2C3EFD140858}"/>
              </a:ext>
            </a:extLst>
          </p:cNvPr>
          <p:cNvSpPr>
            <a:spLocks noGrp="1" noRot="1" noChangeAspect="1" noTextEdit="1"/>
          </p:cNvSpPr>
          <p:nvPr>
            <p:ph type="sldImg"/>
          </p:nvPr>
        </p:nvSpPr>
        <p:spPr>
          <a:ln/>
        </p:spPr>
      </p:sp>
      <p:sp>
        <p:nvSpPr>
          <p:cNvPr id="288771" name="Notes Placeholder 2">
            <a:extLst>
              <a:ext uri="{FF2B5EF4-FFF2-40B4-BE49-F238E27FC236}">
                <a16:creationId xmlns:a16="http://schemas.microsoft.com/office/drawing/2014/main" id="{A1AE9DE8-28FE-43B0-87A3-ED8A836A46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a:extLst>
              <a:ext uri="{FF2B5EF4-FFF2-40B4-BE49-F238E27FC236}">
                <a16:creationId xmlns:a16="http://schemas.microsoft.com/office/drawing/2014/main" id="{AAD0AACA-24C4-429C-B50A-6CF2C511BB82}"/>
              </a:ext>
            </a:extLst>
          </p:cNvPr>
          <p:cNvSpPr>
            <a:spLocks noGrp="1" noRot="1" noChangeAspect="1" noTextEdit="1"/>
          </p:cNvSpPr>
          <p:nvPr>
            <p:ph type="sldImg"/>
          </p:nvPr>
        </p:nvSpPr>
        <p:spPr>
          <a:ln/>
        </p:spPr>
      </p:sp>
      <p:sp>
        <p:nvSpPr>
          <p:cNvPr id="289795" name="Notes Placeholder 2">
            <a:extLst>
              <a:ext uri="{FF2B5EF4-FFF2-40B4-BE49-F238E27FC236}">
                <a16:creationId xmlns:a16="http://schemas.microsoft.com/office/drawing/2014/main" id="{85771F71-C952-42A7-998F-CA741B1C42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a:extLst>
              <a:ext uri="{FF2B5EF4-FFF2-40B4-BE49-F238E27FC236}">
                <a16:creationId xmlns:a16="http://schemas.microsoft.com/office/drawing/2014/main" id="{3B3183A4-945F-4CCD-A9CF-99550BB856B6}"/>
              </a:ext>
            </a:extLst>
          </p:cNvPr>
          <p:cNvSpPr>
            <a:spLocks noGrp="1" noRot="1" noChangeAspect="1" noTextEdit="1"/>
          </p:cNvSpPr>
          <p:nvPr>
            <p:ph type="sldImg"/>
          </p:nvPr>
        </p:nvSpPr>
        <p:spPr>
          <a:ln/>
        </p:spPr>
      </p:sp>
      <p:sp>
        <p:nvSpPr>
          <p:cNvPr id="290819" name="Notes Placeholder 2">
            <a:extLst>
              <a:ext uri="{FF2B5EF4-FFF2-40B4-BE49-F238E27FC236}">
                <a16:creationId xmlns:a16="http://schemas.microsoft.com/office/drawing/2014/main" id="{C902F6D1-1CEC-4905-9F77-6977C0D448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a:extLst>
              <a:ext uri="{FF2B5EF4-FFF2-40B4-BE49-F238E27FC236}">
                <a16:creationId xmlns:a16="http://schemas.microsoft.com/office/drawing/2014/main" id="{BFB72334-7787-45C1-A7CF-6BF1BB42205E}"/>
              </a:ext>
            </a:extLst>
          </p:cNvPr>
          <p:cNvSpPr>
            <a:spLocks noGrp="1" noRot="1" noChangeAspect="1" noTextEdit="1"/>
          </p:cNvSpPr>
          <p:nvPr>
            <p:ph type="sldImg"/>
          </p:nvPr>
        </p:nvSpPr>
        <p:spPr>
          <a:ln/>
        </p:spPr>
      </p:sp>
      <p:sp>
        <p:nvSpPr>
          <p:cNvPr id="291843" name="Notes Placeholder 2">
            <a:extLst>
              <a:ext uri="{FF2B5EF4-FFF2-40B4-BE49-F238E27FC236}">
                <a16:creationId xmlns:a16="http://schemas.microsoft.com/office/drawing/2014/main" id="{1B8BF7E7-3767-45C3-8765-52A7F5EB89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a:extLst>
              <a:ext uri="{FF2B5EF4-FFF2-40B4-BE49-F238E27FC236}">
                <a16:creationId xmlns:a16="http://schemas.microsoft.com/office/drawing/2014/main" id="{3BEF0C04-17A5-44D8-AEB2-3DABAE6D0613}"/>
              </a:ext>
            </a:extLst>
          </p:cNvPr>
          <p:cNvSpPr>
            <a:spLocks noGrp="1" noRot="1" noChangeAspect="1" noTextEdit="1"/>
          </p:cNvSpPr>
          <p:nvPr>
            <p:ph type="sldImg"/>
          </p:nvPr>
        </p:nvSpPr>
        <p:spPr>
          <a:ln/>
        </p:spPr>
      </p:sp>
      <p:sp>
        <p:nvSpPr>
          <p:cNvPr id="292867" name="Notes Placeholder 2">
            <a:extLst>
              <a:ext uri="{FF2B5EF4-FFF2-40B4-BE49-F238E27FC236}">
                <a16:creationId xmlns:a16="http://schemas.microsoft.com/office/drawing/2014/main" id="{59485446-F7FF-4480-AE86-793D8AE803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97697583-A312-4672-A9F2-90190AB087D5}"/>
              </a:ext>
            </a:extLst>
          </p:cNvPr>
          <p:cNvSpPr>
            <a:spLocks noGrp="1" noRot="1" noChangeAspect="1" noTextEdit="1"/>
          </p:cNvSpPr>
          <p:nvPr>
            <p:ph type="sldImg"/>
          </p:nvPr>
        </p:nvSpPr>
        <p:spPr>
          <a:ln/>
        </p:spPr>
      </p:sp>
      <p:sp>
        <p:nvSpPr>
          <p:cNvPr id="174083" name="Notes Placeholder 2">
            <a:extLst>
              <a:ext uri="{FF2B5EF4-FFF2-40B4-BE49-F238E27FC236}">
                <a16:creationId xmlns:a16="http://schemas.microsoft.com/office/drawing/2014/main" id="{8C4AE640-EE11-4C30-A499-55400EDE4A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a:extLst>
              <a:ext uri="{FF2B5EF4-FFF2-40B4-BE49-F238E27FC236}">
                <a16:creationId xmlns:a16="http://schemas.microsoft.com/office/drawing/2014/main" id="{3BEEBDBA-19BC-4E18-B5BB-1B294138C8FD}"/>
              </a:ext>
            </a:extLst>
          </p:cNvPr>
          <p:cNvSpPr>
            <a:spLocks noGrp="1" noRot="1" noChangeAspect="1" noTextEdit="1"/>
          </p:cNvSpPr>
          <p:nvPr>
            <p:ph type="sldImg"/>
          </p:nvPr>
        </p:nvSpPr>
        <p:spPr>
          <a:ln/>
        </p:spPr>
      </p:sp>
      <p:sp>
        <p:nvSpPr>
          <p:cNvPr id="293891" name="Notes Placeholder 2">
            <a:extLst>
              <a:ext uri="{FF2B5EF4-FFF2-40B4-BE49-F238E27FC236}">
                <a16:creationId xmlns:a16="http://schemas.microsoft.com/office/drawing/2014/main" id="{E6BDF415-85EF-4D35-AF89-0DBDF076DE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a:extLst>
              <a:ext uri="{FF2B5EF4-FFF2-40B4-BE49-F238E27FC236}">
                <a16:creationId xmlns:a16="http://schemas.microsoft.com/office/drawing/2014/main" id="{8CDFFDF7-9CA2-4855-B1C5-243604044E73}"/>
              </a:ext>
            </a:extLst>
          </p:cNvPr>
          <p:cNvSpPr>
            <a:spLocks noGrp="1" noRot="1" noChangeAspect="1" noTextEdit="1"/>
          </p:cNvSpPr>
          <p:nvPr>
            <p:ph type="sldImg"/>
          </p:nvPr>
        </p:nvSpPr>
        <p:spPr>
          <a:ln/>
        </p:spPr>
      </p:sp>
      <p:sp>
        <p:nvSpPr>
          <p:cNvPr id="294915" name="Notes Placeholder 2">
            <a:extLst>
              <a:ext uri="{FF2B5EF4-FFF2-40B4-BE49-F238E27FC236}">
                <a16:creationId xmlns:a16="http://schemas.microsoft.com/office/drawing/2014/main" id="{A4F2A370-E439-4240-9DB7-F82AB005C1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a:extLst>
              <a:ext uri="{FF2B5EF4-FFF2-40B4-BE49-F238E27FC236}">
                <a16:creationId xmlns:a16="http://schemas.microsoft.com/office/drawing/2014/main" id="{3AB46ACC-9D8C-4DB8-B589-881297349B54}"/>
              </a:ext>
            </a:extLst>
          </p:cNvPr>
          <p:cNvSpPr>
            <a:spLocks noGrp="1" noRot="1" noChangeAspect="1" noTextEdit="1"/>
          </p:cNvSpPr>
          <p:nvPr>
            <p:ph type="sldImg"/>
          </p:nvPr>
        </p:nvSpPr>
        <p:spPr>
          <a:ln/>
        </p:spPr>
      </p:sp>
      <p:sp>
        <p:nvSpPr>
          <p:cNvPr id="295939" name="Notes Placeholder 2">
            <a:extLst>
              <a:ext uri="{FF2B5EF4-FFF2-40B4-BE49-F238E27FC236}">
                <a16:creationId xmlns:a16="http://schemas.microsoft.com/office/drawing/2014/main" id="{518BEE53-FDA2-47DF-937F-E78082317A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a:extLst>
              <a:ext uri="{FF2B5EF4-FFF2-40B4-BE49-F238E27FC236}">
                <a16:creationId xmlns:a16="http://schemas.microsoft.com/office/drawing/2014/main" id="{AAF26CD1-2E07-47E1-A506-FD0CBA787A50}"/>
              </a:ext>
            </a:extLst>
          </p:cNvPr>
          <p:cNvSpPr>
            <a:spLocks noGrp="1" noRot="1" noChangeAspect="1" noTextEdit="1"/>
          </p:cNvSpPr>
          <p:nvPr>
            <p:ph type="sldImg"/>
          </p:nvPr>
        </p:nvSpPr>
        <p:spPr>
          <a:ln/>
        </p:spPr>
      </p:sp>
      <p:sp>
        <p:nvSpPr>
          <p:cNvPr id="296963" name="Notes Placeholder 2">
            <a:extLst>
              <a:ext uri="{FF2B5EF4-FFF2-40B4-BE49-F238E27FC236}">
                <a16:creationId xmlns:a16="http://schemas.microsoft.com/office/drawing/2014/main" id="{62B32BA7-B37B-4D9A-86B9-E49A0358B6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a:extLst>
              <a:ext uri="{FF2B5EF4-FFF2-40B4-BE49-F238E27FC236}">
                <a16:creationId xmlns:a16="http://schemas.microsoft.com/office/drawing/2014/main" id="{9F5386CC-1953-40FA-ABA4-AA41B038F1BB}"/>
              </a:ext>
            </a:extLst>
          </p:cNvPr>
          <p:cNvSpPr>
            <a:spLocks noGrp="1" noRot="1" noChangeAspect="1" noTextEdit="1"/>
          </p:cNvSpPr>
          <p:nvPr>
            <p:ph type="sldImg"/>
          </p:nvPr>
        </p:nvSpPr>
        <p:spPr>
          <a:ln/>
        </p:spPr>
      </p:sp>
      <p:sp>
        <p:nvSpPr>
          <p:cNvPr id="297987" name="Notes Placeholder 2">
            <a:extLst>
              <a:ext uri="{FF2B5EF4-FFF2-40B4-BE49-F238E27FC236}">
                <a16:creationId xmlns:a16="http://schemas.microsoft.com/office/drawing/2014/main" id="{A405FDDC-0EED-4D3E-853C-4B73D4AF0F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a:extLst>
              <a:ext uri="{FF2B5EF4-FFF2-40B4-BE49-F238E27FC236}">
                <a16:creationId xmlns:a16="http://schemas.microsoft.com/office/drawing/2014/main" id="{B50C2F19-3C23-4A90-9C74-9DA303A08433}"/>
              </a:ext>
            </a:extLst>
          </p:cNvPr>
          <p:cNvSpPr>
            <a:spLocks noGrp="1" noRot="1" noChangeAspect="1" noTextEdit="1"/>
          </p:cNvSpPr>
          <p:nvPr>
            <p:ph type="sldImg"/>
          </p:nvPr>
        </p:nvSpPr>
        <p:spPr>
          <a:ln/>
        </p:spPr>
      </p:sp>
      <p:sp>
        <p:nvSpPr>
          <p:cNvPr id="299011" name="Notes Placeholder 2">
            <a:extLst>
              <a:ext uri="{FF2B5EF4-FFF2-40B4-BE49-F238E27FC236}">
                <a16:creationId xmlns:a16="http://schemas.microsoft.com/office/drawing/2014/main" id="{4CDD03E3-6285-4C57-A27F-2157FD0B21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a:extLst>
              <a:ext uri="{FF2B5EF4-FFF2-40B4-BE49-F238E27FC236}">
                <a16:creationId xmlns:a16="http://schemas.microsoft.com/office/drawing/2014/main" id="{F400EF11-CC47-43A6-A7C4-9CCB77F848E4}"/>
              </a:ext>
            </a:extLst>
          </p:cNvPr>
          <p:cNvSpPr>
            <a:spLocks noGrp="1" noRot="1" noChangeAspect="1" noTextEdit="1"/>
          </p:cNvSpPr>
          <p:nvPr>
            <p:ph type="sldImg"/>
          </p:nvPr>
        </p:nvSpPr>
        <p:spPr>
          <a:ln/>
        </p:spPr>
      </p:sp>
      <p:sp>
        <p:nvSpPr>
          <p:cNvPr id="300035" name="Notes Placeholder 2">
            <a:extLst>
              <a:ext uri="{FF2B5EF4-FFF2-40B4-BE49-F238E27FC236}">
                <a16:creationId xmlns:a16="http://schemas.microsoft.com/office/drawing/2014/main" id="{25DAA732-ADDF-47A7-8BCC-BC090DB477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a:extLst>
              <a:ext uri="{FF2B5EF4-FFF2-40B4-BE49-F238E27FC236}">
                <a16:creationId xmlns:a16="http://schemas.microsoft.com/office/drawing/2014/main" id="{61C88011-3A74-4071-B564-C8D9CE268485}"/>
              </a:ext>
            </a:extLst>
          </p:cNvPr>
          <p:cNvSpPr>
            <a:spLocks noGrp="1" noRot="1" noChangeAspect="1" noTextEdit="1"/>
          </p:cNvSpPr>
          <p:nvPr>
            <p:ph type="sldImg"/>
          </p:nvPr>
        </p:nvSpPr>
        <p:spPr>
          <a:ln/>
        </p:spPr>
      </p:sp>
      <p:sp>
        <p:nvSpPr>
          <p:cNvPr id="301059" name="Notes Placeholder 2">
            <a:extLst>
              <a:ext uri="{FF2B5EF4-FFF2-40B4-BE49-F238E27FC236}">
                <a16:creationId xmlns:a16="http://schemas.microsoft.com/office/drawing/2014/main" id="{3DF5D4DE-3A23-4B5D-998C-B5484B1681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a:extLst>
              <a:ext uri="{FF2B5EF4-FFF2-40B4-BE49-F238E27FC236}">
                <a16:creationId xmlns:a16="http://schemas.microsoft.com/office/drawing/2014/main" id="{2847AF4A-B0A5-4AF9-940C-76398E6C759F}"/>
              </a:ext>
            </a:extLst>
          </p:cNvPr>
          <p:cNvSpPr>
            <a:spLocks noGrp="1" noRot="1" noChangeAspect="1" noTextEdit="1"/>
          </p:cNvSpPr>
          <p:nvPr>
            <p:ph type="sldImg"/>
          </p:nvPr>
        </p:nvSpPr>
        <p:spPr>
          <a:ln/>
        </p:spPr>
      </p:sp>
      <p:sp>
        <p:nvSpPr>
          <p:cNvPr id="302083" name="Notes Placeholder 2">
            <a:extLst>
              <a:ext uri="{FF2B5EF4-FFF2-40B4-BE49-F238E27FC236}">
                <a16:creationId xmlns:a16="http://schemas.microsoft.com/office/drawing/2014/main" id="{497EDDD9-46D3-4C06-B3B9-DC2AFF64A8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a:extLst>
              <a:ext uri="{FF2B5EF4-FFF2-40B4-BE49-F238E27FC236}">
                <a16:creationId xmlns:a16="http://schemas.microsoft.com/office/drawing/2014/main" id="{C31CEE77-227B-4855-9B92-FD7D45E8C6E3}"/>
              </a:ext>
            </a:extLst>
          </p:cNvPr>
          <p:cNvSpPr>
            <a:spLocks noGrp="1" noRot="1" noChangeAspect="1" noTextEdit="1"/>
          </p:cNvSpPr>
          <p:nvPr>
            <p:ph type="sldImg"/>
          </p:nvPr>
        </p:nvSpPr>
        <p:spPr>
          <a:ln/>
        </p:spPr>
      </p:sp>
      <p:sp>
        <p:nvSpPr>
          <p:cNvPr id="303107" name="Notes Placeholder 2">
            <a:extLst>
              <a:ext uri="{FF2B5EF4-FFF2-40B4-BE49-F238E27FC236}">
                <a16:creationId xmlns:a16="http://schemas.microsoft.com/office/drawing/2014/main" id="{6A3707FA-7AF2-43AD-B2BD-6D3DF42305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5889C6BE-74A1-469E-B2F6-76448DB05AC2}"/>
              </a:ext>
            </a:extLst>
          </p:cNvPr>
          <p:cNvSpPr>
            <a:spLocks noGrp="1" noRot="1" noChangeAspect="1" noTextEdit="1"/>
          </p:cNvSpPr>
          <p:nvPr>
            <p:ph type="sldImg"/>
          </p:nvPr>
        </p:nvSpPr>
        <p:spPr>
          <a:ln/>
        </p:spPr>
      </p:sp>
      <p:sp>
        <p:nvSpPr>
          <p:cNvPr id="175107" name="Notes Placeholder 2">
            <a:extLst>
              <a:ext uri="{FF2B5EF4-FFF2-40B4-BE49-F238E27FC236}">
                <a16:creationId xmlns:a16="http://schemas.microsoft.com/office/drawing/2014/main" id="{E46CF2C3-0DCD-434E-8868-8A44F7CD49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a:extLst>
              <a:ext uri="{FF2B5EF4-FFF2-40B4-BE49-F238E27FC236}">
                <a16:creationId xmlns:a16="http://schemas.microsoft.com/office/drawing/2014/main" id="{C1CDDD32-61CA-4C47-982D-EEE05C6174B3}"/>
              </a:ext>
            </a:extLst>
          </p:cNvPr>
          <p:cNvSpPr>
            <a:spLocks noGrp="1" noRot="1" noChangeAspect="1" noTextEdit="1"/>
          </p:cNvSpPr>
          <p:nvPr>
            <p:ph type="sldImg"/>
          </p:nvPr>
        </p:nvSpPr>
        <p:spPr>
          <a:ln/>
        </p:spPr>
      </p:sp>
      <p:sp>
        <p:nvSpPr>
          <p:cNvPr id="304131" name="Notes Placeholder 2">
            <a:extLst>
              <a:ext uri="{FF2B5EF4-FFF2-40B4-BE49-F238E27FC236}">
                <a16:creationId xmlns:a16="http://schemas.microsoft.com/office/drawing/2014/main" id="{1806462E-3AC5-4290-8F92-653B305D46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a:extLst>
              <a:ext uri="{FF2B5EF4-FFF2-40B4-BE49-F238E27FC236}">
                <a16:creationId xmlns:a16="http://schemas.microsoft.com/office/drawing/2014/main" id="{4B78CC63-9071-46DA-8A86-D723EBA26640}"/>
              </a:ext>
            </a:extLst>
          </p:cNvPr>
          <p:cNvSpPr>
            <a:spLocks noGrp="1" noRot="1" noChangeAspect="1" noTextEdit="1"/>
          </p:cNvSpPr>
          <p:nvPr>
            <p:ph type="sldImg"/>
          </p:nvPr>
        </p:nvSpPr>
        <p:spPr>
          <a:ln/>
        </p:spPr>
      </p:sp>
      <p:sp>
        <p:nvSpPr>
          <p:cNvPr id="305155" name="Notes Placeholder 2">
            <a:extLst>
              <a:ext uri="{FF2B5EF4-FFF2-40B4-BE49-F238E27FC236}">
                <a16:creationId xmlns:a16="http://schemas.microsoft.com/office/drawing/2014/main" id="{EB1930EA-E671-4145-A0CE-CD3D669C15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a:extLst>
              <a:ext uri="{FF2B5EF4-FFF2-40B4-BE49-F238E27FC236}">
                <a16:creationId xmlns:a16="http://schemas.microsoft.com/office/drawing/2014/main" id="{EE6D4D7E-BC32-4198-B248-8F10A0E4992A}"/>
              </a:ext>
            </a:extLst>
          </p:cNvPr>
          <p:cNvSpPr>
            <a:spLocks noGrp="1" noRot="1" noChangeAspect="1" noTextEdit="1"/>
          </p:cNvSpPr>
          <p:nvPr>
            <p:ph type="sldImg"/>
          </p:nvPr>
        </p:nvSpPr>
        <p:spPr>
          <a:ln/>
        </p:spPr>
      </p:sp>
      <p:sp>
        <p:nvSpPr>
          <p:cNvPr id="306179" name="Notes Placeholder 2">
            <a:extLst>
              <a:ext uri="{FF2B5EF4-FFF2-40B4-BE49-F238E27FC236}">
                <a16:creationId xmlns:a16="http://schemas.microsoft.com/office/drawing/2014/main" id="{30C7262B-8494-4BD2-B15E-B97A869461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a:extLst>
              <a:ext uri="{FF2B5EF4-FFF2-40B4-BE49-F238E27FC236}">
                <a16:creationId xmlns:a16="http://schemas.microsoft.com/office/drawing/2014/main" id="{60D67A33-3DA1-4B24-84B8-A011AE3F9DB7}"/>
              </a:ext>
            </a:extLst>
          </p:cNvPr>
          <p:cNvSpPr>
            <a:spLocks noGrp="1" noRot="1" noChangeAspect="1" noTextEdit="1"/>
          </p:cNvSpPr>
          <p:nvPr>
            <p:ph type="sldImg"/>
          </p:nvPr>
        </p:nvSpPr>
        <p:spPr>
          <a:ln/>
        </p:spPr>
      </p:sp>
      <p:sp>
        <p:nvSpPr>
          <p:cNvPr id="307203" name="Notes Placeholder 2">
            <a:extLst>
              <a:ext uri="{FF2B5EF4-FFF2-40B4-BE49-F238E27FC236}">
                <a16:creationId xmlns:a16="http://schemas.microsoft.com/office/drawing/2014/main" id="{64EA3438-DF43-4DD4-8C06-5B10625C01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a:extLst>
              <a:ext uri="{FF2B5EF4-FFF2-40B4-BE49-F238E27FC236}">
                <a16:creationId xmlns:a16="http://schemas.microsoft.com/office/drawing/2014/main" id="{8CE99819-F0FD-4410-B71A-DF77C7A1F579}"/>
              </a:ext>
            </a:extLst>
          </p:cNvPr>
          <p:cNvSpPr>
            <a:spLocks noGrp="1" noRot="1" noChangeAspect="1" noTextEdit="1"/>
          </p:cNvSpPr>
          <p:nvPr>
            <p:ph type="sldImg"/>
          </p:nvPr>
        </p:nvSpPr>
        <p:spPr>
          <a:ln/>
        </p:spPr>
      </p:sp>
      <p:sp>
        <p:nvSpPr>
          <p:cNvPr id="308227" name="Notes Placeholder 2">
            <a:extLst>
              <a:ext uri="{FF2B5EF4-FFF2-40B4-BE49-F238E27FC236}">
                <a16:creationId xmlns:a16="http://schemas.microsoft.com/office/drawing/2014/main" id="{5540D3C1-8C87-400C-B663-EAE6679413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a:extLst>
              <a:ext uri="{FF2B5EF4-FFF2-40B4-BE49-F238E27FC236}">
                <a16:creationId xmlns:a16="http://schemas.microsoft.com/office/drawing/2014/main" id="{DBBF56A0-A5D6-45F9-9927-E03E39E306C3}"/>
              </a:ext>
            </a:extLst>
          </p:cNvPr>
          <p:cNvSpPr>
            <a:spLocks noGrp="1" noRot="1" noChangeAspect="1" noTextEdit="1"/>
          </p:cNvSpPr>
          <p:nvPr>
            <p:ph type="sldImg"/>
          </p:nvPr>
        </p:nvSpPr>
        <p:spPr>
          <a:ln/>
        </p:spPr>
      </p:sp>
      <p:sp>
        <p:nvSpPr>
          <p:cNvPr id="309251" name="Notes Placeholder 2">
            <a:extLst>
              <a:ext uri="{FF2B5EF4-FFF2-40B4-BE49-F238E27FC236}">
                <a16:creationId xmlns:a16="http://schemas.microsoft.com/office/drawing/2014/main" id="{0A2C5C9C-C144-4A35-A749-16849CB721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a:extLst>
              <a:ext uri="{FF2B5EF4-FFF2-40B4-BE49-F238E27FC236}">
                <a16:creationId xmlns:a16="http://schemas.microsoft.com/office/drawing/2014/main" id="{48564068-F4E4-45A9-A1C7-B8E935D761E5}"/>
              </a:ext>
            </a:extLst>
          </p:cNvPr>
          <p:cNvSpPr>
            <a:spLocks noGrp="1" noRot="1" noChangeAspect="1" noTextEdit="1"/>
          </p:cNvSpPr>
          <p:nvPr>
            <p:ph type="sldImg"/>
          </p:nvPr>
        </p:nvSpPr>
        <p:spPr>
          <a:ln/>
        </p:spPr>
      </p:sp>
      <p:sp>
        <p:nvSpPr>
          <p:cNvPr id="310275" name="Notes Placeholder 2">
            <a:extLst>
              <a:ext uri="{FF2B5EF4-FFF2-40B4-BE49-F238E27FC236}">
                <a16:creationId xmlns:a16="http://schemas.microsoft.com/office/drawing/2014/main" id="{2DF5C7CF-BCC8-4F87-AF94-1636A17444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a:extLst>
              <a:ext uri="{FF2B5EF4-FFF2-40B4-BE49-F238E27FC236}">
                <a16:creationId xmlns:a16="http://schemas.microsoft.com/office/drawing/2014/main" id="{358DC09D-6DCA-44BD-926D-AB5BF7A2A47C}"/>
              </a:ext>
            </a:extLst>
          </p:cNvPr>
          <p:cNvSpPr>
            <a:spLocks noGrp="1" noRot="1" noChangeAspect="1" noTextEdit="1"/>
          </p:cNvSpPr>
          <p:nvPr>
            <p:ph type="sldImg"/>
          </p:nvPr>
        </p:nvSpPr>
        <p:spPr>
          <a:ln/>
        </p:spPr>
      </p:sp>
      <p:sp>
        <p:nvSpPr>
          <p:cNvPr id="311299" name="Notes Placeholder 2">
            <a:extLst>
              <a:ext uri="{FF2B5EF4-FFF2-40B4-BE49-F238E27FC236}">
                <a16:creationId xmlns:a16="http://schemas.microsoft.com/office/drawing/2014/main" id="{FFBC7AE7-C1EA-4B45-9919-A0EAA77DBF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a:extLst>
              <a:ext uri="{FF2B5EF4-FFF2-40B4-BE49-F238E27FC236}">
                <a16:creationId xmlns:a16="http://schemas.microsoft.com/office/drawing/2014/main" id="{C1E12922-BF5C-4023-B780-19690E01FE3B}"/>
              </a:ext>
            </a:extLst>
          </p:cNvPr>
          <p:cNvSpPr>
            <a:spLocks noGrp="1" noRot="1" noChangeAspect="1" noTextEdit="1"/>
          </p:cNvSpPr>
          <p:nvPr>
            <p:ph type="sldImg"/>
          </p:nvPr>
        </p:nvSpPr>
        <p:spPr>
          <a:ln/>
        </p:spPr>
      </p:sp>
      <p:sp>
        <p:nvSpPr>
          <p:cNvPr id="312323" name="Notes Placeholder 2">
            <a:extLst>
              <a:ext uri="{FF2B5EF4-FFF2-40B4-BE49-F238E27FC236}">
                <a16:creationId xmlns:a16="http://schemas.microsoft.com/office/drawing/2014/main" id="{36ADA08A-13E0-4B71-9028-09DFCDF7EC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a:extLst>
              <a:ext uri="{FF2B5EF4-FFF2-40B4-BE49-F238E27FC236}">
                <a16:creationId xmlns:a16="http://schemas.microsoft.com/office/drawing/2014/main" id="{8DF4CC89-22C8-41BF-893A-F0B5FCFD910F}"/>
              </a:ext>
            </a:extLst>
          </p:cNvPr>
          <p:cNvSpPr>
            <a:spLocks noGrp="1" noRot="1" noChangeAspect="1" noTextEdit="1"/>
          </p:cNvSpPr>
          <p:nvPr>
            <p:ph type="sldImg"/>
          </p:nvPr>
        </p:nvSpPr>
        <p:spPr>
          <a:ln/>
        </p:spPr>
      </p:sp>
      <p:sp>
        <p:nvSpPr>
          <p:cNvPr id="313347" name="Notes Placeholder 2">
            <a:extLst>
              <a:ext uri="{FF2B5EF4-FFF2-40B4-BE49-F238E27FC236}">
                <a16:creationId xmlns:a16="http://schemas.microsoft.com/office/drawing/2014/main" id="{A0E96E62-BBA8-49E6-A753-1843EDF444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7C7DA673-C918-4C01-B4A3-204057715092}"/>
              </a:ext>
            </a:extLst>
          </p:cNvPr>
          <p:cNvSpPr>
            <a:spLocks noGrp="1" noRot="1" noChangeAspect="1" noTextEdit="1"/>
          </p:cNvSpPr>
          <p:nvPr>
            <p:ph type="sldImg"/>
          </p:nvPr>
        </p:nvSpPr>
        <p:spPr>
          <a:ln/>
        </p:spPr>
      </p:sp>
      <p:sp>
        <p:nvSpPr>
          <p:cNvPr id="176131" name="Notes Placeholder 2">
            <a:extLst>
              <a:ext uri="{FF2B5EF4-FFF2-40B4-BE49-F238E27FC236}">
                <a16:creationId xmlns:a16="http://schemas.microsoft.com/office/drawing/2014/main" id="{E242AC59-5D8E-4EE7-B320-C6F2A4B770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a:extLst>
              <a:ext uri="{FF2B5EF4-FFF2-40B4-BE49-F238E27FC236}">
                <a16:creationId xmlns:a16="http://schemas.microsoft.com/office/drawing/2014/main" id="{2FCC4CAD-B1D5-46B0-9EE1-D69E5E1A557E}"/>
              </a:ext>
            </a:extLst>
          </p:cNvPr>
          <p:cNvSpPr>
            <a:spLocks noGrp="1" noRot="1" noChangeAspect="1" noTextEdit="1"/>
          </p:cNvSpPr>
          <p:nvPr>
            <p:ph type="sldImg"/>
          </p:nvPr>
        </p:nvSpPr>
        <p:spPr>
          <a:ln/>
        </p:spPr>
      </p:sp>
      <p:sp>
        <p:nvSpPr>
          <p:cNvPr id="314371" name="Notes Placeholder 2">
            <a:extLst>
              <a:ext uri="{FF2B5EF4-FFF2-40B4-BE49-F238E27FC236}">
                <a16:creationId xmlns:a16="http://schemas.microsoft.com/office/drawing/2014/main" id="{86D5B12D-2B35-4180-BA19-9A7E740199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80D35B15-480F-4836-BEEF-8ED18990D4F2}"/>
              </a:ext>
            </a:extLst>
          </p:cNvPr>
          <p:cNvSpPr>
            <a:spLocks noGrp="1" noRot="1" noChangeAspect="1" noTextEdit="1"/>
          </p:cNvSpPr>
          <p:nvPr>
            <p:ph type="sldImg"/>
          </p:nvPr>
        </p:nvSpPr>
        <p:spPr>
          <a:ln/>
        </p:spPr>
      </p:sp>
      <p:sp>
        <p:nvSpPr>
          <p:cNvPr id="177155" name="Notes Placeholder 2">
            <a:extLst>
              <a:ext uri="{FF2B5EF4-FFF2-40B4-BE49-F238E27FC236}">
                <a16:creationId xmlns:a16="http://schemas.microsoft.com/office/drawing/2014/main" id="{1EED6F5E-BAD1-4EB4-B369-FCDDC7488F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AF01C515-3E7C-4C26-95C4-CAEA31844B2D}"/>
              </a:ext>
            </a:extLst>
          </p:cNvPr>
          <p:cNvSpPr>
            <a:spLocks noGrp="1" noRot="1" noChangeAspect="1" noTextEdit="1"/>
          </p:cNvSpPr>
          <p:nvPr>
            <p:ph type="sldImg"/>
          </p:nvPr>
        </p:nvSpPr>
        <p:spPr>
          <a:ln/>
        </p:spPr>
      </p:sp>
      <p:sp>
        <p:nvSpPr>
          <p:cNvPr id="178179" name="Notes Placeholder 2">
            <a:extLst>
              <a:ext uri="{FF2B5EF4-FFF2-40B4-BE49-F238E27FC236}">
                <a16:creationId xmlns:a16="http://schemas.microsoft.com/office/drawing/2014/main" id="{87F9678B-92B2-450C-B225-5D128AB9D2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972F3663-3BD9-46E9-A886-9DE878E35FC1}"/>
              </a:ext>
            </a:extLst>
          </p:cNvPr>
          <p:cNvSpPr>
            <a:spLocks noGrp="1" noRot="1" noChangeAspect="1" noTextEdit="1"/>
          </p:cNvSpPr>
          <p:nvPr>
            <p:ph type="sldImg"/>
          </p:nvPr>
        </p:nvSpPr>
        <p:spPr>
          <a:ln/>
        </p:spPr>
      </p:sp>
      <p:sp>
        <p:nvSpPr>
          <p:cNvPr id="179203" name="Notes Placeholder 2">
            <a:extLst>
              <a:ext uri="{FF2B5EF4-FFF2-40B4-BE49-F238E27FC236}">
                <a16:creationId xmlns:a16="http://schemas.microsoft.com/office/drawing/2014/main" id="{1F9E7559-2A22-407D-9E1F-595D63DB02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B498B144-FF32-43B6-A389-FB6649E4949C}"/>
              </a:ext>
            </a:extLst>
          </p:cNvPr>
          <p:cNvSpPr>
            <a:spLocks noGrp="1" noRot="1" noChangeAspect="1" noTextEdit="1"/>
          </p:cNvSpPr>
          <p:nvPr>
            <p:ph type="sldImg"/>
          </p:nvPr>
        </p:nvSpPr>
        <p:spPr>
          <a:ln/>
        </p:spPr>
      </p:sp>
      <p:sp>
        <p:nvSpPr>
          <p:cNvPr id="180227" name="Notes Placeholder 2">
            <a:extLst>
              <a:ext uri="{FF2B5EF4-FFF2-40B4-BE49-F238E27FC236}">
                <a16:creationId xmlns:a16="http://schemas.microsoft.com/office/drawing/2014/main" id="{EEA3C512-88A2-4794-AE84-50790783B8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F59A57DA-D2D0-463D-8F95-89E70FEC703E}"/>
              </a:ext>
            </a:extLst>
          </p:cNvPr>
          <p:cNvSpPr>
            <a:spLocks noGrp="1" noRot="1" noChangeAspect="1" noTextEdit="1"/>
          </p:cNvSpPr>
          <p:nvPr>
            <p:ph type="sldImg"/>
          </p:nvPr>
        </p:nvSpPr>
        <p:spPr>
          <a:ln/>
        </p:spPr>
      </p:sp>
      <p:sp>
        <p:nvSpPr>
          <p:cNvPr id="162819" name="Notes Placeholder 2">
            <a:extLst>
              <a:ext uri="{FF2B5EF4-FFF2-40B4-BE49-F238E27FC236}">
                <a16:creationId xmlns:a16="http://schemas.microsoft.com/office/drawing/2014/main" id="{EFE2E403-492D-4A0E-B6DA-0135C0D4FC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B2CDD6C7-6115-48FD-81F3-FB764930B2BC}"/>
              </a:ext>
            </a:extLst>
          </p:cNvPr>
          <p:cNvSpPr>
            <a:spLocks noGrp="1" noRot="1" noChangeAspect="1" noTextEdit="1"/>
          </p:cNvSpPr>
          <p:nvPr>
            <p:ph type="sldImg"/>
          </p:nvPr>
        </p:nvSpPr>
        <p:spPr>
          <a:ln/>
        </p:spPr>
      </p:sp>
      <p:sp>
        <p:nvSpPr>
          <p:cNvPr id="181251" name="Notes Placeholder 2">
            <a:extLst>
              <a:ext uri="{FF2B5EF4-FFF2-40B4-BE49-F238E27FC236}">
                <a16:creationId xmlns:a16="http://schemas.microsoft.com/office/drawing/2014/main" id="{2A5472EA-BF3A-4BAB-9CB3-472C5B5835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C75449C6-F9E1-45E9-B615-0AEBE9DFD0E6}"/>
              </a:ext>
            </a:extLst>
          </p:cNvPr>
          <p:cNvSpPr>
            <a:spLocks noGrp="1" noRot="1" noChangeAspect="1" noTextEdit="1"/>
          </p:cNvSpPr>
          <p:nvPr>
            <p:ph type="sldImg"/>
          </p:nvPr>
        </p:nvSpPr>
        <p:spPr>
          <a:ln/>
        </p:spPr>
      </p:sp>
      <p:sp>
        <p:nvSpPr>
          <p:cNvPr id="182275" name="Notes Placeholder 2">
            <a:extLst>
              <a:ext uri="{FF2B5EF4-FFF2-40B4-BE49-F238E27FC236}">
                <a16:creationId xmlns:a16="http://schemas.microsoft.com/office/drawing/2014/main" id="{80EB09B1-3F66-4C21-B3E3-7EEAB9CEC3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D4F8C89A-4A36-441A-B094-CE2C72D8C695}"/>
              </a:ext>
            </a:extLst>
          </p:cNvPr>
          <p:cNvSpPr>
            <a:spLocks noGrp="1" noRot="1" noChangeAspect="1" noTextEdit="1"/>
          </p:cNvSpPr>
          <p:nvPr>
            <p:ph type="sldImg"/>
          </p:nvPr>
        </p:nvSpPr>
        <p:spPr>
          <a:ln/>
        </p:spPr>
      </p:sp>
      <p:sp>
        <p:nvSpPr>
          <p:cNvPr id="183299" name="Notes Placeholder 2">
            <a:extLst>
              <a:ext uri="{FF2B5EF4-FFF2-40B4-BE49-F238E27FC236}">
                <a16:creationId xmlns:a16="http://schemas.microsoft.com/office/drawing/2014/main" id="{1FEBF997-4568-4B46-9D42-78DDEA26BE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2B6F7E7C-DCC3-48FE-943F-3FA07D2027F0}"/>
              </a:ext>
            </a:extLst>
          </p:cNvPr>
          <p:cNvSpPr>
            <a:spLocks noGrp="1" noRot="1" noChangeAspect="1" noTextEdit="1"/>
          </p:cNvSpPr>
          <p:nvPr>
            <p:ph type="sldImg"/>
          </p:nvPr>
        </p:nvSpPr>
        <p:spPr>
          <a:ln/>
        </p:spPr>
      </p:sp>
      <p:sp>
        <p:nvSpPr>
          <p:cNvPr id="184323" name="Notes Placeholder 2">
            <a:extLst>
              <a:ext uri="{FF2B5EF4-FFF2-40B4-BE49-F238E27FC236}">
                <a16:creationId xmlns:a16="http://schemas.microsoft.com/office/drawing/2014/main" id="{A2393660-B0FE-4AB5-B06D-9239996BAD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41692F91-E3B3-4E13-8473-5B09EF506160}"/>
              </a:ext>
            </a:extLst>
          </p:cNvPr>
          <p:cNvSpPr>
            <a:spLocks noGrp="1" noRot="1" noChangeAspect="1" noTextEdit="1"/>
          </p:cNvSpPr>
          <p:nvPr>
            <p:ph type="sldImg"/>
          </p:nvPr>
        </p:nvSpPr>
        <p:spPr>
          <a:ln/>
        </p:spPr>
      </p:sp>
      <p:sp>
        <p:nvSpPr>
          <p:cNvPr id="185347" name="Notes Placeholder 2">
            <a:extLst>
              <a:ext uri="{FF2B5EF4-FFF2-40B4-BE49-F238E27FC236}">
                <a16:creationId xmlns:a16="http://schemas.microsoft.com/office/drawing/2014/main" id="{BDB69802-EA23-42C1-8A88-112469688A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a:extLst>
              <a:ext uri="{FF2B5EF4-FFF2-40B4-BE49-F238E27FC236}">
                <a16:creationId xmlns:a16="http://schemas.microsoft.com/office/drawing/2014/main" id="{53D59079-F10C-4045-9EFE-955FB29BEE2A}"/>
              </a:ext>
            </a:extLst>
          </p:cNvPr>
          <p:cNvSpPr>
            <a:spLocks noGrp="1" noRot="1" noChangeAspect="1" noTextEdit="1"/>
          </p:cNvSpPr>
          <p:nvPr>
            <p:ph type="sldImg"/>
          </p:nvPr>
        </p:nvSpPr>
        <p:spPr>
          <a:ln/>
        </p:spPr>
      </p:sp>
      <p:sp>
        <p:nvSpPr>
          <p:cNvPr id="186371" name="Notes Placeholder 2">
            <a:extLst>
              <a:ext uri="{FF2B5EF4-FFF2-40B4-BE49-F238E27FC236}">
                <a16:creationId xmlns:a16="http://schemas.microsoft.com/office/drawing/2014/main" id="{9C8CCB2D-1BD9-4F59-A9F2-EA16F71290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C90C87B8-17C5-4E59-AB1B-97739296CD1A}"/>
              </a:ext>
            </a:extLst>
          </p:cNvPr>
          <p:cNvSpPr>
            <a:spLocks noGrp="1" noRot="1" noChangeAspect="1" noTextEdit="1"/>
          </p:cNvSpPr>
          <p:nvPr>
            <p:ph type="sldImg"/>
          </p:nvPr>
        </p:nvSpPr>
        <p:spPr>
          <a:ln/>
        </p:spPr>
      </p:sp>
      <p:sp>
        <p:nvSpPr>
          <p:cNvPr id="187395" name="Notes Placeholder 2">
            <a:extLst>
              <a:ext uri="{FF2B5EF4-FFF2-40B4-BE49-F238E27FC236}">
                <a16:creationId xmlns:a16="http://schemas.microsoft.com/office/drawing/2014/main" id="{F48FF60C-7C6E-4B16-BF6C-8B9AE0FD85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a:extLst>
              <a:ext uri="{FF2B5EF4-FFF2-40B4-BE49-F238E27FC236}">
                <a16:creationId xmlns:a16="http://schemas.microsoft.com/office/drawing/2014/main" id="{A153451B-869C-4074-8638-CCC872FB508C}"/>
              </a:ext>
            </a:extLst>
          </p:cNvPr>
          <p:cNvSpPr>
            <a:spLocks noGrp="1" noRot="1" noChangeAspect="1" noTextEdit="1"/>
          </p:cNvSpPr>
          <p:nvPr>
            <p:ph type="sldImg"/>
          </p:nvPr>
        </p:nvSpPr>
        <p:spPr>
          <a:ln/>
        </p:spPr>
      </p:sp>
      <p:sp>
        <p:nvSpPr>
          <p:cNvPr id="188419" name="Notes Placeholder 2">
            <a:extLst>
              <a:ext uri="{FF2B5EF4-FFF2-40B4-BE49-F238E27FC236}">
                <a16:creationId xmlns:a16="http://schemas.microsoft.com/office/drawing/2014/main" id="{FA5CF087-116F-44B9-A83C-CB15E82B1F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id="{0FC69285-21D1-4A54-94CB-09EF9CBEC58B}"/>
              </a:ext>
            </a:extLst>
          </p:cNvPr>
          <p:cNvSpPr>
            <a:spLocks noGrp="1" noRot="1" noChangeAspect="1" noTextEdit="1"/>
          </p:cNvSpPr>
          <p:nvPr>
            <p:ph type="sldImg"/>
          </p:nvPr>
        </p:nvSpPr>
        <p:spPr>
          <a:ln/>
        </p:spPr>
      </p:sp>
      <p:sp>
        <p:nvSpPr>
          <p:cNvPr id="189443" name="Notes Placeholder 2">
            <a:extLst>
              <a:ext uri="{FF2B5EF4-FFF2-40B4-BE49-F238E27FC236}">
                <a16:creationId xmlns:a16="http://schemas.microsoft.com/office/drawing/2014/main" id="{89CBC438-5773-488C-9008-1DE99D363B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A5323792-3FD8-440B-B663-A09380BC5726}"/>
              </a:ext>
            </a:extLst>
          </p:cNvPr>
          <p:cNvSpPr>
            <a:spLocks noGrp="1" noRot="1" noChangeAspect="1" noTextEdit="1"/>
          </p:cNvSpPr>
          <p:nvPr>
            <p:ph type="sldImg"/>
          </p:nvPr>
        </p:nvSpPr>
        <p:spPr>
          <a:ln/>
        </p:spPr>
      </p:sp>
      <p:sp>
        <p:nvSpPr>
          <p:cNvPr id="190467" name="Notes Placeholder 2">
            <a:extLst>
              <a:ext uri="{FF2B5EF4-FFF2-40B4-BE49-F238E27FC236}">
                <a16:creationId xmlns:a16="http://schemas.microsoft.com/office/drawing/2014/main" id="{4585DFA2-2889-49CF-AAAF-9CCD366B71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C33CF299-A0C9-4FB6-8214-09EA16D4A678}"/>
              </a:ext>
            </a:extLst>
          </p:cNvPr>
          <p:cNvSpPr>
            <a:spLocks noGrp="1" noRot="1" noChangeAspect="1" noTextEdit="1"/>
          </p:cNvSpPr>
          <p:nvPr>
            <p:ph type="sldImg"/>
          </p:nvPr>
        </p:nvSpPr>
        <p:spPr>
          <a:ln/>
        </p:spPr>
      </p:sp>
      <p:sp>
        <p:nvSpPr>
          <p:cNvPr id="163843" name="Notes Placeholder 2">
            <a:extLst>
              <a:ext uri="{FF2B5EF4-FFF2-40B4-BE49-F238E27FC236}">
                <a16:creationId xmlns:a16="http://schemas.microsoft.com/office/drawing/2014/main" id="{F3A9541C-593C-4F4D-AA96-5B62EAF64B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362451F4-7C37-454E-8156-57309F615A6B}"/>
              </a:ext>
            </a:extLst>
          </p:cNvPr>
          <p:cNvSpPr>
            <a:spLocks noGrp="1" noRot="1" noChangeAspect="1" noTextEdit="1"/>
          </p:cNvSpPr>
          <p:nvPr>
            <p:ph type="sldImg"/>
          </p:nvPr>
        </p:nvSpPr>
        <p:spPr>
          <a:ln/>
        </p:spPr>
      </p:sp>
      <p:sp>
        <p:nvSpPr>
          <p:cNvPr id="191491" name="Notes Placeholder 2">
            <a:extLst>
              <a:ext uri="{FF2B5EF4-FFF2-40B4-BE49-F238E27FC236}">
                <a16:creationId xmlns:a16="http://schemas.microsoft.com/office/drawing/2014/main" id="{942A55BF-65FE-4998-A2A7-4DF33BE007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F9AAF689-DAA1-4954-BF64-C2F2C29B6E09}"/>
              </a:ext>
            </a:extLst>
          </p:cNvPr>
          <p:cNvSpPr>
            <a:spLocks noGrp="1" noRot="1" noChangeAspect="1" noTextEdit="1"/>
          </p:cNvSpPr>
          <p:nvPr>
            <p:ph type="sldImg"/>
          </p:nvPr>
        </p:nvSpPr>
        <p:spPr>
          <a:ln/>
        </p:spPr>
      </p:sp>
      <p:sp>
        <p:nvSpPr>
          <p:cNvPr id="192515" name="Notes Placeholder 2">
            <a:extLst>
              <a:ext uri="{FF2B5EF4-FFF2-40B4-BE49-F238E27FC236}">
                <a16:creationId xmlns:a16="http://schemas.microsoft.com/office/drawing/2014/main" id="{7F73A693-7AA8-47AB-9719-6E977FF8C9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a:extLst>
              <a:ext uri="{FF2B5EF4-FFF2-40B4-BE49-F238E27FC236}">
                <a16:creationId xmlns:a16="http://schemas.microsoft.com/office/drawing/2014/main" id="{A3FB8459-47A0-4784-BD5E-8E1DCE3FA44D}"/>
              </a:ext>
            </a:extLst>
          </p:cNvPr>
          <p:cNvSpPr>
            <a:spLocks noGrp="1" noRot="1" noChangeAspect="1" noTextEdit="1"/>
          </p:cNvSpPr>
          <p:nvPr>
            <p:ph type="sldImg"/>
          </p:nvPr>
        </p:nvSpPr>
        <p:spPr>
          <a:ln/>
        </p:spPr>
      </p:sp>
      <p:sp>
        <p:nvSpPr>
          <p:cNvPr id="193539" name="Notes Placeholder 2">
            <a:extLst>
              <a:ext uri="{FF2B5EF4-FFF2-40B4-BE49-F238E27FC236}">
                <a16:creationId xmlns:a16="http://schemas.microsoft.com/office/drawing/2014/main" id="{1871D255-1643-4228-BF1B-002119240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59B23A17-C2CF-4C82-AD6C-5EEBD0BBBCF6}"/>
              </a:ext>
            </a:extLst>
          </p:cNvPr>
          <p:cNvSpPr>
            <a:spLocks noGrp="1" noRot="1" noChangeAspect="1" noTextEdit="1"/>
          </p:cNvSpPr>
          <p:nvPr>
            <p:ph type="sldImg"/>
          </p:nvPr>
        </p:nvSpPr>
        <p:spPr>
          <a:ln/>
        </p:spPr>
      </p:sp>
      <p:sp>
        <p:nvSpPr>
          <p:cNvPr id="194563" name="Notes Placeholder 2">
            <a:extLst>
              <a:ext uri="{FF2B5EF4-FFF2-40B4-BE49-F238E27FC236}">
                <a16:creationId xmlns:a16="http://schemas.microsoft.com/office/drawing/2014/main" id="{69C9AF9D-3E64-480E-AB63-666B7B8925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a:extLst>
              <a:ext uri="{FF2B5EF4-FFF2-40B4-BE49-F238E27FC236}">
                <a16:creationId xmlns:a16="http://schemas.microsoft.com/office/drawing/2014/main" id="{CE50140B-7C30-4092-8A17-064D34201A49}"/>
              </a:ext>
            </a:extLst>
          </p:cNvPr>
          <p:cNvSpPr>
            <a:spLocks noGrp="1" noRot="1" noChangeAspect="1" noTextEdit="1"/>
          </p:cNvSpPr>
          <p:nvPr>
            <p:ph type="sldImg"/>
          </p:nvPr>
        </p:nvSpPr>
        <p:spPr>
          <a:ln/>
        </p:spPr>
      </p:sp>
      <p:sp>
        <p:nvSpPr>
          <p:cNvPr id="195587" name="Notes Placeholder 2">
            <a:extLst>
              <a:ext uri="{FF2B5EF4-FFF2-40B4-BE49-F238E27FC236}">
                <a16:creationId xmlns:a16="http://schemas.microsoft.com/office/drawing/2014/main" id="{BDDE6040-C130-473F-B5F0-E81C1A34D0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AE7B8D68-9A5A-4F35-9235-BF23CC611609}"/>
              </a:ext>
            </a:extLst>
          </p:cNvPr>
          <p:cNvSpPr>
            <a:spLocks noGrp="1" noRot="1" noChangeAspect="1" noTextEdit="1"/>
          </p:cNvSpPr>
          <p:nvPr>
            <p:ph type="sldImg"/>
          </p:nvPr>
        </p:nvSpPr>
        <p:spPr>
          <a:ln/>
        </p:spPr>
      </p:sp>
      <p:sp>
        <p:nvSpPr>
          <p:cNvPr id="196611" name="Notes Placeholder 2">
            <a:extLst>
              <a:ext uri="{FF2B5EF4-FFF2-40B4-BE49-F238E27FC236}">
                <a16:creationId xmlns:a16="http://schemas.microsoft.com/office/drawing/2014/main" id="{75A74AED-8A18-473F-9B78-EA5BE49CDA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7FD8A513-D624-4BE7-A1EC-827C4FBD3784}"/>
              </a:ext>
            </a:extLst>
          </p:cNvPr>
          <p:cNvSpPr>
            <a:spLocks noGrp="1" noRot="1" noChangeAspect="1" noTextEdit="1"/>
          </p:cNvSpPr>
          <p:nvPr>
            <p:ph type="sldImg"/>
          </p:nvPr>
        </p:nvSpPr>
        <p:spPr>
          <a:ln/>
        </p:spPr>
      </p:sp>
      <p:sp>
        <p:nvSpPr>
          <p:cNvPr id="197635" name="Notes Placeholder 2">
            <a:extLst>
              <a:ext uri="{FF2B5EF4-FFF2-40B4-BE49-F238E27FC236}">
                <a16:creationId xmlns:a16="http://schemas.microsoft.com/office/drawing/2014/main" id="{950C79C5-B79C-4B00-9E75-9750CB84B1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6F97BF68-D78E-43AA-97B2-B31C40C568C6}"/>
              </a:ext>
            </a:extLst>
          </p:cNvPr>
          <p:cNvSpPr>
            <a:spLocks noGrp="1" noRot="1" noChangeAspect="1" noTextEdit="1"/>
          </p:cNvSpPr>
          <p:nvPr>
            <p:ph type="sldImg"/>
          </p:nvPr>
        </p:nvSpPr>
        <p:spPr>
          <a:ln/>
        </p:spPr>
      </p:sp>
      <p:sp>
        <p:nvSpPr>
          <p:cNvPr id="198659" name="Notes Placeholder 2">
            <a:extLst>
              <a:ext uri="{FF2B5EF4-FFF2-40B4-BE49-F238E27FC236}">
                <a16:creationId xmlns:a16="http://schemas.microsoft.com/office/drawing/2014/main" id="{604E2CE2-F584-4F54-84E6-C17455A6BB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8E0FA9C8-0797-406E-BE51-31D1A8CE2668}"/>
              </a:ext>
            </a:extLst>
          </p:cNvPr>
          <p:cNvSpPr>
            <a:spLocks noGrp="1" noRot="1" noChangeAspect="1" noTextEdit="1"/>
          </p:cNvSpPr>
          <p:nvPr>
            <p:ph type="sldImg"/>
          </p:nvPr>
        </p:nvSpPr>
        <p:spPr>
          <a:ln/>
        </p:spPr>
      </p:sp>
      <p:sp>
        <p:nvSpPr>
          <p:cNvPr id="199683" name="Notes Placeholder 2">
            <a:extLst>
              <a:ext uri="{FF2B5EF4-FFF2-40B4-BE49-F238E27FC236}">
                <a16:creationId xmlns:a16="http://schemas.microsoft.com/office/drawing/2014/main" id="{A0F775B7-8E07-441E-9006-4C0C202C3B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E2D243EB-BFEF-4D8A-9AFE-85AAA349D216}"/>
              </a:ext>
            </a:extLst>
          </p:cNvPr>
          <p:cNvSpPr>
            <a:spLocks noGrp="1" noRot="1" noChangeAspect="1" noTextEdit="1"/>
          </p:cNvSpPr>
          <p:nvPr>
            <p:ph type="sldImg"/>
          </p:nvPr>
        </p:nvSpPr>
        <p:spPr>
          <a:ln/>
        </p:spPr>
      </p:sp>
      <p:sp>
        <p:nvSpPr>
          <p:cNvPr id="200707" name="Notes Placeholder 2">
            <a:extLst>
              <a:ext uri="{FF2B5EF4-FFF2-40B4-BE49-F238E27FC236}">
                <a16:creationId xmlns:a16="http://schemas.microsoft.com/office/drawing/2014/main" id="{C319C0B3-F932-4AEA-A396-5553E615E5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91425AB9-559A-47A6-897B-DD6CA004A72C}"/>
              </a:ext>
            </a:extLst>
          </p:cNvPr>
          <p:cNvSpPr>
            <a:spLocks noGrp="1" noRot="1" noChangeAspect="1" noTextEdit="1"/>
          </p:cNvSpPr>
          <p:nvPr>
            <p:ph type="sldImg"/>
          </p:nvPr>
        </p:nvSpPr>
        <p:spPr>
          <a:ln/>
        </p:spPr>
      </p:sp>
      <p:sp>
        <p:nvSpPr>
          <p:cNvPr id="164867" name="Notes Placeholder 2">
            <a:extLst>
              <a:ext uri="{FF2B5EF4-FFF2-40B4-BE49-F238E27FC236}">
                <a16:creationId xmlns:a16="http://schemas.microsoft.com/office/drawing/2014/main" id="{C1A76C9F-5669-4893-A38F-F36163BBE8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a:extLst>
              <a:ext uri="{FF2B5EF4-FFF2-40B4-BE49-F238E27FC236}">
                <a16:creationId xmlns:a16="http://schemas.microsoft.com/office/drawing/2014/main" id="{C9A57323-3F4B-460B-B3E7-4B33E6FB1021}"/>
              </a:ext>
            </a:extLst>
          </p:cNvPr>
          <p:cNvSpPr>
            <a:spLocks noGrp="1" noRot="1" noChangeAspect="1" noTextEdit="1"/>
          </p:cNvSpPr>
          <p:nvPr>
            <p:ph type="sldImg"/>
          </p:nvPr>
        </p:nvSpPr>
        <p:spPr>
          <a:ln/>
        </p:spPr>
      </p:sp>
      <p:sp>
        <p:nvSpPr>
          <p:cNvPr id="201731" name="Notes Placeholder 2">
            <a:extLst>
              <a:ext uri="{FF2B5EF4-FFF2-40B4-BE49-F238E27FC236}">
                <a16:creationId xmlns:a16="http://schemas.microsoft.com/office/drawing/2014/main" id="{317FEC31-B332-48D8-9E08-70055B8714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84340EBD-08B6-429E-B88D-8527A9820629}"/>
              </a:ext>
            </a:extLst>
          </p:cNvPr>
          <p:cNvSpPr>
            <a:spLocks noGrp="1" noRot="1" noChangeAspect="1" noTextEdit="1"/>
          </p:cNvSpPr>
          <p:nvPr>
            <p:ph type="sldImg"/>
          </p:nvPr>
        </p:nvSpPr>
        <p:spPr>
          <a:ln/>
        </p:spPr>
      </p:sp>
      <p:sp>
        <p:nvSpPr>
          <p:cNvPr id="202755" name="Notes Placeholder 2">
            <a:extLst>
              <a:ext uri="{FF2B5EF4-FFF2-40B4-BE49-F238E27FC236}">
                <a16:creationId xmlns:a16="http://schemas.microsoft.com/office/drawing/2014/main" id="{B0827631-6341-4ECA-AD39-29DEC8BB54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a:extLst>
              <a:ext uri="{FF2B5EF4-FFF2-40B4-BE49-F238E27FC236}">
                <a16:creationId xmlns:a16="http://schemas.microsoft.com/office/drawing/2014/main" id="{C7A18A83-AA55-4E31-8D95-D75E39D815CA}"/>
              </a:ext>
            </a:extLst>
          </p:cNvPr>
          <p:cNvSpPr>
            <a:spLocks noGrp="1" noRot="1" noChangeAspect="1" noTextEdit="1"/>
          </p:cNvSpPr>
          <p:nvPr>
            <p:ph type="sldImg"/>
          </p:nvPr>
        </p:nvSpPr>
        <p:spPr>
          <a:ln/>
        </p:spPr>
      </p:sp>
      <p:sp>
        <p:nvSpPr>
          <p:cNvPr id="203779" name="Notes Placeholder 2">
            <a:extLst>
              <a:ext uri="{FF2B5EF4-FFF2-40B4-BE49-F238E27FC236}">
                <a16:creationId xmlns:a16="http://schemas.microsoft.com/office/drawing/2014/main" id="{49A3666D-431F-4A11-9FA1-42E1B6388D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a:extLst>
              <a:ext uri="{FF2B5EF4-FFF2-40B4-BE49-F238E27FC236}">
                <a16:creationId xmlns:a16="http://schemas.microsoft.com/office/drawing/2014/main" id="{5187E74D-B47C-4333-9821-0C228D7F1D6A}"/>
              </a:ext>
            </a:extLst>
          </p:cNvPr>
          <p:cNvSpPr>
            <a:spLocks noGrp="1" noRot="1" noChangeAspect="1" noTextEdit="1"/>
          </p:cNvSpPr>
          <p:nvPr>
            <p:ph type="sldImg"/>
          </p:nvPr>
        </p:nvSpPr>
        <p:spPr>
          <a:ln/>
        </p:spPr>
      </p:sp>
      <p:sp>
        <p:nvSpPr>
          <p:cNvPr id="204803" name="Notes Placeholder 2">
            <a:extLst>
              <a:ext uri="{FF2B5EF4-FFF2-40B4-BE49-F238E27FC236}">
                <a16:creationId xmlns:a16="http://schemas.microsoft.com/office/drawing/2014/main" id="{4E07C17E-1672-4457-9802-21034F0761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a:extLst>
              <a:ext uri="{FF2B5EF4-FFF2-40B4-BE49-F238E27FC236}">
                <a16:creationId xmlns:a16="http://schemas.microsoft.com/office/drawing/2014/main" id="{5CB09BE1-8482-4182-A84B-30C91E9549DB}"/>
              </a:ext>
            </a:extLst>
          </p:cNvPr>
          <p:cNvSpPr>
            <a:spLocks noGrp="1" noRot="1" noChangeAspect="1" noTextEdit="1"/>
          </p:cNvSpPr>
          <p:nvPr>
            <p:ph type="sldImg"/>
          </p:nvPr>
        </p:nvSpPr>
        <p:spPr>
          <a:ln/>
        </p:spPr>
      </p:sp>
      <p:sp>
        <p:nvSpPr>
          <p:cNvPr id="205827" name="Notes Placeholder 2">
            <a:extLst>
              <a:ext uri="{FF2B5EF4-FFF2-40B4-BE49-F238E27FC236}">
                <a16:creationId xmlns:a16="http://schemas.microsoft.com/office/drawing/2014/main" id="{B0FEC7BE-DCE1-4F19-88F6-E7C5D8DD78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42028C94-9F13-4FCC-8889-8B321C0A6761}"/>
              </a:ext>
            </a:extLst>
          </p:cNvPr>
          <p:cNvSpPr>
            <a:spLocks noGrp="1" noRot="1" noChangeAspect="1" noTextEdit="1"/>
          </p:cNvSpPr>
          <p:nvPr>
            <p:ph type="sldImg"/>
          </p:nvPr>
        </p:nvSpPr>
        <p:spPr>
          <a:ln/>
        </p:spPr>
      </p:sp>
      <p:sp>
        <p:nvSpPr>
          <p:cNvPr id="206851" name="Notes Placeholder 2">
            <a:extLst>
              <a:ext uri="{FF2B5EF4-FFF2-40B4-BE49-F238E27FC236}">
                <a16:creationId xmlns:a16="http://schemas.microsoft.com/office/drawing/2014/main" id="{DCC20AFD-C37A-49FC-BE33-388C3E0BC4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a:extLst>
              <a:ext uri="{FF2B5EF4-FFF2-40B4-BE49-F238E27FC236}">
                <a16:creationId xmlns:a16="http://schemas.microsoft.com/office/drawing/2014/main" id="{520E52FA-142F-4A51-9655-D717B596A545}"/>
              </a:ext>
            </a:extLst>
          </p:cNvPr>
          <p:cNvSpPr>
            <a:spLocks noGrp="1" noRot="1" noChangeAspect="1" noTextEdit="1"/>
          </p:cNvSpPr>
          <p:nvPr>
            <p:ph type="sldImg"/>
          </p:nvPr>
        </p:nvSpPr>
        <p:spPr>
          <a:ln/>
        </p:spPr>
      </p:sp>
      <p:sp>
        <p:nvSpPr>
          <p:cNvPr id="207875" name="Notes Placeholder 2">
            <a:extLst>
              <a:ext uri="{FF2B5EF4-FFF2-40B4-BE49-F238E27FC236}">
                <a16:creationId xmlns:a16="http://schemas.microsoft.com/office/drawing/2014/main" id="{22DE55B7-3BF2-46FD-B73B-54E2423D97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21F6FA95-C069-4C60-9C37-07EB816C42CA}"/>
              </a:ext>
            </a:extLst>
          </p:cNvPr>
          <p:cNvSpPr>
            <a:spLocks noGrp="1" noRot="1" noChangeAspect="1" noTextEdit="1"/>
          </p:cNvSpPr>
          <p:nvPr>
            <p:ph type="sldImg"/>
          </p:nvPr>
        </p:nvSpPr>
        <p:spPr>
          <a:ln/>
        </p:spPr>
      </p:sp>
      <p:sp>
        <p:nvSpPr>
          <p:cNvPr id="208899" name="Notes Placeholder 2">
            <a:extLst>
              <a:ext uri="{FF2B5EF4-FFF2-40B4-BE49-F238E27FC236}">
                <a16:creationId xmlns:a16="http://schemas.microsoft.com/office/drawing/2014/main" id="{50BBDF9F-1752-4A77-95BC-97AD5A3BD9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a:extLst>
              <a:ext uri="{FF2B5EF4-FFF2-40B4-BE49-F238E27FC236}">
                <a16:creationId xmlns:a16="http://schemas.microsoft.com/office/drawing/2014/main" id="{A9A1533E-3504-4160-A572-B561A58A51C5}"/>
              </a:ext>
            </a:extLst>
          </p:cNvPr>
          <p:cNvSpPr>
            <a:spLocks noGrp="1" noRot="1" noChangeAspect="1" noTextEdit="1"/>
          </p:cNvSpPr>
          <p:nvPr>
            <p:ph type="sldImg"/>
          </p:nvPr>
        </p:nvSpPr>
        <p:spPr>
          <a:ln/>
        </p:spPr>
      </p:sp>
      <p:sp>
        <p:nvSpPr>
          <p:cNvPr id="209923" name="Notes Placeholder 2">
            <a:extLst>
              <a:ext uri="{FF2B5EF4-FFF2-40B4-BE49-F238E27FC236}">
                <a16:creationId xmlns:a16="http://schemas.microsoft.com/office/drawing/2014/main" id="{077D8327-A046-471A-B501-6D9B826845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a:extLst>
              <a:ext uri="{FF2B5EF4-FFF2-40B4-BE49-F238E27FC236}">
                <a16:creationId xmlns:a16="http://schemas.microsoft.com/office/drawing/2014/main" id="{CB30F4E9-1E10-472F-8F99-579D0C71F39B}"/>
              </a:ext>
            </a:extLst>
          </p:cNvPr>
          <p:cNvSpPr>
            <a:spLocks noGrp="1" noRot="1" noChangeAspect="1" noTextEdit="1"/>
          </p:cNvSpPr>
          <p:nvPr>
            <p:ph type="sldImg"/>
          </p:nvPr>
        </p:nvSpPr>
        <p:spPr>
          <a:ln/>
        </p:spPr>
      </p:sp>
      <p:sp>
        <p:nvSpPr>
          <p:cNvPr id="210947" name="Notes Placeholder 2">
            <a:extLst>
              <a:ext uri="{FF2B5EF4-FFF2-40B4-BE49-F238E27FC236}">
                <a16:creationId xmlns:a16="http://schemas.microsoft.com/office/drawing/2014/main" id="{BD1C7974-63E3-47F5-839C-77711F0B83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F716CF40-1FCC-4621-8A19-786B47AF0138}"/>
              </a:ext>
            </a:extLst>
          </p:cNvPr>
          <p:cNvSpPr>
            <a:spLocks noGrp="1" noRot="1" noChangeAspect="1" noTextEdit="1"/>
          </p:cNvSpPr>
          <p:nvPr>
            <p:ph type="sldImg"/>
          </p:nvPr>
        </p:nvSpPr>
        <p:spPr>
          <a:ln/>
        </p:spPr>
      </p:sp>
      <p:sp>
        <p:nvSpPr>
          <p:cNvPr id="165891" name="Notes Placeholder 2">
            <a:extLst>
              <a:ext uri="{FF2B5EF4-FFF2-40B4-BE49-F238E27FC236}">
                <a16:creationId xmlns:a16="http://schemas.microsoft.com/office/drawing/2014/main" id="{8E4CBFB0-7389-4084-B907-3382937322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a:extLst>
              <a:ext uri="{FF2B5EF4-FFF2-40B4-BE49-F238E27FC236}">
                <a16:creationId xmlns:a16="http://schemas.microsoft.com/office/drawing/2014/main" id="{52F49A0D-12D6-4D31-834F-DD6D2009B45C}"/>
              </a:ext>
            </a:extLst>
          </p:cNvPr>
          <p:cNvSpPr>
            <a:spLocks noGrp="1" noRot="1" noChangeAspect="1" noTextEdit="1"/>
          </p:cNvSpPr>
          <p:nvPr>
            <p:ph type="sldImg"/>
          </p:nvPr>
        </p:nvSpPr>
        <p:spPr>
          <a:ln/>
        </p:spPr>
      </p:sp>
      <p:sp>
        <p:nvSpPr>
          <p:cNvPr id="211971" name="Notes Placeholder 2">
            <a:extLst>
              <a:ext uri="{FF2B5EF4-FFF2-40B4-BE49-F238E27FC236}">
                <a16:creationId xmlns:a16="http://schemas.microsoft.com/office/drawing/2014/main" id="{1FB10956-E79F-411A-9996-7797D4F5E2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a:extLst>
              <a:ext uri="{FF2B5EF4-FFF2-40B4-BE49-F238E27FC236}">
                <a16:creationId xmlns:a16="http://schemas.microsoft.com/office/drawing/2014/main" id="{595DB701-2CB6-46B8-94A0-94D0E032E3BD}"/>
              </a:ext>
            </a:extLst>
          </p:cNvPr>
          <p:cNvSpPr>
            <a:spLocks noGrp="1" noRot="1" noChangeAspect="1" noTextEdit="1"/>
          </p:cNvSpPr>
          <p:nvPr>
            <p:ph type="sldImg"/>
          </p:nvPr>
        </p:nvSpPr>
        <p:spPr>
          <a:ln/>
        </p:spPr>
      </p:sp>
      <p:sp>
        <p:nvSpPr>
          <p:cNvPr id="212995" name="Notes Placeholder 2">
            <a:extLst>
              <a:ext uri="{FF2B5EF4-FFF2-40B4-BE49-F238E27FC236}">
                <a16:creationId xmlns:a16="http://schemas.microsoft.com/office/drawing/2014/main" id="{1FE2C31A-4579-41BF-91A4-7534108F67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a:extLst>
              <a:ext uri="{FF2B5EF4-FFF2-40B4-BE49-F238E27FC236}">
                <a16:creationId xmlns:a16="http://schemas.microsoft.com/office/drawing/2014/main" id="{C41FCBC2-86BA-476D-938F-F476ACFFB1B7}"/>
              </a:ext>
            </a:extLst>
          </p:cNvPr>
          <p:cNvSpPr>
            <a:spLocks noGrp="1" noRot="1" noChangeAspect="1" noTextEdit="1"/>
          </p:cNvSpPr>
          <p:nvPr>
            <p:ph type="sldImg"/>
          </p:nvPr>
        </p:nvSpPr>
        <p:spPr>
          <a:ln/>
        </p:spPr>
      </p:sp>
      <p:sp>
        <p:nvSpPr>
          <p:cNvPr id="214019" name="Notes Placeholder 2">
            <a:extLst>
              <a:ext uri="{FF2B5EF4-FFF2-40B4-BE49-F238E27FC236}">
                <a16:creationId xmlns:a16="http://schemas.microsoft.com/office/drawing/2014/main" id="{3E306705-BA80-4279-BCE2-8C591D79C4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a:extLst>
              <a:ext uri="{FF2B5EF4-FFF2-40B4-BE49-F238E27FC236}">
                <a16:creationId xmlns:a16="http://schemas.microsoft.com/office/drawing/2014/main" id="{0F38303A-83D6-4709-9F28-9675F4913FF9}"/>
              </a:ext>
            </a:extLst>
          </p:cNvPr>
          <p:cNvSpPr>
            <a:spLocks noGrp="1" noRot="1" noChangeAspect="1" noTextEdit="1"/>
          </p:cNvSpPr>
          <p:nvPr>
            <p:ph type="sldImg"/>
          </p:nvPr>
        </p:nvSpPr>
        <p:spPr>
          <a:ln/>
        </p:spPr>
      </p:sp>
      <p:sp>
        <p:nvSpPr>
          <p:cNvPr id="215043" name="Notes Placeholder 2">
            <a:extLst>
              <a:ext uri="{FF2B5EF4-FFF2-40B4-BE49-F238E27FC236}">
                <a16:creationId xmlns:a16="http://schemas.microsoft.com/office/drawing/2014/main" id="{CB5807FF-2403-4A95-A8F0-8C64E75D33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a:extLst>
              <a:ext uri="{FF2B5EF4-FFF2-40B4-BE49-F238E27FC236}">
                <a16:creationId xmlns:a16="http://schemas.microsoft.com/office/drawing/2014/main" id="{002B30A0-7D3B-46BA-8343-DE75757088AD}"/>
              </a:ext>
            </a:extLst>
          </p:cNvPr>
          <p:cNvSpPr>
            <a:spLocks noGrp="1" noRot="1" noChangeAspect="1" noTextEdit="1"/>
          </p:cNvSpPr>
          <p:nvPr>
            <p:ph type="sldImg"/>
          </p:nvPr>
        </p:nvSpPr>
        <p:spPr>
          <a:ln/>
        </p:spPr>
      </p:sp>
      <p:sp>
        <p:nvSpPr>
          <p:cNvPr id="216067" name="Notes Placeholder 2">
            <a:extLst>
              <a:ext uri="{FF2B5EF4-FFF2-40B4-BE49-F238E27FC236}">
                <a16:creationId xmlns:a16="http://schemas.microsoft.com/office/drawing/2014/main" id="{87F02835-E588-4832-9893-8D91639FB8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a:extLst>
              <a:ext uri="{FF2B5EF4-FFF2-40B4-BE49-F238E27FC236}">
                <a16:creationId xmlns:a16="http://schemas.microsoft.com/office/drawing/2014/main" id="{800BEBA0-8BAA-4DA2-AF9D-A69BD8E59EA9}"/>
              </a:ext>
            </a:extLst>
          </p:cNvPr>
          <p:cNvSpPr>
            <a:spLocks noGrp="1" noRot="1" noChangeAspect="1" noTextEdit="1"/>
          </p:cNvSpPr>
          <p:nvPr>
            <p:ph type="sldImg"/>
          </p:nvPr>
        </p:nvSpPr>
        <p:spPr>
          <a:ln/>
        </p:spPr>
      </p:sp>
      <p:sp>
        <p:nvSpPr>
          <p:cNvPr id="217091" name="Notes Placeholder 2">
            <a:extLst>
              <a:ext uri="{FF2B5EF4-FFF2-40B4-BE49-F238E27FC236}">
                <a16:creationId xmlns:a16="http://schemas.microsoft.com/office/drawing/2014/main" id="{BE97A97E-5069-46CA-8DFE-D97E9015A8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a:extLst>
              <a:ext uri="{FF2B5EF4-FFF2-40B4-BE49-F238E27FC236}">
                <a16:creationId xmlns:a16="http://schemas.microsoft.com/office/drawing/2014/main" id="{91A78FDD-799E-40BB-8808-5580F694CE5D}"/>
              </a:ext>
            </a:extLst>
          </p:cNvPr>
          <p:cNvSpPr>
            <a:spLocks noGrp="1" noRot="1" noChangeAspect="1" noTextEdit="1"/>
          </p:cNvSpPr>
          <p:nvPr>
            <p:ph type="sldImg"/>
          </p:nvPr>
        </p:nvSpPr>
        <p:spPr>
          <a:ln/>
        </p:spPr>
      </p:sp>
      <p:sp>
        <p:nvSpPr>
          <p:cNvPr id="218115" name="Notes Placeholder 2">
            <a:extLst>
              <a:ext uri="{FF2B5EF4-FFF2-40B4-BE49-F238E27FC236}">
                <a16:creationId xmlns:a16="http://schemas.microsoft.com/office/drawing/2014/main" id="{86C58FEA-0AA1-4518-A246-F41BBA2850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AE3A958B-6002-4FA2-A9C0-064168653900}"/>
              </a:ext>
            </a:extLst>
          </p:cNvPr>
          <p:cNvSpPr>
            <a:spLocks noGrp="1" noRot="1" noChangeAspect="1" noTextEdit="1"/>
          </p:cNvSpPr>
          <p:nvPr>
            <p:ph type="sldImg"/>
          </p:nvPr>
        </p:nvSpPr>
        <p:spPr>
          <a:ln/>
        </p:spPr>
      </p:sp>
      <p:sp>
        <p:nvSpPr>
          <p:cNvPr id="219139" name="Notes Placeholder 2">
            <a:extLst>
              <a:ext uri="{FF2B5EF4-FFF2-40B4-BE49-F238E27FC236}">
                <a16:creationId xmlns:a16="http://schemas.microsoft.com/office/drawing/2014/main" id="{660BDF21-FCCF-4738-90E6-E5A515A3FC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a:extLst>
              <a:ext uri="{FF2B5EF4-FFF2-40B4-BE49-F238E27FC236}">
                <a16:creationId xmlns:a16="http://schemas.microsoft.com/office/drawing/2014/main" id="{42F85B06-FA91-4C19-87C5-963E7AB73B70}"/>
              </a:ext>
            </a:extLst>
          </p:cNvPr>
          <p:cNvSpPr>
            <a:spLocks noGrp="1" noRot="1" noChangeAspect="1" noTextEdit="1"/>
          </p:cNvSpPr>
          <p:nvPr>
            <p:ph type="sldImg"/>
          </p:nvPr>
        </p:nvSpPr>
        <p:spPr>
          <a:ln/>
        </p:spPr>
      </p:sp>
      <p:sp>
        <p:nvSpPr>
          <p:cNvPr id="220163" name="Notes Placeholder 2">
            <a:extLst>
              <a:ext uri="{FF2B5EF4-FFF2-40B4-BE49-F238E27FC236}">
                <a16:creationId xmlns:a16="http://schemas.microsoft.com/office/drawing/2014/main" id="{E4B5F389-21B8-4173-B22A-F1B8E232AB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a:extLst>
              <a:ext uri="{FF2B5EF4-FFF2-40B4-BE49-F238E27FC236}">
                <a16:creationId xmlns:a16="http://schemas.microsoft.com/office/drawing/2014/main" id="{8E3FD67B-573B-4BF9-8926-E28006EEC36B}"/>
              </a:ext>
            </a:extLst>
          </p:cNvPr>
          <p:cNvSpPr>
            <a:spLocks noGrp="1" noRot="1" noChangeAspect="1" noTextEdit="1"/>
          </p:cNvSpPr>
          <p:nvPr>
            <p:ph type="sldImg"/>
          </p:nvPr>
        </p:nvSpPr>
        <p:spPr>
          <a:ln/>
        </p:spPr>
      </p:sp>
      <p:sp>
        <p:nvSpPr>
          <p:cNvPr id="221187" name="Notes Placeholder 2">
            <a:extLst>
              <a:ext uri="{FF2B5EF4-FFF2-40B4-BE49-F238E27FC236}">
                <a16:creationId xmlns:a16="http://schemas.microsoft.com/office/drawing/2014/main" id="{93505733-6FA4-4963-80D5-6CA53C152D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8B0FFF68-28EB-45A5-BC29-5908D6926D65}"/>
              </a:ext>
            </a:extLst>
          </p:cNvPr>
          <p:cNvSpPr>
            <a:spLocks noGrp="1" noRot="1" noChangeAspect="1" noTextEdit="1"/>
          </p:cNvSpPr>
          <p:nvPr>
            <p:ph type="sldImg"/>
          </p:nvPr>
        </p:nvSpPr>
        <p:spPr>
          <a:ln/>
        </p:spPr>
      </p:sp>
      <p:sp>
        <p:nvSpPr>
          <p:cNvPr id="166915" name="Notes Placeholder 2">
            <a:extLst>
              <a:ext uri="{FF2B5EF4-FFF2-40B4-BE49-F238E27FC236}">
                <a16:creationId xmlns:a16="http://schemas.microsoft.com/office/drawing/2014/main" id="{14B5163C-50CC-49E6-9428-AC36947CF5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a:extLst>
              <a:ext uri="{FF2B5EF4-FFF2-40B4-BE49-F238E27FC236}">
                <a16:creationId xmlns:a16="http://schemas.microsoft.com/office/drawing/2014/main" id="{458A1708-2054-46A1-A544-E59A17EB3911}"/>
              </a:ext>
            </a:extLst>
          </p:cNvPr>
          <p:cNvSpPr>
            <a:spLocks noGrp="1" noRot="1" noChangeAspect="1" noTextEdit="1"/>
          </p:cNvSpPr>
          <p:nvPr>
            <p:ph type="sldImg"/>
          </p:nvPr>
        </p:nvSpPr>
        <p:spPr>
          <a:ln/>
        </p:spPr>
      </p:sp>
      <p:sp>
        <p:nvSpPr>
          <p:cNvPr id="222211" name="Notes Placeholder 2">
            <a:extLst>
              <a:ext uri="{FF2B5EF4-FFF2-40B4-BE49-F238E27FC236}">
                <a16:creationId xmlns:a16="http://schemas.microsoft.com/office/drawing/2014/main" id="{4DB6FBC7-FF77-4946-9242-AE6B660607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a:extLst>
              <a:ext uri="{FF2B5EF4-FFF2-40B4-BE49-F238E27FC236}">
                <a16:creationId xmlns:a16="http://schemas.microsoft.com/office/drawing/2014/main" id="{1CD90938-3F16-4AEE-A74E-7630384C4356}"/>
              </a:ext>
            </a:extLst>
          </p:cNvPr>
          <p:cNvSpPr>
            <a:spLocks noGrp="1" noRot="1" noChangeAspect="1" noTextEdit="1"/>
          </p:cNvSpPr>
          <p:nvPr>
            <p:ph type="sldImg"/>
          </p:nvPr>
        </p:nvSpPr>
        <p:spPr>
          <a:ln/>
        </p:spPr>
      </p:sp>
      <p:sp>
        <p:nvSpPr>
          <p:cNvPr id="223235" name="Notes Placeholder 2">
            <a:extLst>
              <a:ext uri="{FF2B5EF4-FFF2-40B4-BE49-F238E27FC236}">
                <a16:creationId xmlns:a16="http://schemas.microsoft.com/office/drawing/2014/main" id="{9393E9FF-C07A-4F47-9E51-92A34FB4BB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a:extLst>
              <a:ext uri="{FF2B5EF4-FFF2-40B4-BE49-F238E27FC236}">
                <a16:creationId xmlns:a16="http://schemas.microsoft.com/office/drawing/2014/main" id="{7C247875-7155-4BA8-AA20-9268B7FE5633}"/>
              </a:ext>
            </a:extLst>
          </p:cNvPr>
          <p:cNvSpPr>
            <a:spLocks noGrp="1" noRot="1" noChangeAspect="1" noTextEdit="1"/>
          </p:cNvSpPr>
          <p:nvPr>
            <p:ph type="sldImg"/>
          </p:nvPr>
        </p:nvSpPr>
        <p:spPr>
          <a:ln/>
        </p:spPr>
      </p:sp>
      <p:sp>
        <p:nvSpPr>
          <p:cNvPr id="224259" name="Notes Placeholder 2">
            <a:extLst>
              <a:ext uri="{FF2B5EF4-FFF2-40B4-BE49-F238E27FC236}">
                <a16:creationId xmlns:a16="http://schemas.microsoft.com/office/drawing/2014/main" id="{770FBC63-DA5B-42FA-A1DB-78B3AAF651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a:extLst>
              <a:ext uri="{FF2B5EF4-FFF2-40B4-BE49-F238E27FC236}">
                <a16:creationId xmlns:a16="http://schemas.microsoft.com/office/drawing/2014/main" id="{73F6AB48-D1B1-4DEA-8472-93E9D2D05999}"/>
              </a:ext>
            </a:extLst>
          </p:cNvPr>
          <p:cNvSpPr>
            <a:spLocks noGrp="1" noRot="1" noChangeAspect="1" noTextEdit="1"/>
          </p:cNvSpPr>
          <p:nvPr>
            <p:ph type="sldImg"/>
          </p:nvPr>
        </p:nvSpPr>
        <p:spPr>
          <a:ln/>
        </p:spPr>
      </p:sp>
      <p:sp>
        <p:nvSpPr>
          <p:cNvPr id="225283" name="Notes Placeholder 2">
            <a:extLst>
              <a:ext uri="{FF2B5EF4-FFF2-40B4-BE49-F238E27FC236}">
                <a16:creationId xmlns:a16="http://schemas.microsoft.com/office/drawing/2014/main" id="{94FDE84C-78BA-4367-9BCB-913C182F24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a:extLst>
              <a:ext uri="{FF2B5EF4-FFF2-40B4-BE49-F238E27FC236}">
                <a16:creationId xmlns:a16="http://schemas.microsoft.com/office/drawing/2014/main" id="{79E475FD-1882-4389-A245-F1B01B7CA82C}"/>
              </a:ext>
            </a:extLst>
          </p:cNvPr>
          <p:cNvSpPr>
            <a:spLocks noGrp="1" noRot="1" noChangeAspect="1" noTextEdit="1"/>
          </p:cNvSpPr>
          <p:nvPr>
            <p:ph type="sldImg"/>
          </p:nvPr>
        </p:nvSpPr>
        <p:spPr>
          <a:ln/>
        </p:spPr>
      </p:sp>
      <p:sp>
        <p:nvSpPr>
          <p:cNvPr id="226307" name="Notes Placeholder 2">
            <a:extLst>
              <a:ext uri="{FF2B5EF4-FFF2-40B4-BE49-F238E27FC236}">
                <a16:creationId xmlns:a16="http://schemas.microsoft.com/office/drawing/2014/main" id="{CFD5F54A-62A9-474C-81BE-01D58FAA5D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a:extLst>
              <a:ext uri="{FF2B5EF4-FFF2-40B4-BE49-F238E27FC236}">
                <a16:creationId xmlns:a16="http://schemas.microsoft.com/office/drawing/2014/main" id="{5A8BE8E6-122D-4CF1-98B7-73F50B1779D7}"/>
              </a:ext>
            </a:extLst>
          </p:cNvPr>
          <p:cNvSpPr>
            <a:spLocks noGrp="1" noRot="1" noChangeAspect="1" noTextEdit="1"/>
          </p:cNvSpPr>
          <p:nvPr>
            <p:ph type="sldImg"/>
          </p:nvPr>
        </p:nvSpPr>
        <p:spPr>
          <a:ln/>
        </p:spPr>
      </p:sp>
      <p:sp>
        <p:nvSpPr>
          <p:cNvPr id="227331" name="Notes Placeholder 2">
            <a:extLst>
              <a:ext uri="{FF2B5EF4-FFF2-40B4-BE49-F238E27FC236}">
                <a16:creationId xmlns:a16="http://schemas.microsoft.com/office/drawing/2014/main" id="{A48D89EA-E403-4E68-B882-2F6694ADBD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a:extLst>
              <a:ext uri="{FF2B5EF4-FFF2-40B4-BE49-F238E27FC236}">
                <a16:creationId xmlns:a16="http://schemas.microsoft.com/office/drawing/2014/main" id="{63D5C6C4-188D-4A05-969B-FFE0153D76C9}"/>
              </a:ext>
            </a:extLst>
          </p:cNvPr>
          <p:cNvSpPr>
            <a:spLocks noGrp="1" noRot="1" noChangeAspect="1" noTextEdit="1"/>
          </p:cNvSpPr>
          <p:nvPr>
            <p:ph type="sldImg"/>
          </p:nvPr>
        </p:nvSpPr>
        <p:spPr>
          <a:ln/>
        </p:spPr>
      </p:sp>
      <p:sp>
        <p:nvSpPr>
          <p:cNvPr id="228355" name="Notes Placeholder 2">
            <a:extLst>
              <a:ext uri="{FF2B5EF4-FFF2-40B4-BE49-F238E27FC236}">
                <a16:creationId xmlns:a16="http://schemas.microsoft.com/office/drawing/2014/main" id="{DE9886CA-2391-4DF4-A989-FE7A5E08C4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a:extLst>
              <a:ext uri="{FF2B5EF4-FFF2-40B4-BE49-F238E27FC236}">
                <a16:creationId xmlns:a16="http://schemas.microsoft.com/office/drawing/2014/main" id="{889C9F5A-C4FA-46A5-B804-6F3B9D97A707}"/>
              </a:ext>
            </a:extLst>
          </p:cNvPr>
          <p:cNvSpPr>
            <a:spLocks noGrp="1" noRot="1" noChangeAspect="1" noTextEdit="1"/>
          </p:cNvSpPr>
          <p:nvPr>
            <p:ph type="sldImg"/>
          </p:nvPr>
        </p:nvSpPr>
        <p:spPr>
          <a:ln/>
        </p:spPr>
      </p:sp>
      <p:sp>
        <p:nvSpPr>
          <p:cNvPr id="229379" name="Notes Placeholder 2">
            <a:extLst>
              <a:ext uri="{FF2B5EF4-FFF2-40B4-BE49-F238E27FC236}">
                <a16:creationId xmlns:a16="http://schemas.microsoft.com/office/drawing/2014/main" id="{5F5B0414-AE89-4E70-8F80-C9318B9E81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a:extLst>
              <a:ext uri="{FF2B5EF4-FFF2-40B4-BE49-F238E27FC236}">
                <a16:creationId xmlns:a16="http://schemas.microsoft.com/office/drawing/2014/main" id="{93EF72E9-1CED-4EB8-8B91-ABBA9D707B31}"/>
              </a:ext>
            </a:extLst>
          </p:cNvPr>
          <p:cNvSpPr>
            <a:spLocks noGrp="1" noRot="1" noChangeAspect="1" noTextEdit="1"/>
          </p:cNvSpPr>
          <p:nvPr>
            <p:ph type="sldImg"/>
          </p:nvPr>
        </p:nvSpPr>
        <p:spPr>
          <a:ln/>
        </p:spPr>
      </p:sp>
      <p:sp>
        <p:nvSpPr>
          <p:cNvPr id="230403" name="Notes Placeholder 2">
            <a:extLst>
              <a:ext uri="{FF2B5EF4-FFF2-40B4-BE49-F238E27FC236}">
                <a16:creationId xmlns:a16="http://schemas.microsoft.com/office/drawing/2014/main" id="{EB68BE2C-930B-4CA8-8BB4-CB126851A9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a:extLst>
              <a:ext uri="{FF2B5EF4-FFF2-40B4-BE49-F238E27FC236}">
                <a16:creationId xmlns:a16="http://schemas.microsoft.com/office/drawing/2014/main" id="{120A633A-BBB7-4476-8162-5F799B6E1863}"/>
              </a:ext>
            </a:extLst>
          </p:cNvPr>
          <p:cNvSpPr>
            <a:spLocks noGrp="1" noRot="1" noChangeAspect="1" noTextEdit="1"/>
          </p:cNvSpPr>
          <p:nvPr>
            <p:ph type="sldImg"/>
          </p:nvPr>
        </p:nvSpPr>
        <p:spPr>
          <a:ln/>
        </p:spPr>
      </p:sp>
      <p:sp>
        <p:nvSpPr>
          <p:cNvPr id="231427" name="Notes Placeholder 2">
            <a:extLst>
              <a:ext uri="{FF2B5EF4-FFF2-40B4-BE49-F238E27FC236}">
                <a16:creationId xmlns:a16="http://schemas.microsoft.com/office/drawing/2014/main" id="{27AA6ACE-60C0-4AA5-8280-6F1EBCDAE0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D621F40F-55D1-4865-BE62-935396D3FCE3}"/>
              </a:ext>
            </a:extLst>
          </p:cNvPr>
          <p:cNvSpPr>
            <a:spLocks noGrp="1" noRot="1" noChangeAspect="1" noTextEdit="1"/>
          </p:cNvSpPr>
          <p:nvPr>
            <p:ph type="sldImg"/>
          </p:nvPr>
        </p:nvSpPr>
        <p:spPr>
          <a:ln/>
        </p:spPr>
      </p:sp>
      <p:sp>
        <p:nvSpPr>
          <p:cNvPr id="167939" name="Notes Placeholder 2">
            <a:extLst>
              <a:ext uri="{FF2B5EF4-FFF2-40B4-BE49-F238E27FC236}">
                <a16:creationId xmlns:a16="http://schemas.microsoft.com/office/drawing/2014/main" id="{DF95145C-BB70-4EED-A6F9-B7F77E88C1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a:extLst>
              <a:ext uri="{FF2B5EF4-FFF2-40B4-BE49-F238E27FC236}">
                <a16:creationId xmlns:a16="http://schemas.microsoft.com/office/drawing/2014/main" id="{6270B200-8CDD-4223-8853-F26E3E1F92A8}"/>
              </a:ext>
            </a:extLst>
          </p:cNvPr>
          <p:cNvSpPr>
            <a:spLocks noGrp="1" noRot="1" noChangeAspect="1" noTextEdit="1"/>
          </p:cNvSpPr>
          <p:nvPr>
            <p:ph type="sldImg"/>
          </p:nvPr>
        </p:nvSpPr>
        <p:spPr>
          <a:ln/>
        </p:spPr>
      </p:sp>
      <p:sp>
        <p:nvSpPr>
          <p:cNvPr id="232451" name="Notes Placeholder 2">
            <a:extLst>
              <a:ext uri="{FF2B5EF4-FFF2-40B4-BE49-F238E27FC236}">
                <a16:creationId xmlns:a16="http://schemas.microsoft.com/office/drawing/2014/main" id="{7CC9C375-4F77-4028-84A0-B2C645DA35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BFF32659-847C-443C-947F-EFC6EDFBAC91}"/>
              </a:ext>
            </a:extLst>
          </p:cNvPr>
          <p:cNvSpPr>
            <a:spLocks noGrp="1" noRot="1" noChangeAspect="1" noTextEdit="1"/>
          </p:cNvSpPr>
          <p:nvPr>
            <p:ph type="sldImg"/>
          </p:nvPr>
        </p:nvSpPr>
        <p:spPr>
          <a:ln/>
        </p:spPr>
      </p:sp>
      <p:sp>
        <p:nvSpPr>
          <p:cNvPr id="233475" name="Notes Placeholder 2">
            <a:extLst>
              <a:ext uri="{FF2B5EF4-FFF2-40B4-BE49-F238E27FC236}">
                <a16:creationId xmlns:a16="http://schemas.microsoft.com/office/drawing/2014/main" id="{24BC31BF-A332-4B7A-8A35-3FC454DDA0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a:extLst>
              <a:ext uri="{FF2B5EF4-FFF2-40B4-BE49-F238E27FC236}">
                <a16:creationId xmlns:a16="http://schemas.microsoft.com/office/drawing/2014/main" id="{F8AE795C-A74B-4B7B-8542-1AB0A669171C}"/>
              </a:ext>
            </a:extLst>
          </p:cNvPr>
          <p:cNvSpPr>
            <a:spLocks noGrp="1" noRot="1" noChangeAspect="1" noTextEdit="1"/>
          </p:cNvSpPr>
          <p:nvPr>
            <p:ph type="sldImg"/>
          </p:nvPr>
        </p:nvSpPr>
        <p:spPr>
          <a:ln/>
        </p:spPr>
      </p:sp>
      <p:sp>
        <p:nvSpPr>
          <p:cNvPr id="234499" name="Notes Placeholder 2">
            <a:extLst>
              <a:ext uri="{FF2B5EF4-FFF2-40B4-BE49-F238E27FC236}">
                <a16:creationId xmlns:a16="http://schemas.microsoft.com/office/drawing/2014/main" id="{53A1FE47-9D18-449E-9563-FEB7E4EF63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a:extLst>
              <a:ext uri="{FF2B5EF4-FFF2-40B4-BE49-F238E27FC236}">
                <a16:creationId xmlns:a16="http://schemas.microsoft.com/office/drawing/2014/main" id="{96906222-D096-47EF-AA79-455CE2A3733A}"/>
              </a:ext>
            </a:extLst>
          </p:cNvPr>
          <p:cNvSpPr>
            <a:spLocks noGrp="1" noRot="1" noChangeAspect="1" noTextEdit="1"/>
          </p:cNvSpPr>
          <p:nvPr>
            <p:ph type="sldImg"/>
          </p:nvPr>
        </p:nvSpPr>
        <p:spPr>
          <a:ln/>
        </p:spPr>
      </p:sp>
      <p:sp>
        <p:nvSpPr>
          <p:cNvPr id="235523" name="Notes Placeholder 2">
            <a:extLst>
              <a:ext uri="{FF2B5EF4-FFF2-40B4-BE49-F238E27FC236}">
                <a16:creationId xmlns:a16="http://schemas.microsoft.com/office/drawing/2014/main" id="{965AA2B5-3967-49DC-BBB4-133CF46678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a:extLst>
              <a:ext uri="{FF2B5EF4-FFF2-40B4-BE49-F238E27FC236}">
                <a16:creationId xmlns:a16="http://schemas.microsoft.com/office/drawing/2014/main" id="{DD72DDF1-D80A-4F2A-8CD7-4CC6F5298A6D}"/>
              </a:ext>
            </a:extLst>
          </p:cNvPr>
          <p:cNvSpPr>
            <a:spLocks noGrp="1" noRot="1" noChangeAspect="1" noTextEdit="1"/>
          </p:cNvSpPr>
          <p:nvPr>
            <p:ph type="sldImg"/>
          </p:nvPr>
        </p:nvSpPr>
        <p:spPr>
          <a:ln/>
        </p:spPr>
      </p:sp>
      <p:sp>
        <p:nvSpPr>
          <p:cNvPr id="236547" name="Notes Placeholder 2">
            <a:extLst>
              <a:ext uri="{FF2B5EF4-FFF2-40B4-BE49-F238E27FC236}">
                <a16:creationId xmlns:a16="http://schemas.microsoft.com/office/drawing/2014/main" id="{D12068AC-84A3-415E-82FA-D993B821C4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a:extLst>
              <a:ext uri="{FF2B5EF4-FFF2-40B4-BE49-F238E27FC236}">
                <a16:creationId xmlns:a16="http://schemas.microsoft.com/office/drawing/2014/main" id="{97184938-F3F7-42CD-B800-354124BE3E2A}"/>
              </a:ext>
            </a:extLst>
          </p:cNvPr>
          <p:cNvSpPr>
            <a:spLocks noGrp="1" noRot="1" noChangeAspect="1" noTextEdit="1"/>
          </p:cNvSpPr>
          <p:nvPr>
            <p:ph type="sldImg"/>
          </p:nvPr>
        </p:nvSpPr>
        <p:spPr>
          <a:ln/>
        </p:spPr>
      </p:sp>
      <p:sp>
        <p:nvSpPr>
          <p:cNvPr id="237571" name="Notes Placeholder 2">
            <a:extLst>
              <a:ext uri="{FF2B5EF4-FFF2-40B4-BE49-F238E27FC236}">
                <a16:creationId xmlns:a16="http://schemas.microsoft.com/office/drawing/2014/main" id="{C3F7EE6C-4E5F-45C4-AA04-0635E9DE4C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a:extLst>
              <a:ext uri="{FF2B5EF4-FFF2-40B4-BE49-F238E27FC236}">
                <a16:creationId xmlns:a16="http://schemas.microsoft.com/office/drawing/2014/main" id="{77C4F092-24CA-4542-BA3E-39C6E0B1CB14}"/>
              </a:ext>
            </a:extLst>
          </p:cNvPr>
          <p:cNvSpPr>
            <a:spLocks noGrp="1" noRot="1" noChangeAspect="1" noTextEdit="1"/>
          </p:cNvSpPr>
          <p:nvPr>
            <p:ph type="sldImg"/>
          </p:nvPr>
        </p:nvSpPr>
        <p:spPr>
          <a:ln/>
        </p:spPr>
      </p:sp>
      <p:sp>
        <p:nvSpPr>
          <p:cNvPr id="238595" name="Notes Placeholder 2">
            <a:extLst>
              <a:ext uri="{FF2B5EF4-FFF2-40B4-BE49-F238E27FC236}">
                <a16:creationId xmlns:a16="http://schemas.microsoft.com/office/drawing/2014/main" id="{A61DB77D-15B2-41BE-8E18-95395DCAB0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a:extLst>
              <a:ext uri="{FF2B5EF4-FFF2-40B4-BE49-F238E27FC236}">
                <a16:creationId xmlns:a16="http://schemas.microsoft.com/office/drawing/2014/main" id="{B4B285B4-A0A9-4530-AC28-560D113D15CB}"/>
              </a:ext>
            </a:extLst>
          </p:cNvPr>
          <p:cNvSpPr>
            <a:spLocks noGrp="1" noRot="1" noChangeAspect="1" noTextEdit="1"/>
          </p:cNvSpPr>
          <p:nvPr>
            <p:ph type="sldImg"/>
          </p:nvPr>
        </p:nvSpPr>
        <p:spPr>
          <a:ln/>
        </p:spPr>
      </p:sp>
      <p:sp>
        <p:nvSpPr>
          <p:cNvPr id="239619" name="Notes Placeholder 2">
            <a:extLst>
              <a:ext uri="{FF2B5EF4-FFF2-40B4-BE49-F238E27FC236}">
                <a16:creationId xmlns:a16="http://schemas.microsoft.com/office/drawing/2014/main" id="{C19BA08F-29ED-44F9-B31B-0DEE90758A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a:extLst>
              <a:ext uri="{FF2B5EF4-FFF2-40B4-BE49-F238E27FC236}">
                <a16:creationId xmlns:a16="http://schemas.microsoft.com/office/drawing/2014/main" id="{F5D12319-ED7A-4C74-A08F-EAB02876FEFE}"/>
              </a:ext>
            </a:extLst>
          </p:cNvPr>
          <p:cNvSpPr>
            <a:spLocks noGrp="1" noRot="1" noChangeAspect="1" noTextEdit="1"/>
          </p:cNvSpPr>
          <p:nvPr>
            <p:ph type="sldImg"/>
          </p:nvPr>
        </p:nvSpPr>
        <p:spPr>
          <a:ln/>
        </p:spPr>
      </p:sp>
      <p:sp>
        <p:nvSpPr>
          <p:cNvPr id="240643" name="Notes Placeholder 2">
            <a:extLst>
              <a:ext uri="{FF2B5EF4-FFF2-40B4-BE49-F238E27FC236}">
                <a16:creationId xmlns:a16="http://schemas.microsoft.com/office/drawing/2014/main" id="{27C07332-9335-41F4-9C9C-44C9C538FD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a:extLst>
              <a:ext uri="{FF2B5EF4-FFF2-40B4-BE49-F238E27FC236}">
                <a16:creationId xmlns:a16="http://schemas.microsoft.com/office/drawing/2014/main" id="{9447038A-4EC2-457B-A7F8-0AE57C523630}"/>
              </a:ext>
            </a:extLst>
          </p:cNvPr>
          <p:cNvSpPr>
            <a:spLocks noGrp="1" noRot="1" noChangeAspect="1" noTextEdit="1"/>
          </p:cNvSpPr>
          <p:nvPr>
            <p:ph type="sldImg"/>
          </p:nvPr>
        </p:nvSpPr>
        <p:spPr>
          <a:ln/>
        </p:spPr>
      </p:sp>
      <p:sp>
        <p:nvSpPr>
          <p:cNvPr id="241667" name="Notes Placeholder 2">
            <a:extLst>
              <a:ext uri="{FF2B5EF4-FFF2-40B4-BE49-F238E27FC236}">
                <a16:creationId xmlns:a16="http://schemas.microsoft.com/office/drawing/2014/main" id="{14F589FD-C2C8-45B6-8E0B-999658B36C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A02B8C63-B494-4F06-ADDC-ACE27790B3C2}"/>
              </a:ext>
            </a:extLst>
          </p:cNvPr>
          <p:cNvSpPr>
            <a:spLocks noGrp="1" noRot="1" noChangeAspect="1" noTextEdit="1"/>
          </p:cNvSpPr>
          <p:nvPr>
            <p:ph type="sldImg"/>
          </p:nvPr>
        </p:nvSpPr>
        <p:spPr>
          <a:ln/>
        </p:spPr>
      </p:sp>
      <p:sp>
        <p:nvSpPr>
          <p:cNvPr id="168963" name="Notes Placeholder 2">
            <a:extLst>
              <a:ext uri="{FF2B5EF4-FFF2-40B4-BE49-F238E27FC236}">
                <a16:creationId xmlns:a16="http://schemas.microsoft.com/office/drawing/2014/main" id="{B7BFECCB-3EF5-411A-A01D-20182666D3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a:extLst>
              <a:ext uri="{FF2B5EF4-FFF2-40B4-BE49-F238E27FC236}">
                <a16:creationId xmlns:a16="http://schemas.microsoft.com/office/drawing/2014/main" id="{BA0ECCAA-34C8-48CB-9660-CBBC2041C867}"/>
              </a:ext>
            </a:extLst>
          </p:cNvPr>
          <p:cNvSpPr>
            <a:spLocks noGrp="1" noRot="1" noChangeAspect="1" noTextEdit="1"/>
          </p:cNvSpPr>
          <p:nvPr>
            <p:ph type="sldImg"/>
          </p:nvPr>
        </p:nvSpPr>
        <p:spPr>
          <a:ln/>
        </p:spPr>
      </p:sp>
      <p:sp>
        <p:nvSpPr>
          <p:cNvPr id="242691" name="Notes Placeholder 2">
            <a:extLst>
              <a:ext uri="{FF2B5EF4-FFF2-40B4-BE49-F238E27FC236}">
                <a16:creationId xmlns:a16="http://schemas.microsoft.com/office/drawing/2014/main" id="{3048A37C-DD45-4F1E-B5B5-02538AF090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a:extLst>
              <a:ext uri="{FF2B5EF4-FFF2-40B4-BE49-F238E27FC236}">
                <a16:creationId xmlns:a16="http://schemas.microsoft.com/office/drawing/2014/main" id="{8C5D1995-751A-4122-8088-D94DD72023C9}"/>
              </a:ext>
            </a:extLst>
          </p:cNvPr>
          <p:cNvSpPr>
            <a:spLocks noGrp="1" noRot="1" noChangeAspect="1" noTextEdit="1"/>
          </p:cNvSpPr>
          <p:nvPr>
            <p:ph type="sldImg"/>
          </p:nvPr>
        </p:nvSpPr>
        <p:spPr>
          <a:ln/>
        </p:spPr>
      </p:sp>
      <p:sp>
        <p:nvSpPr>
          <p:cNvPr id="243715" name="Notes Placeholder 2">
            <a:extLst>
              <a:ext uri="{FF2B5EF4-FFF2-40B4-BE49-F238E27FC236}">
                <a16:creationId xmlns:a16="http://schemas.microsoft.com/office/drawing/2014/main" id="{C1162FFE-A2E4-4215-BDDB-00F9EAED84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a:extLst>
              <a:ext uri="{FF2B5EF4-FFF2-40B4-BE49-F238E27FC236}">
                <a16:creationId xmlns:a16="http://schemas.microsoft.com/office/drawing/2014/main" id="{C05EC738-EB0F-4798-89D2-08B5391B025F}"/>
              </a:ext>
            </a:extLst>
          </p:cNvPr>
          <p:cNvSpPr>
            <a:spLocks noGrp="1" noRot="1" noChangeAspect="1" noTextEdit="1"/>
          </p:cNvSpPr>
          <p:nvPr>
            <p:ph type="sldImg"/>
          </p:nvPr>
        </p:nvSpPr>
        <p:spPr>
          <a:ln/>
        </p:spPr>
      </p:sp>
      <p:sp>
        <p:nvSpPr>
          <p:cNvPr id="244739" name="Notes Placeholder 2">
            <a:extLst>
              <a:ext uri="{FF2B5EF4-FFF2-40B4-BE49-F238E27FC236}">
                <a16:creationId xmlns:a16="http://schemas.microsoft.com/office/drawing/2014/main" id="{243DBD06-B671-4594-9491-C1E55EE44A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a:extLst>
              <a:ext uri="{FF2B5EF4-FFF2-40B4-BE49-F238E27FC236}">
                <a16:creationId xmlns:a16="http://schemas.microsoft.com/office/drawing/2014/main" id="{F4711A55-C688-4EF6-91C4-E727522E969A}"/>
              </a:ext>
            </a:extLst>
          </p:cNvPr>
          <p:cNvSpPr>
            <a:spLocks noGrp="1" noRot="1" noChangeAspect="1" noTextEdit="1"/>
          </p:cNvSpPr>
          <p:nvPr>
            <p:ph type="sldImg"/>
          </p:nvPr>
        </p:nvSpPr>
        <p:spPr>
          <a:ln/>
        </p:spPr>
      </p:sp>
      <p:sp>
        <p:nvSpPr>
          <p:cNvPr id="245763" name="Notes Placeholder 2">
            <a:extLst>
              <a:ext uri="{FF2B5EF4-FFF2-40B4-BE49-F238E27FC236}">
                <a16:creationId xmlns:a16="http://schemas.microsoft.com/office/drawing/2014/main" id="{C152B93D-C1BA-423F-87EF-0EDC82B315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a:extLst>
              <a:ext uri="{FF2B5EF4-FFF2-40B4-BE49-F238E27FC236}">
                <a16:creationId xmlns:a16="http://schemas.microsoft.com/office/drawing/2014/main" id="{2291C5DE-E18E-4006-9878-FE5FC8A0070B}"/>
              </a:ext>
            </a:extLst>
          </p:cNvPr>
          <p:cNvSpPr>
            <a:spLocks noGrp="1" noRot="1" noChangeAspect="1" noTextEdit="1"/>
          </p:cNvSpPr>
          <p:nvPr>
            <p:ph type="sldImg"/>
          </p:nvPr>
        </p:nvSpPr>
        <p:spPr>
          <a:ln/>
        </p:spPr>
      </p:sp>
      <p:sp>
        <p:nvSpPr>
          <p:cNvPr id="246787" name="Notes Placeholder 2">
            <a:extLst>
              <a:ext uri="{FF2B5EF4-FFF2-40B4-BE49-F238E27FC236}">
                <a16:creationId xmlns:a16="http://schemas.microsoft.com/office/drawing/2014/main" id="{A4CB98B3-2832-4C43-8F37-08DD8EB5A4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a:extLst>
              <a:ext uri="{FF2B5EF4-FFF2-40B4-BE49-F238E27FC236}">
                <a16:creationId xmlns:a16="http://schemas.microsoft.com/office/drawing/2014/main" id="{C82496AE-F3D6-49A4-9617-68DDB536180B}"/>
              </a:ext>
            </a:extLst>
          </p:cNvPr>
          <p:cNvSpPr>
            <a:spLocks noGrp="1" noRot="1" noChangeAspect="1" noTextEdit="1"/>
          </p:cNvSpPr>
          <p:nvPr>
            <p:ph type="sldImg"/>
          </p:nvPr>
        </p:nvSpPr>
        <p:spPr>
          <a:ln/>
        </p:spPr>
      </p:sp>
      <p:sp>
        <p:nvSpPr>
          <p:cNvPr id="247811" name="Notes Placeholder 2">
            <a:extLst>
              <a:ext uri="{FF2B5EF4-FFF2-40B4-BE49-F238E27FC236}">
                <a16:creationId xmlns:a16="http://schemas.microsoft.com/office/drawing/2014/main" id="{93F3619A-AB19-4E66-8137-0A5F68BB9A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a:extLst>
              <a:ext uri="{FF2B5EF4-FFF2-40B4-BE49-F238E27FC236}">
                <a16:creationId xmlns:a16="http://schemas.microsoft.com/office/drawing/2014/main" id="{85D23906-FC76-4733-8F00-30D95E08B3B4}"/>
              </a:ext>
            </a:extLst>
          </p:cNvPr>
          <p:cNvSpPr>
            <a:spLocks noGrp="1" noRot="1" noChangeAspect="1" noTextEdit="1"/>
          </p:cNvSpPr>
          <p:nvPr>
            <p:ph type="sldImg"/>
          </p:nvPr>
        </p:nvSpPr>
        <p:spPr>
          <a:ln/>
        </p:spPr>
      </p:sp>
      <p:sp>
        <p:nvSpPr>
          <p:cNvPr id="248835" name="Notes Placeholder 2">
            <a:extLst>
              <a:ext uri="{FF2B5EF4-FFF2-40B4-BE49-F238E27FC236}">
                <a16:creationId xmlns:a16="http://schemas.microsoft.com/office/drawing/2014/main" id="{5519E2DF-0093-4554-8AEF-F3DEA3CD20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a:extLst>
              <a:ext uri="{FF2B5EF4-FFF2-40B4-BE49-F238E27FC236}">
                <a16:creationId xmlns:a16="http://schemas.microsoft.com/office/drawing/2014/main" id="{8D6622E8-20E0-4AC2-93B1-25E0020A4E7F}"/>
              </a:ext>
            </a:extLst>
          </p:cNvPr>
          <p:cNvSpPr>
            <a:spLocks noGrp="1" noRot="1" noChangeAspect="1" noTextEdit="1"/>
          </p:cNvSpPr>
          <p:nvPr>
            <p:ph type="sldImg"/>
          </p:nvPr>
        </p:nvSpPr>
        <p:spPr>
          <a:ln/>
        </p:spPr>
      </p:sp>
      <p:sp>
        <p:nvSpPr>
          <p:cNvPr id="249859" name="Notes Placeholder 2">
            <a:extLst>
              <a:ext uri="{FF2B5EF4-FFF2-40B4-BE49-F238E27FC236}">
                <a16:creationId xmlns:a16="http://schemas.microsoft.com/office/drawing/2014/main" id="{42B6B8B2-8489-48FA-86B2-3E321082B5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a:extLst>
              <a:ext uri="{FF2B5EF4-FFF2-40B4-BE49-F238E27FC236}">
                <a16:creationId xmlns:a16="http://schemas.microsoft.com/office/drawing/2014/main" id="{358BAA02-98BC-4F16-A298-7B8DC97C8B6C}"/>
              </a:ext>
            </a:extLst>
          </p:cNvPr>
          <p:cNvSpPr>
            <a:spLocks noGrp="1" noRot="1" noChangeAspect="1" noTextEdit="1"/>
          </p:cNvSpPr>
          <p:nvPr>
            <p:ph type="sldImg"/>
          </p:nvPr>
        </p:nvSpPr>
        <p:spPr>
          <a:ln/>
        </p:spPr>
      </p:sp>
      <p:sp>
        <p:nvSpPr>
          <p:cNvPr id="250883" name="Notes Placeholder 2">
            <a:extLst>
              <a:ext uri="{FF2B5EF4-FFF2-40B4-BE49-F238E27FC236}">
                <a16:creationId xmlns:a16="http://schemas.microsoft.com/office/drawing/2014/main" id="{BAA6BE4C-6443-4F27-A584-F0B35855D4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a:extLst>
              <a:ext uri="{FF2B5EF4-FFF2-40B4-BE49-F238E27FC236}">
                <a16:creationId xmlns:a16="http://schemas.microsoft.com/office/drawing/2014/main" id="{9BB3F513-964E-4B86-A2D0-1DE41876615C}"/>
              </a:ext>
            </a:extLst>
          </p:cNvPr>
          <p:cNvSpPr>
            <a:spLocks noGrp="1" noRot="1" noChangeAspect="1" noTextEdit="1"/>
          </p:cNvSpPr>
          <p:nvPr>
            <p:ph type="sldImg"/>
          </p:nvPr>
        </p:nvSpPr>
        <p:spPr>
          <a:ln/>
        </p:spPr>
      </p:sp>
      <p:sp>
        <p:nvSpPr>
          <p:cNvPr id="251907" name="Notes Placeholder 2">
            <a:extLst>
              <a:ext uri="{FF2B5EF4-FFF2-40B4-BE49-F238E27FC236}">
                <a16:creationId xmlns:a16="http://schemas.microsoft.com/office/drawing/2014/main" id="{4109D4E3-C3E9-4E6D-A70E-5C8F669F61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24E32BD4-D72A-4E21-9A8D-8BC250A4DB93}"/>
              </a:ext>
            </a:extLst>
          </p:cNvPr>
          <p:cNvSpPr>
            <a:spLocks noGrp="1" noRot="1" noChangeAspect="1" noTextEdit="1"/>
          </p:cNvSpPr>
          <p:nvPr>
            <p:ph type="sldImg"/>
          </p:nvPr>
        </p:nvSpPr>
        <p:spPr>
          <a:ln/>
        </p:spPr>
      </p:sp>
      <p:sp>
        <p:nvSpPr>
          <p:cNvPr id="169987" name="Notes Placeholder 2">
            <a:extLst>
              <a:ext uri="{FF2B5EF4-FFF2-40B4-BE49-F238E27FC236}">
                <a16:creationId xmlns:a16="http://schemas.microsoft.com/office/drawing/2014/main" id="{2E7E5FD9-ECE2-4F3E-89E4-99A6360AE1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a:extLst>
              <a:ext uri="{FF2B5EF4-FFF2-40B4-BE49-F238E27FC236}">
                <a16:creationId xmlns:a16="http://schemas.microsoft.com/office/drawing/2014/main" id="{2F55A78D-75FF-4121-B464-1AEB8D89BCC2}"/>
              </a:ext>
            </a:extLst>
          </p:cNvPr>
          <p:cNvSpPr>
            <a:spLocks noGrp="1" noRot="1" noChangeAspect="1" noTextEdit="1"/>
          </p:cNvSpPr>
          <p:nvPr>
            <p:ph type="sldImg"/>
          </p:nvPr>
        </p:nvSpPr>
        <p:spPr>
          <a:ln/>
        </p:spPr>
      </p:sp>
      <p:sp>
        <p:nvSpPr>
          <p:cNvPr id="252931" name="Notes Placeholder 2">
            <a:extLst>
              <a:ext uri="{FF2B5EF4-FFF2-40B4-BE49-F238E27FC236}">
                <a16:creationId xmlns:a16="http://schemas.microsoft.com/office/drawing/2014/main" id="{B8AD0BB9-170F-40D0-A6F2-26673A99ED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a:extLst>
              <a:ext uri="{FF2B5EF4-FFF2-40B4-BE49-F238E27FC236}">
                <a16:creationId xmlns:a16="http://schemas.microsoft.com/office/drawing/2014/main" id="{48ECC122-1033-4900-9AF5-ECAD4EE9B480}"/>
              </a:ext>
            </a:extLst>
          </p:cNvPr>
          <p:cNvSpPr>
            <a:spLocks noGrp="1" noRot="1" noChangeAspect="1" noTextEdit="1"/>
          </p:cNvSpPr>
          <p:nvPr>
            <p:ph type="sldImg"/>
          </p:nvPr>
        </p:nvSpPr>
        <p:spPr>
          <a:ln/>
        </p:spPr>
      </p:sp>
      <p:sp>
        <p:nvSpPr>
          <p:cNvPr id="253955" name="Notes Placeholder 2">
            <a:extLst>
              <a:ext uri="{FF2B5EF4-FFF2-40B4-BE49-F238E27FC236}">
                <a16:creationId xmlns:a16="http://schemas.microsoft.com/office/drawing/2014/main" id="{BFD481BE-72A5-4E3F-B02B-C4DEE53BBB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a:extLst>
              <a:ext uri="{FF2B5EF4-FFF2-40B4-BE49-F238E27FC236}">
                <a16:creationId xmlns:a16="http://schemas.microsoft.com/office/drawing/2014/main" id="{F4C0256A-95D8-4A24-B62E-EA9B1C09C933}"/>
              </a:ext>
            </a:extLst>
          </p:cNvPr>
          <p:cNvSpPr>
            <a:spLocks noGrp="1" noRot="1" noChangeAspect="1" noTextEdit="1"/>
          </p:cNvSpPr>
          <p:nvPr>
            <p:ph type="sldImg"/>
          </p:nvPr>
        </p:nvSpPr>
        <p:spPr>
          <a:ln/>
        </p:spPr>
      </p:sp>
      <p:sp>
        <p:nvSpPr>
          <p:cNvPr id="254979" name="Notes Placeholder 2">
            <a:extLst>
              <a:ext uri="{FF2B5EF4-FFF2-40B4-BE49-F238E27FC236}">
                <a16:creationId xmlns:a16="http://schemas.microsoft.com/office/drawing/2014/main" id="{42502776-EB8B-4342-A698-2E0D0383F3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a:extLst>
              <a:ext uri="{FF2B5EF4-FFF2-40B4-BE49-F238E27FC236}">
                <a16:creationId xmlns:a16="http://schemas.microsoft.com/office/drawing/2014/main" id="{00F10A9B-1BA6-473B-8703-6E33AC17BAD7}"/>
              </a:ext>
            </a:extLst>
          </p:cNvPr>
          <p:cNvSpPr>
            <a:spLocks noGrp="1" noRot="1" noChangeAspect="1" noTextEdit="1"/>
          </p:cNvSpPr>
          <p:nvPr>
            <p:ph type="sldImg"/>
          </p:nvPr>
        </p:nvSpPr>
        <p:spPr>
          <a:ln/>
        </p:spPr>
      </p:sp>
      <p:sp>
        <p:nvSpPr>
          <p:cNvPr id="256003" name="Notes Placeholder 2">
            <a:extLst>
              <a:ext uri="{FF2B5EF4-FFF2-40B4-BE49-F238E27FC236}">
                <a16:creationId xmlns:a16="http://schemas.microsoft.com/office/drawing/2014/main" id="{9BE403AF-1234-4F4A-829D-8ABD338D3D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a:extLst>
              <a:ext uri="{FF2B5EF4-FFF2-40B4-BE49-F238E27FC236}">
                <a16:creationId xmlns:a16="http://schemas.microsoft.com/office/drawing/2014/main" id="{E11182EC-8513-4286-9546-44A2657D53D8}"/>
              </a:ext>
            </a:extLst>
          </p:cNvPr>
          <p:cNvSpPr>
            <a:spLocks noGrp="1" noRot="1" noChangeAspect="1" noTextEdit="1"/>
          </p:cNvSpPr>
          <p:nvPr>
            <p:ph type="sldImg"/>
          </p:nvPr>
        </p:nvSpPr>
        <p:spPr>
          <a:ln/>
        </p:spPr>
      </p:sp>
      <p:sp>
        <p:nvSpPr>
          <p:cNvPr id="257027" name="Notes Placeholder 2">
            <a:extLst>
              <a:ext uri="{FF2B5EF4-FFF2-40B4-BE49-F238E27FC236}">
                <a16:creationId xmlns:a16="http://schemas.microsoft.com/office/drawing/2014/main" id="{29372991-CC3C-4119-997A-CFB3CA0557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a:extLst>
              <a:ext uri="{FF2B5EF4-FFF2-40B4-BE49-F238E27FC236}">
                <a16:creationId xmlns:a16="http://schemas.microsoft.com/office/drawing/2014/main" id="{23227AEB-16AB-4378-9AEF-D7E14C6B25A2}"/>
              </a:ext>
            </a:extLst>
          </p:cNvPr>
          <p:cNvSpPr>
            <a:spLocks noGrp="1" noRot="1" noChangeAspect="1" noTextEdit="1"/>
          </p:cNvSpPr>
          <p:nvPr>
            <p:ph type="sldImg"/>
          </p:nvPr>
        </p:nvSpPr>
        <p:spPr>
          <a:ln/>
        </p:spPr>
      </p:sp>
      <p:sp>
        <p:nvSpPr>
          <p:cNvPr id="258051" name="Notes Placeholder 2">
            <a:extLst>
              <a:ext uri="{FF2B5EF4-FFF2-40B4-BE49-F238E27FC236}">
                <a16:creationId xmlns:a16="http://schemas.microsoft.com/office/drawing/2014/main" id="{BCAD9169-7851-4872-9A0F-A783CB1CE6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a:extLst>
              <a:ext uri="{FF2B5EF4-FFF2-40B4-BE49-F238E27FC236}">
                <a16:creationId xmlns:a16="http://schemas.microsoft.com/office/drawing/2014/main" id="{12AD94E7-B65A-42EC-879D-85B2C55FB13B}"/>
              </a:ext>
            </a:extLst>
          </p:cNvPr>
          <p:cNvSpPr>
            <a:spLocks noGrp="1" noRot="1" noChangeAspect="1" noTextEdit="1"/>
          </p:cNvSpPr>
          <p:nvPr>
            <p:ph type="sldImg"/>
          </p:nvPr>
        </p:nvSpPr>
        <p:spPr>
          <a:ln/>
        </p:spPr>
      </p:sp>
      <p:sp>
        <p:nvSpPr>
          <p:cNvPr id="259075" name="Notes Placeholder 2">
            <a:extLst>
              <a:ext uri="{FF2B5EF4-FFF2-40B4-BE49-F238E27FC236}">
                <a16:creationId xmlns:a16="http://schemas.microsoft.com/office/drawing/2014/main" id="{62EE4E5C-F0F7-4015-A3B1-6535688704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a:extLst>
              <a:ext uri="{FF2B5EF4-FFF2-40B4-BE49-F238E27FC236}">
                <a16:creationId xmlns:a16="http://schemas.microsoft.com/office/drawing/2014/main" id="{2E151F66-7A30-442F-B2EE-22E84FBCFC74}"/>
              </a:ext>
            </a:extLst>
          </p:cNvPr>
          <p:cNvSpPr>
            <a:spLocks noGrp="1" noRot="1" noChangeAspect="1" noTextEdit="1"/>
          </p:cNvSpPr>
          <p:nvPr>
            <p:ph type="sldImg"/>
          </p:nvPr>
        </p:nvSpPr>
        <p:spPr>
          <a:ln/>
        </p:spPr>
      </p:sp>
      <p:sp>
        <p:nvSpPr>
          <p:cNvPr id="260099" name="Notes Placeholder 2">
            <a:extLst>
              <a:ext uri="{FF2B5EF4-FFF2-40B4-BE49-F238E27FC236}">
                <a16:creationId xmlns:a16="http://schemas.microsoft.com/office/drawing/2014/main" id="{5788CB36-84AE-4FA7-83BE-923D0CB1CA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a:extLst>
              <a:ext uri="{FF2B5EF4-FFF2-40B4-BE49-F238E27FC236}">
                <a16:creationId xmlns:a16="http://schemas.microsoft.com/office/drawing/2014/main" id="{933E79AF-9D9B-4F3B-A315-92EB98795095}"/>
              </a:ext>
            </a:extLst>
          </p:cNvPr>
          <p:cNvSpPr>
            <a:spLocks noGrp="1" noRot="1" noChangeAspect="1" noTextEdit="1"/>
          </p:cNvSpPr>
          <p:nvPr>
            <p:ph type="sldImg"/>
          </p:nvPr>
        </p:nvSpPr>
        <p:spPr>
          <a:ln/>
        </p:spPr>
      </p:sp>
      <p:sp>
        <p:nvSpPr>
          <p:cNvPr id="261123" name="Notes Placeholder 2">
            <a:extLst>
              <a:ext uri="{FF2B5EF4-FFF2-40B4-BE49-F238E27FC236}">
                <a16:creationId xmlns:a16="http://schemas.microsoft.com/office/drawing/2014/main" id="{8D23E724-039D-4B37-861A-54BFF0845D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a:extLst>
              <a:ext uri="{FF2B5EF4-FFF2-40B4-BE49-F238E27FC236}">
                <a16:creationId xmlns:a16="http://schemas.microsoft.com/office/drawing/2014/main" id="{5F166DDC-BBB5-4DC8-AE6D-A866CEAA7F85}"/>
              </a:ext>
            </a:extLst>
          </p:cNvPr>
          <p:cNvSpPr>
            <a:spLocks noGrp="1" noRot="1" noChangeAspect="1" noTextEdit="1"/>
          </p:cNvSpPr>
          <p:nvPr>
            <p:ph type="sldImg"/>
          </p:nvPr>
        </p:nvSpPr>
        <p:spPr>
          <a:ln/>
        </p:spPr>
      </p:sp>
      <p:sp>
        <p:nvSpPr>
          <p:cNvPr id="262147" name="Notes Placeholder 2">
            <a:extLst>
              <a:ext uri="{FF2B5EF4-FFF2-40B4-BE49-F238E27FC236}">
                <a16:creationId xmlns:a16="http://schemas.microsoft.com/office/drawing/2014/main" id="{26CEEAFC-50B0-4E1F-828A-54BA97F516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undertiteltypografien i masteren</a:t>
            </a:r>
          </a:p>
        </p:txBody>
      </p:sp>
      <p:sp>
        <p:nvSpPr>
          <p:cNvPr id="4" name="Rectangle 6">
            <a:extLst>
              <a:ext uri="{FF2B5EF4-FFF2-40B4-BE49-F238E27FC236}">
                <a16:creationId xmlns:a16="http://schemas.microsoft.com/office/drawing/2014/main" id="{8315C69C-B2D3-4F17-BCDF-5A2A65BA783D}"/>
              </a:ext>
            </a:extLst>
          </p:cNvPr>
          <p:cNvSpPr>
            <a:spLocks noGrp="1" noChangeArrowheads="1"/>
          </p:cNvSpPr>
          <p:nvPr>
            <p:ph type="sldNum" sz="quarter" idx="10"/>
          </p:nvPr>
        </p:nvSpPr>
        <p:spPr>
          <a:ln/>
        </p:spPr>
        <p:txBody>
          <a:bodyPr/>
          <a:lstStyle>
            <a:lvl1pPr>
              <a:defRPr/>
            </a:lvl1pPr>
          </a:lstStyle>
          <a:p>
            <a:fld id="{5552BE0C-D7D9-4B91-83E3-05FE44098EBB}" type="slidenum">
              <a:rPr lang="en-US" altLang="en-US"/>
              <a:pPr/>
              <a:t>‹#›</a:t>
            </a:fld>
            <a:endParaRPr lang="en-US" altLang="en-US"/>
          </a:p>
        </p:txBody>
      </p:sp>
    </p:spTree>
    <p:extLst>
      <p:ext uri="{BB962C8B-B14F-4D97-AF65-F5344CB8AC3E}">
        <p14:creationId xmlns:p14="http://schemas.microsoft.com/office/powerpoint/2010/main" val="352794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6">
            <a:extLst>
              <a:ext uri="{FF2B5EF4-FFF2-40B4-BE49-F238E27FC236}">
                <a16:creationId xmlns:a16="http://schemas.microsoft.com/office/drawing/2014/main" id="{7F0A8E12-9E8E-44BA-9C59-B49E6F8F6CF0}"/>
              </a:ext>
            </a:extLst>
          </p:cNvPr>
          <p:cNvSpPr>
            <a:spLocks noGrp="1" noChangeArrowheads="1"/>
          </p:cNvSpPr>
          <p:nvPr>
            <p:ph type="sldNum" sz="quarter" idx="10"/>
          </p:nvPr>
        </p:nvSpPr>
        <p:spPr>
          <a:ln/>
        </p:spPr>
        <p:txBody>
          <a:bodyPr/>
          <a:lstStyle>
            <a:lvl1pPr>
              <a:defRPr/>
            </a:lvl1pPr>
          </a:lstStyle>
          <a:p>
            <a:fld id="{25F8BCC9-BB31-4BA7-BC96-C55E8E698B7E}" type="slidenum">
              <a:rPr lang="en-US" altLang="en-US"/>
              <a:pPr/>
              <a:t>‹#›</a:t>
            </a:fld>
            <a:endParaRPr lang="en-US" altLang="en-US"/>
          </a:p>
        </p:txBody>
      </p:sp>
    </p:spTree>
    <p:extLst>
      <p:ext uri="{BB962C8B-B14F-4D97-AF65-F5344CB8AC3E}">
        <p14:creationId xmlns:p14="http://schemas.microsoft.com/office/powerpoint/2010/main" val="316357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533400"/>
            <a:ext cx="2057400" cy="5592763"/>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533400"/>
            <a:ext cx="6019800" cy="5592763"/>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6">
            <a:extLst>
              <a:ext uri="{FF2B5EF4-FFF2-40B4-BE49-F238E27FC236}">
                <a16:creationId xmlns:a16="http://schemas.microsoft.com/office/drawing/2014/main" id="{4580DB10-61DE-4C52-8706-CA17BF06F5B7}"/>
              </a:ext>
            </a:extLst>
          </p:cNvPr>
          <p:cNvSpPr>
            <a:spLocks noGrp="1" noChangeArrowheads="1"/>
          </p:cNvSpPr>
          <p:nvPr>
            <p:ph type="sldNum" sz="quarter" idx="10"/>
          </p:nvPr>
        </p:nvSpPr>
        <p:spPr>
          <a:ln/>
        </p:spPr>
        <p:txBody>
          <a:bodyPr/>
          <a:lstStyle>
            <a:lvl1pPr>
              <a:defRPr/>
            </a:lvl1pPr>
          </a:lstStyle>
          <a:p>
            <a:fld id="{14059D03-71BD-473A-B5D5-9BCFFF78D854}" type="slidenum">
              <a:rPr lang="en-US" altLang="en-US"/>
              <a:pPr/>
              <a:t>‹#›</a:t>
            </a:fld>
            <a:endParaRPr lang="en-US" altLang="en-US"/>
          </a:p>
        </p:txBody>
      </p:sp>
    </p:spTree>
    <p:extLst>
      <p:ext uri="{BB962C8B-B14F-4D97-AF65-F5344CB8AC3E}">
        <p14:creationId xmlns:p14="http://schemas.microsoft.com/office/powerpoint/2010/main" val="202600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6">
            <a:extLst>
              <a:ext uri="{FF2B5EF4-FFF2-40B4-BE49-F238E27FC236}">
                <a16:creationId xmlns:a16="http://schemas.microsoft.com/office/drawing/2014/main" id="{49D86867-9415-46B6-B322-69C754776DFB}"/>
              </a:ext>
            </a:extLst>
          </p:cNvPr>
          <p:cNvSpPr>
            <a:spLocks noGrp="1" noChangeArrowheads="1"/>
          </p:cNvSpPr>
          <p:nvPr>
            <p:ph type="sldNum" sz="quarter" idx="10"/>
          </p:nvPr>
        </p:nvSpPr>
        <p:spPr>
          <a:ln/>
        </p:spPr>
        <p:txBody>
          <a:bodyPr/>
          <a:lstStyle>
            <a:lvl1pPr>
              <a:defRPr/>
            </a:lvl1pPr>
          </a:lstStyle>
          <a:p>
            <a:fld id="{30A87C56-6F10-4FB6-9B0B-41D4816E66EE}" type="slidenum">
              <a:rPr lang="en-US" altLang="en-US"/>
              <a:pPr/>
              <a:t>‹#›</a:t>
            </a:fld>
            <a:endParaRPr lang="en-US" altLang="en-US"/>
          </a:p>
        </p:txBody>
      </p:sp>
    </p:spTree>
    <p:extLst>
      <p:ext uri="{BB962C8B-B14F-4D97-AF65-F5344CB8AC3E}">
        <p14:creationId xmlns:p14="http://schemas.microsoft.com/office/powerpoint/2010/main" val="167526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typografi i masteren</a:t>
            </a:r>
          </a:p>
        </p:txBody>
      </p:sp>
      <p:sp>
        <p:nvSpPr>
          <p:cNvPr id="4" name="Rectangle 6">
            <a:extLst>
              <a:ext uri="{FF2B5EF4-FFF2-40B4-BE49-F238E27FC236}">
                <a16:creationId xmlns:a16="http://schemas.microsoft.com/office/drawing/2014/main" id="{F9192D58-9527-4004-8838-4CAC064C68D8}"/>
              </a:ext>
            </a:extLst>
          </p:cNvPr>
          <p:cNvSpPr>
            <a:spLocks noGrp="1" noChangeArrowheads="1"/>
          </p:cNvSpPr>
          <p:nvPr>
            <p:ph type="sldNum" sz="quarter" idx="10"/>
          </p:nvPr>
        </p:nvSpPr>
        <p:spPr>
          <a:ln/>
        </p:spPr>
        <p:txBody>
          <a:bodyPr/>
          <a:lstStyle>
            <a:lvl1pPr>
              <a:defRPr/>
            </a:lvl1pPr>
          </a:lstStyle>
          <a:p>
            <a:fld id="{9998AEF5-657A-4A13-AB00-3DBED7BFB931}" type="slidenum">
              <a:rPr lang="en-US" altLang="en-US"/>
              <a:pPr/>
              <a:t>‹#›</a:t>
            </a:fld>
            <a:endParaRPr lang="en-US" altLang="en-US"/>
          </a:p>
        </p:txBody>
      </p:sp>
    </p:spTree>
    <p:extLst>
      <p:ext uri="{BB962C8B-B14F-4D97-AF65-F5344CB8AC3E}">
        <p14:creationId xmlns:p14="http://schemas.microsoft.com/office/powerpoint/2010/main" val="141065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6">
            <a:extLst>
              <a:ext uri="{FF2B5EF4-FFF2-40B4-BE49-F238E27FC236}">
                <a16:creationId xmlns:a16="http://schemas.microsoft.com/office/drawing/2014/main" id="{4D63F941-A73F-48F3-8236-0BD478E7A455}"/>
              </a:ext>
            </a:extLst>
          </p:cNvPr>
          <p:cNvSpPr>
            <a:spLocks noGrp="1" noChangeArrowheads="1"/>
          </p:cNvSpPr>
          <p:nvPr>
            <p:ph type="sldNum" sz="quarter" idx="10"/>
          </p:nvPr>
        </p:nvSpPr>
        <p:spPr>
          <a:ln/>
        </p:spPr>
        <p:txBody>
          <a:bodyPr/>
          <a:lstStyle>
            <a:lvl1pPr>
              <a:defRPr/>
            </a:lvl1pPr>
          </a:lstStyle>
          <a:p>
            <a:fld id="{270A6886-F55F-49DA-BDD1-5E00CAA6417C}" type="slidenum">
              <a:rPr lang="en-US" altLang="en-US"/>
              <a:pPr/>
              <a:t>‹#›</a:t>
            </a:fld>
            <a:endParaRPr lang="en-US" altLang="en-US"/>
          </a:p>
        </p:txBody>
      </p:sp>
    </p:spTree>
    <p:extLst>
      <p:ext uri="{BB962C8B-B14F-4D97-AF65-F5344CB8AC3E}">
        <p14:creationId xmlns:p14="http://schemas.microsoft.com/office/powerpoint/2010/main" val="121718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6">
            <a:extLst>
              <a:ext uri="{FF2B5EF4-FFF2-40B4-BE49-F238E27FC236}">
                <a16:creationId xmlns:a16="http://schemas.microsoft.com/office/drawing/2014/main" id="{6AF10C66-182A-4ED9-A6C9-854FE28729EC}"/>
              </a:ext>
            </a:extLst>
          </p:cNvPr>
          <p:cNvSpPr>
            <a:spLocks noGrp="1" noChangeArrowheads="1"/>
          </p:cNvSpPr>
          <p:nvPr>
            <p:ph type="sldNum" sz="quarter" idx="10"/>
          </p:nvPr>
        </p:nvSpPr>
        <p:spPr>
          <a:ln/>
        </p:spPr>
        <p:txBody>
          <a:bodyPr/>
          <a:lstStyle>
            <a:lvl1pPr>
              <a:defRPr/>
            </a:lvl1pPr>
          </a:lstStyle>
          <a:p>
            <a:fld id="{4C53ECBB-59F5-4897-9983-356570F3D11D}" type="slidenum">
              <a:rPr lang="en-US" altLang="en-US"/>
              <a:pPr/>
              <a:t>‹#›</a:t>
            </a:fld>
            <a:endParaRPr lang="en-US" altLang="en-US"/>
          </a:p>
        </p:txBody>
      </p:sp>
    </p:spTree>
    <p:extLst>
      <p:ext uri="{BB962C8B-B14F-4D97-AF65-F5344CB8AC3E}">
        <p14:creationId xmlns:p14="http://schemas.microsoft.com/office/powerpoint/2010/main" val="204447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Rectangle 6">
            <a:extLst>
              <a:ext uri="{FF2B5EF4-FFF2-40B4-BE49-F238E27FC236}">
                <a16:creationId xmlns:a16="http://schemas.microsoft.com/office/drawing/2014/main" id="{849F88EE-54D9-4C6E-B7C5-F0E2836FF568}"/>
              </a:ext>
            </a:extLst>
          </p:cNvPr>
          <p:cNvSpPr>
            <a:spLocks noGrp="1" noChangeArrowheads="1"/>
          </p:cNvSpPr>
          <p:nvPr>
            <p:ph type="sldNum" sz="quarter" idx="10"/>
          </p:nvPr>
        </p:nvSpPr>
        <p:spPr>
          <a:ln/>
        </p:spPr>
        <p:txBody>
          <a:bodyPr/>
          <a:lstStyle>
            <a:lvl1pPr>
              <a:defRPr/>
            </a:lvl1pPr>
          </a:lstStyle>
          <a:p>
            <a:fld id="{6ADD2970-7B36-4F7A-A536-4BB1023C7F11}" type="slidenum">
              <a:rPr lang="en-US" altLang="en-US"/>
              <a:pPr/>
              <a:t>‹#›</a:t>
            </a:fld>
            <a:endParaRPr lang="en-US" altLang="en-US"/>
          </a:p>
        </p:txBody>
      </p:sp>
    </p:spTree>
    <p:extLst>
      <p:ext uri="{BB962C8B-B14F-4D97-AF65-F5344CB8AC3E}">
        <p14:creationId xmlns:p14="http://schemas.microsoft.com/office/powerpoint/2010/main" val="171281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0D28E1EE-E351-4562-88E0-49878147F2E5}"/>
              </a:ext>
            </a:extLst>
          </p:cNvPr>
          <p:cNvSpPr>
            <a:spLocks noGrp="1" noChangeArrowheads="1"/>
          </p:cNvSpPr>
          <p:nvPr>
            <p:ph type="sldNum" sz="quarter" idx="10"/>
          </p:nvPr>
        </p:nvSpPr>
        <p:spPr>
          <a:ln/>
        </p:spPr>
        <p:txBody>
          <a:bodyPr/>
          <a:lstStyle>
            <a:lvl1pPr>
              <a:defRPr/>
            </a:lvl1pPr>
          </a:lstStyle>
          <a:p>
            <a:fld id="{8FC5C497-DF6D-41EF-9473-6C9CCF303F49}" type="slidenum">
              <a:rPr lang="en-US" altLang="en-US"/>
              <a:pPr/>
              <a:t>‹#›</a:t>
            </a:fld>
            <a:endParaRPr lang="en-US" altLang="en-US"/>
          </a:p>
        </p:txBody>
      </p:sp>
    </p:spTree>
    <p:extLst>
      <p:ext uri="{BB962C8B-B14F-4D97-AF65-F5344CB8AC3E}">
        <p14:creationId xmlns:p14="http://schemas.microsoft.com/office/powerpoint/2010/main" val="407234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6">
            <a:extLst>
              <a:ext uri="{FF2B5EF4-FFF2-40B4-BE49-F238E27FC236}">
                <a16:creationId xmlns:a16="http://schemas.microsoft.com/office/drawing/2014/main" id="{CC77981B-323A-42CC-A700-5D4FB8FBA9EB}"/>
              </a:ext>
            </a:extLst>
          </p:cNvPr>
          <p:cNvSpPr>
            <a:spLocks noGrp="1" noChangeArrowheads="1"/>
          </p:cNvSpPr>
          <p:nvPr>
            <p:ph type="sldNum" sz="quarter" idx="10"/>
          </p:nvPr>
        </p:nvSpPr>
        <p:spPr>
          <a:ln/>
        </p:spPr>
        <p:txBody>
          <a:bodyPr/>
          <a:lstStyle>
            <a:lvl1pPr>
              <a:defRPr/>
            </a:lvl1pPr>
          </a:lstStyle>
          <a:p>
            <a:fld id="{AD43B3F6-1B58-4D70-BECD-12D4DC01505F}" type="slidenum">
              <a:rPr lang="en-US" altLang="en-US"/>
              <a:pPr/>
              <a:t>‹#›</a:t>
            </a:fld>
            <a:endParaRPr lang="en-US" altLang="en-US"/>
          </a:p>
        </p:txBody>
      </p:sp>
    </p:spTree>
    <p:extLst>
      <p:ext uri="{BB962C8B-B14F-4D97-AF65-F5344CB8AC3E}">
        <p14:creationId xmlns:p14="http://schemas.microsoft.com/office/powerpoint/2010/main" val="231844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6">
            <a:extLst>
              <a:ext uri="{FF2B5EF4-FFF2-40B4-BE49-F238E27FC236}">
                <a16:creationId xmlns:a16="http://schemas.microsoft.com/office/drawing/2014/main" id="{D2EBB22C-0123-4B28-AE82-89A98B01D0B3}"/>
              </a:ext>
            </a:extLst>
          </p:cNvPr>
          <p:cNvSpPr>
            <a:spLocks noGrp="1" noChangeArrowheads="1"/>
          </p:cNvSpPr>
          <p:nvPr>
            <p:ph type="sldNum" sz="quarter" idx="10"/>
          </p:nvPr>
        </p:nvSpPr>
        <p:spPr>
          <a:ln/>
        </p:spPr>
        <p:txBody>
          <a:bodyPr/>
          <a:lstStyle>
            <a:lvl1pPr>
              <a:defRPr/>
            </a:lvl1pPr>
          </a:lstStyle>
          <a:p>
            <a:fld id="{7E4E53D5-D030-44E1-9DCB-5FBB3EE8E01F}" type="slidenum">
              <a:rPr lang="en-US" altLang="en-US"/>
              <a:pPr/>
              <a:t>‹#›</a:t>
            </a:fld>
            <a:endParaRPr lang="en-US" altLang="en-US"/>
          </a:p>
        </p:txBody>
      </p:sp>
    </p:spTree>
    <p:extLst>
      <p:ext uri="{BB962C8B-B14F-4D97-AF65-F5344CB8AC3E}">
        <p14:creationId xmlns:p14="http://schemas.microsoft.com/office/powerpoint/2010/main" val="216587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010189_page2">
            <a:extLst>
              <a:ext uri="{FF2B5EF4-FFF2-40B4-BE49-F238E27FC236}">
                <a16:creationId xmlns:a16="http://schemas.microsoft.com/office/drawing/2014/main" id="{4B36F06C-3EEC-4B22-8AD4-63DB8888B8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DD08ED15-15CF-469C-98AF-2292C534D542}"/>
              </a:ext>
            </a:extLst>
          </p:cNvPr>
          <p:cNvSpPr>
            <a:spLocks noGrp="1" noChangeArrowheads="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a:extLst>
              <a:ext uri="{FF2B5EF4-FFF2-40B4-BE49-F238E27FC236}">
                <a16:creationId xmlns:a16="http://schemas.microsoft.com/office/drawing/2014/main" id="{DB2F6FF1-4588-4AB4-A631-1F489CD6B3E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30" name="Rectangle 6">
            <a:extLst>
              <a:ext uri="{FF2B5EF4-FFF2-40B4-BE49-F238E27FC236}">
                <a16:creationId xmlns:a16="http://schemas.microsoft.com/office/drawing/2014/main" id="{E778323D-98A2-48BA-98A9-DF967F421A5E}"/>
              </a:ext>
            </a:extLst>
          </p:cNvPr>
          <p:cNvSpPr>
            <a:spLocks noGrp="1" noChangeArrowheads="1"/>
          </p:cNvSpPr>
          <p:nvPr>
            <p:ph type="sldNum" sz="quarter" idx="4"/>
          </p:nvPr>
        </p:nvSpPr>
        <p:spPr bwMode="auto">
          <a:xfrm>
            <a:off x="6553200"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808080"/>
                </a:solidFill>
              </a:defRPr>
            </a:lvl1pPr>
          </a:lstStyle>
          <a:p>
            <a:fld id="{E723EA04-15FB-4A67-BC98-1FEF2B60BC02}" type="slidenum">
              <a:rPr lang="en-US" altLang="en-US"/>
              <a:pPr/>
              <a:t>‹#›</a:t>
            </a:fld>
            <a:endParaRPr lang="en-US" altLang="en-US"/>
          </a:p>
        </p:txBody>
      </p:sp>
      <p:sp>
        <p:nvSpPr>
          <p:cNvPr id="1034" name="Rectangle 10">
            <a:extLst>
              <a:ext uri="{FF2B5EF4-FFF2-40B4-BE49-F238E27FC236}">
                <a16:creationId xmlns:a16="http://schemas.microsoft.com/office/drawing/2014/main" id="{AA5416DF-0BB8-440F-A3DB-E2BACE2E95B1}"/>
              </a:ext>
            </a:extLst>
          </p:cNvPr>
          <p:cNvSpPr>
            <a:spLocks noChangeArrowheads="1"/>
          </p:cNvSpPr>
          <p:nvPr/>
        </p:nvSpPr>
        <p:spPr bwMode="auto">
          <a:xfrm>
            <a:off x="1703388" y="304800"/>
            <a:ext cx="4192587" cy="244475"/>
          </a:xfrm>
          <a:prstGeom prst="rect">
            <a:avLst/>
          </a:prstGeom>
          <a:noFill/>
          <a:ln w="9525">
            <a:noFill/>
            <a:miter lim="800000"/>
            <a:headEnd/>
            <a:tailEnd/>
          </a:ln>
          <a:effectLst/>
        </p:spPr>
        <p:txBody>
          <a:bodyPr wrap="none">
            <a:spAutoFit/>
          </a:bodyPr>
          <a:lstStyle/>
          <a:p>
            <a:pPr algn="l">
              <a:spcBef>
                <a:spcPct val="50000"/>
              </a:spcBef>
              <a:tabLst>
                <a:tab pos="1098550" algn="l"/>
                <a:tab pos="2606675" algn="l"/>
              </a:tabLst>
              <a:defRPr/>
            </a:pPr>
            <a:r>
              <a:rPr lang="en-US" sz="1000" dirty="0">
                <a:solidFill>
                  <a:srgbClr val="777777"/>
                </a:solidFill>
                <a:latin typeface="Arial" charset="0"/>
              </a:rPr>
              <a:t>CLEAR VISION	SOUND STRATEGIES	SOLID PERFORMANCE</a:t>
            </a:r>
          </a:p>
        </p:txBody>
      </p:sp>
      <p:pic>
        <p:nvPicPr>
          <p:cNvPr id="1031" name="Picture 14" descr="AME026_CMYK">
            <a:extLst>
              <a:ext uri="{FF2B5EF4-FFF2-40B4-BE49-F238E27FC236}">
                <a16:creationId xmlns:a16="http://schemas.microsoft.com/office/drawing/2014/main" id="{CDEC0EE6-3B7A-4D47-B38D-960596D61D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13408" b="19553"/>
          <a:stretch>
            <a:fillRect/>
          </a:stretch>
        </p:blipFill>
        <p:spPr bwMode="auto">
          <a:xfrm>
            <a:off x="76200" y="1524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JOFRA_2011">
            <a:extLst>
              <a:ext uri="{FF2B5EF4-FFF2-40B4-BE49-F238E27FC236}">
                <a16:creationId xmlns:a16="http://schemas.microsoft.com/office/drawing/2014/main" id="{FA2C8B80-95D1-49B6-8FE5-099EBF45019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43825" y="152400"/>
            <a:ext cx="12477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3200">
          <a:solidFill>
            <a:srgbClr val="FF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rgbClr val="FF0000"/>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a:solidFill>
            <a:srgbClr val="FF0000"/>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a:solidFill>
            <a:srgbClr val="FF0000"/>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a:solidFill>
            <a:srgbClr val="FF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a:solidFill>
            <a:srgbClr val="FF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a:solidFill>
            <a:srgbClr val="FF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a:solidFill>
            <a:srgbClr val="FF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FF00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69696"/>
        </a:buClr>
        <a:buFont typeface="Arial" panose="020B0604020202020204" pitchFamily="34" charset="0"/>
        <a:buChar char="–"/>
        <a:defRPr>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149.png"/></Relationships>
</file>

<file path=ppt/slides/_rels/slide1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openxmlformats.org/officeDocument/2006/relationships/image" Target="../media/image152.png"/><Relationship Id="rId4" Type="http://schemas.openxmlformats.org/officeDocument/2006/relationships/image" Target="../media/image151.png"/></Relationships>
</file>

<file path=ppt/slides/_rels/slide1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10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155.png"/><Relationship Id="rId4" Type="http://schemas.openxmlformats.org/officeDocument/2006/relationships/image" Target="../media/image154.png"/></Relationships>
</file>

<file path=ppt/slides/_rels/slide1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56.png"/></Relationships>
</file>

<file path=ppt/slides/_rels/slide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image" Target="../media/image158.png"/><Relationship Id="rId4" Type="http://schemas.openxmlformats.org/officeDocument/2006/relationships/image" Target="../media/image157.png"/></Relationships>
</file>

<file path=ppt/slides/_rels/slide1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161.png"/><Relationship Id="rId5" Type="http://schemas.openxmlformats.org/officeDocument/2006/relationships/image" Target="../media/image160.png"/><Relationship Id="rId4" Type="http://schemas.openxmlformats.org/officeDocument/2006/relationships/image" Target="../media/image159.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s>
</file>

<file path=ppt/slides/_rels/slide1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169.png"/><Relationship Id="rId4" Type="http://schemas.openxmlformats.org/officeDocument/2006/relationships/image" Target="../media/image168.png"/></Relationships>
</file>

<file path=ppt/slides/_rels/slide1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9.xml"/><Relationship Id="rId1" Type="http://schemas.openxmlformats.org/officeDocument/2006/relationships/slideLayout" Target="../slideLayouts/slideLayout2.xml"/><Relationship Id="rId5" Type="http://schemas.openxmlformats.org/officeDocument/2006/relationships/image" Target="../media/image172.png"/><Relationship Id="rId4" Type="http://schemas.openxmlformats.org/officeDocument/2006/relationships/image" Target="../media/image171.png"/></Relationships>
</file>

<file path=ppt/slides/_rels/slide115.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5.jpeg"/><Relationship Id="rId7" Type="http://schemas.openxmlformats.org/officeDocument/2006/relationships/image" Target="../media/image176.png"/><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1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1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2.xml"/><Relationship Id="rId1" Type="http://schemas.openxmlformats.org/officeDocument/2006/relationships/slideLayout" Target="../slideLayouts/slideLayout2.xml"/><Relationship Id="rId5" Type="http://schemas.openxmlformats.org/officeDocument/2006/relationships/image" Target="../media/image182.png"/><Relationship Id="rId4" Type="http://schemas.openxmlformats.org/officeDocument/2006/relationships/image" Target="../media/image181.png"/></Relationships>
</file>

<file path=ppt/slides/_rels/slide1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82.png"/></Relationships>
</file>

<file path=ppt/slides/_rels/slide1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4.xml"/><Relationship Id="rId1" Type="http://schemas.openxmlformats.org/officeDocument/2006/relationships/slideLayout" Target="../slideLayouts/slideLayout2.xml"/><Relationship Id="rId6" Type="http://schemas.openxmlformats.org/officeDocument/2006/relationships/image" Target="../media/image185.png"/><Relationship Id="rId5" Type="http://schemas.openxmlformats.org/officeDocument/2006/relationships/image" Target="../media/image184.png"/><Relationship Id="rId4" Type="http://schemas.openxmlformats.org/officeDocument/2006/relationships/image" Target="../media/image183.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86.png"/></Relationships>
</file>

<file path=ppt/slides/_rels/slide1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87.png"/></Relationships>
</file>

<file path=ppt/slides/_rels/slide1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7.xml"/><Relationship Id="rId1" Type="http://schemas.openxmlformats.org/officeDocument/2006/relationships/slideLayout" Target="../slideLayouts/slideLayout2.xml"/><Relationship Id="rId5" Type="http://schemas.openxmlformats.org/officeDocument/2006/relationships/image" Target="../media/image189.png"/><Relationship Id="rId4" Type="http://schemas.openxmlformats.org/officeDocument/2006/relationships/image" Target="../media/image188.png"/></Relationships>
</file>

<file path=ppt/slides/_rels/slide1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78.png"/></Relationships>
</file>

<file path=ppt/slides/_rels/slide1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1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91.png"/></Relationships>
</file>

<file path=ppt/slides/_rels/slide1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1.xml"/><Relationship Id="rId1" Type="http://schemas.openxmlformats.org/officeDocument/2006/relationships/slideLayout" Target="../slideLayouts/slideLayout2.xml"/><Relationship Id="rId5" Type="http://schemas.openxmlformats.org/officeDocument/2006/relationships/image" Target="../media/image193.png"/><Relationship Id="rId4" Type="http://schemas.openxmlformats.org/officeDocument/2006/relationships/image" Target="../media/image192.png"/></Relationships>
</file>

<file path=ppt/slides/_rels/slide1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94.png"/></Relationships>
</file>

<file path=ppt/slides/_rels/slide1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95.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00.png"/><Relationship Id="rId2" Type="http://schemas.openxmlformats.org/officeDocument/2006/relationships/notesSlide" Target="../notesSlides/notesSlide126.xml"/><Relationship Id="rId1" Type="http://schemas.openxmlformats.org/officeDocument/2006/relationships/slideLayout" Target="../slideLayouts/slideLayout2.xml"/><Relationship Id="rId6" Type="http://schemas.openxmlformats.org/officeDocument/2006/relationships/image" Target="../media/image199.png"/><Relationship Id="rId5" Type="http://schemas.openxmlformats.org/officeDocument/2006/relationships/image" Target="../media/image198.png"/><Relationship Id="rId4" Type="http://schemas.openxmlformats.org/officeDocument/2006/relationships/image" Target="../media/image197.png"/></Relationships>
</file>

<file path=ppt/slides/_rels/slide1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8.xml"/><Relationship Id="rId1" Type="http://schemas.openxmlformats.org/officeDocument/2006/relationships/slideLayout" Target="../slideLayouts/slideLayout2.xml"/><Relationship Id="rId5" Type="http://schemas.openxmlformats.org/officeDocument/2006/relationships/image" Target="../media/image202.png"/><Relationship Id="rId4" Type="http://schemas.openxmlformats.org/officeDocument/2006/relationships/image" Target="../media/image201.png"/></Relationships>
</file>

<file path=ppt/slides/_rels/slide1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203.png"/></Relationships>
</file>

<file path=ppt/slides/_rels/slide1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204.png"/></Relationships>
</file>

<file path=ppt/slides/_rels/slide1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205.png"/></Relationships>
</file>

<file path=ppt/slides/_rels/slide1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206.png"/></Relationships>
</file>

<file path=ppt/slides/_rels/slide1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206.png"/></Relationships>
</file>

<file path=ppt/slides/_rels/slide1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207.png"/></Relationships>
</file>

<file path=ppt/slides/_rels/slide1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208.png"/></Relationships>
</file>

<file path=ppt/slides/_rels/slide1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209.png"/></Relationships>
</file>

<file path=ppt/slides/_rels/slide1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205.png"/></Relationships>
</file>

<file path=ppt/slides/_rels/slide1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208.png"/></Relationships>
</file>

<file path=ppt/slides/_rels/slide1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4.xml"/><Relationship Id="rId1" Type="http://schemas.openxmlformats.org/officeDocument/2006/relationships/slideLayout" Target="../slideLayouts/slideLayout2.xml"/><Relationship Id="rId5" Type="http://schemas.openxmlformats.org/officeDocument/2006/relationships/image" Target="../media/image211.png"/><Relationship Id="rId4" Type="http://schemas.openxmlformats.org/officeDocument/2006/relationships/image" Target="../media/image210.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212.png"/></Relationships>
</file>

<file path=ppt/slides/_rels/slide1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213.png"/></Relationships>
</file>

<file path=ppt/slides/_rels/slide1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214.png"/></Relationships>
</file>

<file path=ppt/slides/_rels/slide1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8.xml"/><Relationship Id="rId1" Type="http://schemas.openxmlformats.org/officeDocument/2006/relationships/slideLayout" Target="../slideLayouts/slideLayout2.xml"/><Relationship Id="rId5" Type="http://schemas.openxmlformats.org/officeDocument/2006/relationships/image" Target="../media/image216.png"/><Relationship Id="rId4" Type="http://schemas.openxmlformats.org/officeDocument/2006/relationships/image" Target="../media/image215.png"/></Relationships>
</file>

<file path=ppt/slides/_rels/slide1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217.png"/></Relationships>
</file>

<file path=ppt/slides/_rels/slide1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218.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emf"/></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jpeg"/><Relationship Id="rId7"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61.pn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6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5.jpeg"/><Relationship Id="rId7" Type="http://schemas.openxmlformats.org/officeDocument/2006/relationships/image" Target="../media/image83.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jpeg"/></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5.png"/></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12.png"/></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117.png"/></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9.png"/></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132.png"/><Relationship Id="rId4" Type="http://schemas.openxmlformats.org/officeDocument/2006/relationships/image" Target="../media/image131.png"/></Relationships>
</file>

<file path=ppt/slides/_rels/slide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134.png"/><Relationship Id="rId4" Type="http://schemas.openxmlformats.org/officeDocument/2006/relationships/image" Target="../media/image133.png"/></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3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ext Box 6">
            <a:extLst>
              <a:ext uri="{FF2B5EF4-FFF2-40B4-BE49-F238E27FC236}">
                <a16:creationId xmlns:a16="http://schemas.microsoft.com/office/drawing/2014/main" id="{FE0E9B4E-EB94-4FD7-A296-900A044ADBB6}"/>
              </a:ext>
            </a:extLst>
          </p:cNvPr>
          <p:cNvSpPr txBox="1">
            <a:spLocks noChangeArrowheads="1"/>
          </p:cNvSpPr>
          <p:nvPr/>
        </p:nvSpPr>
        <p:spPr bwMode="auto">
          <a:xfrm>
            <a:off x="133350" y="885825"/>
            <a:ext cx="777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662113" algn="l"/>
                <a:tab pos="3824288" algn="l"/>
              </a:tabLst>
              <a:defRPr>
                <a:solidFill>
                  <a:schemeClr val="tx1"/>
                </a:solidFill>
                <a:latin typeface="Arial" panose="020B0604020202020204" pitchFamily="34" charset="0"/>
              </a:defRPr>
            </a:lvl1pPr>
            <a:lvl2pPr marL="742950" indent="-285750" eaLnBrk="0" hangingPunct="0">
              <a:tabLst>
                <a:tab pos="1662113" algn="l"/>
                <a:tab pos="3824288" algn="l"/>
              </a:tabLst>
              <a:defRPr>
                <a:solidFill>
                  <a:schemeClr val="tx1"/>
                </a:solidFill>
                <a:latin typeface="Arial" panose="020B0604020202020204" pitchFamily="34" charset="0"/>
              </a:defRPr>
            </a:lvl2pPr>
            <a:lvl3pPr marL="1143000" indent="-228600" eaLnBrk="0" hangingPunct="0">
              <a:tabLst>
                <a:tab pos="1662113" algn="l"/>
                <a:tab pos="3824288" algn="l"/>
              </a:tabLst>
              <a:defRPr>
                <a:solidFill>
                  <a:schemeClr val="tx1"/>
                </a:solidFill>
                <a:latin typeface="Arial" panose="020B0604020202020204" pitchFamily="34" charset="0"/>
              </a:defRPr>
            </a:lvl3pPr>
            <a:lvl4pPr marL="1600200" indent="-228600" eaLnBrk="0" hangingPunct="0">
              <a:tabLst>
                <a:tab pos="1662113" algn="l"/>
                <a:tab pos="3824288" algn="l"/>
              </a:tabLst>
              <a:defRPr>
                <a:solidFill>
                  <a:schemeClr val="tx1"/>
                </a:solidFill>
                <a:latin typeface="Arial" panose="020B0604020202020204" pitchFamily="34" charset="0"/>
              </a:defRPr>
            </a:lvl4pPr>
            <a:lvl5pPr marL="2057400" indent="-228600" eaLnBrk="0" hangingPunct="0">
              <a:tabLst>
                <a:tab pos="1662113" algn="l"/>
                <a:tab pos="3824288" algn="l"/>
              </a:tabLst>
              <a:defRPr>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1662113" algn="l"/>
                <a:tab pos="3824288" algn="l"/>
              </a:tabLst>
              <a:defRPr>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1662113" algn="l"/>
                <a:tab pos="3824288" algn="l"/>
              </a:tabLst>
              <a:defRPr>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1662113" algn="l"/>
                <a:tab pos="3824288" algn="l"/>
              </a:tabLst>
              <a:defRPr>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1662113" algn="l"/>
                <a:tab pos="3824288" algn="l"/>
              </a:tabLst>
              <a:defRPr>
                <a:solidFill>
                  <a:schemeClr val="tx1"/>
                </a:solidFill>
                <a:latin typeface="Arial" panose="020B0604020202020204" pitchFamily="34" charset="0"/>
              </a:defRPr>
            </a:lvl9pPr>
          </a:lstStyle>
          <a:p>
            <a:pPr algn="l" eaLnBrk="1" hangingPunct="1">
              <a:spcBef>
                <a:spcPct val="50000"/>
              </a:spcBef>
            </a:pPr>
            <a:r>
              <a:rPr lang="en-US" altLang="en-US" sz="1400">
                <a:solidFill>
                  <a:srgbClr val="777777"/>
                </a:solidFill>
              </a:rPr>
              <a:t>CLEAR VISION	SOUND STRATEGIES	SOLID PERFORMANCE</a:t>
            </a:r>
          </a:p>
        </p:txBody>
      </p:sp>
      <p:sp>
        <p:nvSpPr>
          <p:cNvPr id="2051" name="Rectangle 10">
            <a:extLst>
              <a:ext uri="{FF2B5EF4-FFF2-40B4-BE49-F238E27FC236}">
                <a16:creationId xmlns:a16="http://schemas.microsoft.com/office/drawing/2014/main" id="{04301A61-FD67-401E-A153-F2C78D2C1BA7}"/>
              </a:ext>
            </a:extLst>
          </p:cNvPr>
          <p:cNvSpPr>
            <a:spLocks noChangeArrowheads="1"/>
          </p:cNvSpPr>
          <p:nvPr/>
        </p:nvSpPr>
        <p:spPr bwMode="auto">
          <a:xfrm>
            <a:off x="6553200" y="64770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ADC661C-B570-4E7D-AFC0-80DB7733DCE1}" type="slidenum">
              <a:rPr lang="en-US" altLang="en-US" sz="1400">
                <a:solidFill>
                  <a:srgbClr val="808080"/>
                </a:solidFill>
              </a:rPr>
              <a:pPr algn="r" eaLnBrk="1" hangingPunct="1"/>
              <a:t>1</a:t>
            </a:fld>
            <a:endParaRPr lang="en-US" altLang="en-US" sz="1400">
              <a:solidFill>
                <a:srgbClr val="808080"/>
              </a:solidFill>
            </a:endParaRPr>
          </a:p>
        </p:txBody>
      </p:sp>
      <p:sp>
        <p:nvSpPr>
          <p:cNvPr id="7" name="Rectangle 2">
            <a:extLst>
              <a:ext uri="{FF2B5EF4-FFF2-40B4-BE49-F238E27FC236}">
                <a16:creationId xmlns:a16="http://schemas.microsoft.com/office/drawing/2014/main" id="{2ED8AA28-907B-4B00-90FC-35AD962B64DF}"/>
              </a:ext>
            </a:extLst>
          </p:cNvPr>
          <p:cNvSpPr>
            <a:spLocks noGrp="1" noChangeArrowheads="1"/>
          </p:cNvSpPr>
          <p:nvPr>
            <p:ph type="ctrTitle"/>
          </p:nvPr>
        </p:nvSpPr>
        <p:spPr>
          <a:xfrm>
            <a:off x="685800" y="2895600"/>
            <a:ext cx="7772400" cy="1974850"/>
          </a:xfrm>
        </p:spPr>
        <p:txBody>
          <a:bodyPr/>
          <a:lstStyle/>
          <a:p>
            <a:pPr eaLnBrk="1" hangingPunct="1">
              <a:defRPr/>
            </a:pPr>
            <a:r>
              <a:rPr lang="da-DK" dirty="0">
                <a:solidFill>
                  <a:srgbClr val="0093D0"/>
                </a:solidFill>
              </a:rPr>
              <a:t>A Basic Guide to</a:t>
            </a:r>
            <a:br>
              <a:rPr lang="da-DK" dirty="0">
                <a:solidFill>
                  <a:srgbClr val="0093D0"/>
                </a:solidFill>
              </a:rPr>
            </a:br>
            <a:r>
              <a:rPr lang="da-DK" dirty="0">
                <a:solidFill>
                  <a:srgbClr val="0093D0"/>
                </a:solidFill>
              </a:rPr>
              <a:t> Using Nexygen</a:t>
            </a:r>
            <a:r>
              <a:rPr lang="da-DK" i="1" dirty="0">
                <a:solidFill>
                  <a:srgbClr val="0093D0"/>
                </a:solidFill>
              </a:rPr>
              <a:t>Plus</a:t>
            </a:r>
            <a:r>
              <a:rPr lang="da-DK" dirty="0">
                <a:solidFill>
                  <a:srgbClr val="0093D0"/>
                </a:solidFill>
              </a:rPr>
              <a:t> 3</a:t>
            </a:r>
            <a:br>
              <a:rPr lang="da-DK" dirty="0">
                <a:solidFill>
                  <a:srgbClr val="0093D0"/>
                </a:solidFill>
              </a:rPr>
            </a:br>
            <a:r>
              <a:rPr lang="da-DK" dirty="0">
                <a:solidFill>
                  <a:srgbClr val="0093D0"/>
                </a:solidFill>
              </a:rPr>
              <a:t>Materials Testing Software.</a:t>
            </a:r>
          </a:p>
        </p:txBody>
      </p:sp>
      <p:sp>
        <p:nvSpPr>
          <p:cNvPr id="2053" name="Slide Number Placeholder 8">
            <a:extLst>
              <a:ext uri="{FF2B5EF4-FFF2-40B4-BE49-F238E27FC236}">
                <a16:creationId xmlns:a16="http://schemas.microsoft.com/office/drawing/2014/main" id="{33C297E9-6592-48A5-B007-DB87B650D5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F786EB-B4DB-43DC-8A2D-4057EB017038}" type="slidenum">
              <a:rPr lang="en-US" altLang="en-US">
                <a:solidFill>
                  <a:srgbClr val="808080"/>
                </a:solidFill>
              </a:rPr>
              <a:pPr eaLnBrk="1" hangingPunct="1"/>
              <a:t>1</a:t>
            </a:fld>
            <a:endParaRPr lang="en-US" altLang="en-US">
              <a:solidFill>
                <a:srgbClr val="808080"/>
              </a:solidFill>
            </a:endParaRPr>
          </a:p>
        </p:txBody>
      </p:sp>
      <p:pic>
        <p:nvPicPr>
          <p:cNvPr id="2054" name="Billede 6" descr="Topbanner PPT Lloyd.jpg">
            <a:extLst>
              <a:ext uri="{FF2B5EF4-FFF2-40B4-BE49-F238E27FC236}">
                <a16:creationId xmlns:a16="http://schemas.microsoft.com/office/drawing/2014/main" id="{1189A1C2-F5C2-46D8-9B07-FE0660D6AA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69D99E7-4381-4E14-A94F-6964F8C2525A}"/>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2. Configuration of Test Setup</a:t>
            </a:r>
          </a:p>
        </p:txBody>
      </p:sp>
      <p:sp>
        <p:nvSpPr>
          <p:cNvPr id="11267" name="Rectangle 8">
            <a:extLst>
              <a:ext uri="{FF2B5EF4-FFF2-40B4-BE49-F238E27FC236}">
                <a16:creationId xmlns:a16="http://schemas.microsoft.com/office/drawing/2014/main" id="{F2A68DF6-8620-4EB9-812C-A7F7CE3D3B3C}"/>
              </a:ext>
            </a:extLst>
          </p:cNvPr>
          <p:cNvSpPr>
            <a:spLocks noGrp="1" noChangeArrowheads="1"/>
          </p:cNvSpPr>
          <p:nvPr>
            <p:ph type="body" idx="1"/>
          </p:nvPr>
        </p:nvSpPr>
        <p:spPr>
          <a:xfrm>
            <a:off x="4705350" y="1973263"/>
            <a:ext cx="4248150" cy="4572000"/>
          </a:xfrm>
        </p:spPr>
        <p:txBody>
          <a:bodyPr/>
          <a:lstStyle/>
          <a:p>
            <a:pPr eaLnBrk="1" hangingPunct="1">
              <a:buClr>
                <a:srgbClr val="0093D0"/>
              </a:buClr>
              <a:buFontTx/>
              <a:buNone/>
              <a:defRPr/>
            </a:pPr>
            <a:r>
              <a:rPr lang="da-DK" sz="1400" dirty="0"/>
              <a:t>This is the first screen that will be shown when a</a:t>
            </a:r>
          </a:p>
          <a:p>
            <a:pPr eaLnBrk="1" hangingPunct="1">
              <a:buClr>
                <a:srgbClr val="0093D0"/>
              </a:buClr>
              <a:buFontTx/>
              <a:buNone/>
              <a:defRPr/>
            </a:pPr>
            <a:r>
              <a:rPr lang="da-DK" sz="1400" dirty="0"/>
              <a:t>new batch file is created.</a:t>
            </a:r>
          </a:p>
          <a:p>
            <a:pPr eaLnBrk="1" hangingPunct="1">
              <a:buClr>
                <a:srgbClr val="0093D0"/>
              </a:buClr>
              <a:buFontTx/>
              <a:buNone/>
              <a:defRPr/>
            </a:pPr>
            <a:r>
              <a:rPr lang="da-DK" sz="1400" dirty="0"/>
              <a:t>The header in the window shows the type of test</a:t>
            </a:r>
          </a:p>
          <a:p>
            <a:pPr eaLnBrk="1" hangingPunct="1">
              <a:buClr>
                <a:srgbClr val="0093D0"/>
              </a:buClr>
              <a:buFontTx/>
              <a:buNone/>
              <a:defRPr/>
            </a:pPr>
            <a:r>
              <a:rPr lang="da-DK" sz="1400" dirty="0"/>
              <a:t>being configured, in this case :- </a:t>
            </a:r>
          </a:p>
          <a:p>
            <a:pPr eaLnBrk="1" hangingPunct="1">
              <a:buClr>
                <a:srgbClr val="0093D0"/>
              </a:buClr>
              <a:buFontTx/>
              <a:buNone/>
              <a:defRPr/>
            </a:pPr>
            <a:r>
              <a:rPr lang="da-DK" sz="1400" b="1" dirty="0">
                <a:solidFill>
                  <a:srgbClr val="0093D0"/>
                </a:solidFill>
              </a:rPr>
              <a:t>Tension and Compression Test.</a:t>
            </a:r>
          </a:p>
          <a:p>
            <a:pPr eaLnBrk="1" hangingPunct="1">
              <a:buClr>
                <a:srgbClr val="0093D0"/>
              </a:buClr>
              <a:buFontTx/>
              <a:buNone/>
              <a:defRPr/>
            </a:pPr>
            <a:endParaRPr lang="da-DK" sz="1400" dirty="0"/>
          </a:p>
          <a:p>
            <a:pPr eaLnBrk="1" hangingPunct="1">
              <a:buClr>
                <a:srgbClr val="0093D0"/>
              </a:buClr>
              <a:buFontTx/>
              <a:buNone/>
              <a:defRPr/>
            </a:pPr>
            <a:r>
              <a:rPr lang="da-DK" sz="1400" dirty="0"/>
              <a:t>The screen has </a:t>
            </a:r>
            <a:r>
              <a:rPr lang="da-DK" sz="1400" b="1" dirty="0"/>
              <a:t>5</a:t>
            </a:r>
            <a:r>
              <a:rPr lang="da-DK" sz="1400" dirty="0"/>
              <a:t> selectable tabs along the top and</a:t>
            </a:r>
          </a:p>
          <a:p>
            <a:pPr eaLnBrk="1" hangingPunct="1">
              <a:buClr>
                <a:srgbClr val="0093D0"/>
              </a:buClr>
              <a:buFontTx/>
              <a:buNone/>
              <a:defRPr/>
            </a:pPr>
            <a:r>
              <a:rPr lang="da-DK" sz="1400" b="1" dirty="0"/>
              <a:t>8</a:t>
            </a:r>
            <a:r>
              <a:rPr lang="da-DK" sz="1400" dirty="0"/>
              <a:t> option buttons down the right hand side.  </a:t>
            </a:r>
          </a:p>
          <a:p>
            <a:pPr eaLnBrk="1" hangingPunct="1">
              <a:buClr>
                <a:srgbClr val="0093D0"/>
              </a:buClr>
              <a:buFontTx/>
              <a:buNone/>
              <a:defRPr/>
            </a:pPr>
            <a:endParaRPr lang="da-DK" sz="1400" dirty="0"/>
          </a:p>
          <a:p>
            <a:pPr eaLnBrk="1" hangingPunct="1">
              <a:buClr>
                <a:srgbClr val="0093D0"/>
              </a:buClr>
              <a:buFontTx/>
              <a:buNone/>
              <a:defRPr/>
            </a:pPr>
            <a:r>
              <a:rPr lang="da-DK" sz="1400" dirty="0"/>
              <a:t>The </a:t>
            </a:r>
            <a:r>
              <a:rPr lang="da-DK" sz="1400" b="1" dirty="0"/>
              <a:t>Basic Settings</a:t>
            </a:r>
            <a:r>
              <a:rPr lang="da-DK" sz="1400" dirty="0"/>
              <a:t> tab is used to define the main</a:t>
            </a:r>
          </a:p>
          <a:p>
            <a:pPr eaLnBrk="1" hangingPunct="1">
              <a:buClr>
                <a:srgbClr val="0093D0"/>
              </a:buClr>
              <a:buFontTx/>
              <a:buNone/>
              <a:defRPr/>
            </a:pPr>
            <a:r>
              <a:rPr lang="da-DK" sz="1400" dirty="0"/>
              <a:t>test parameters:</a:t>
            </a:r>
          </a:p>
          <a:p>
            <a:pPr eaLnBrk="1" hangingPunct="1">
              <a:buClr>
                <a:srgbClr val="0093D0"/>
              </a:buClr>
              <a:buFontTx/>
              <a:buNone/>
              <a:defRPr/>
            </a:pPr>
            <a:endParaRPr lang="da-DK" sz="1400" dirty="0"/>
          </a:p>
          <a:p>
            <a:pPr marL="715963" indent="-354013" eaLnBrk="1" hangingPunct="1">
              <a:buFont typeface="Wingdings" pitchFamily="2" charset="2"/>
              <a:buChar char="Ø"/>
              <a:defRPr/>
            </a:pPr>
            <a:r>
              <a:rPr lang="da-DK" sz="1400" b="1" dirty="0">
                <a:solidFill>
                  <a:srgbClr val="0093D0"/>
                </a:solidFill>
              </a:rPr>
              <a:t>Machine Direction</a:t>
            </a:r>
          </a:p>
          <a:p>
            <a:pPr marL="715963" indent="-354013" eaLnBrk="1" hangingPunct="1">
              <a:buFont typeface="Wingdings" pitchFamily="2" charset="2"/>
              <a:buChar char="Ø"/>
              <a:defRPr/>
            </a:pPr>
            <a:r>
              <a:rPr lang="da-DK" sz="1400" b="1" dirty="0">
                <a:solidFill>
                  <a:srgbClr val="0093D0"/>
                </a:solidFill>
              </a:rPr>
              <a:t>Machine Speed </a:t>
            </a:r>
          </a:p>
          <a:p>
            <a:pPr marL="715963" indent="-354013" eaLnBrk="1" hangingPunct="1">
              <a:buFont typeface="Wingdings" pitchFamily="2" charset="2"/>
              <a:buChar char="Ø"/>
              <a:defRPr/>
            </a:pPr>
            <a:r>
              <a:rPr lang="da-DK" sz="1400" b="1" dirty="0">
                <a:solidFill>
                  <a:srgbClr val="0093D0"/>
                </a:solidFill>
              </a:rPr>
              <a:t>Preload Options</a:t>
            </a:r>
          </a:p>
          <a:p>
            <a:pPr marL="715963" indent="-354013" eaLnBrk="1" hangingPunct="1">
              <a:buFont typeface="Wingdings" pitchFamily="2" charset="2"/>
              <a:buChar char="Ø"/>
              <a:defRPr/>
            </a:pPr>
            <a:r>
              <a:rPr lang="da-DK" sz="1400" b="1" dirty="0">
                <a:solidFill>
                  <a:srgbClr val="0093D0"/>
                </a:solidFill>
              </a:rPr>
              <a:t>Auto-Zero  </a:t>
            </a:r>
          </a:p>
          <a:p>
            <a:pPr marL="715963" indent="-354013" eaLnBrk="1" hangingPunct="1">
              <a:buFont typeface="Wingdings" pitchFamily="2" charset="2"/>
              <a:buChar char="Ø"/>
              <a:defRPr/>
            </a:pPr>
            <a:r>
              <a:rPr lang="da-DK" sz="1400" b="1" dirty="0">
                <a:solidFill>
                  <a:srgbClr val="0093D0"/>
                </a:solidFill>
              </a:rPr>
              <a:t>Auto-Return</a:t>
            </a:r>
          </a:p>
          <a:p>
            <a:pPr eaLnBrk="1" hangingPunct="1">
              <a:buClr>
                <a:srgbClr val="0093D0"/>
              </a:buClr>
              <a:buFontTx/>
              <a:buNone/>
              <a:defRPr/>
            </a:pPr>
            <a:r>
              <a:rPr lang="da-DK" sz="1600" dirty="0"/>
              <a:t> </a:t>
            </a:r>
          </a:p>
          <a:p>
            <a:pPr eaLnBrk="1" hangingPunct="1">
              <a:buClr>
                <a:srgbClr val="0093D0"/>
              </a:buClr>
              <a:buFontTx/>
              <a:buNone/>
              <a:defRPr/>
            </a:pPr>
            <a:r>
              <a:rPr lang="da-DK" sz="1600" dirty="0"/>
              <a:t>	</a:t>
            </a:r>
          </a:p>
          <a:p>
            <a:pPr eaLnBrk="1" hangingPunct="1">
              <a:buClr>
                <a:srgbClr val="0093D0"/>
              </a:buClr>
              <a:buFontTx/>
              <a:buNone/>
              <a:defRPr/>
            </a:pPr>
            <a:endParaRPr lang="da-DK" sz="1600" dirty="0"/>
          </a:p>
          <a:p>
            <a:pPr eaLnBrk="1" hangingPunct="1">
              <a:buClr>
                <a:srgbClr val="0093D0"/>
              </a:buClr>
              <a:buFontTx/>
              <a:buNone/>
              <a:defRPr/>
            </a:pPr>
            <a:r>
              <a:rPr lang="da-DK" sz="1600" dirty="0"/>
              <a:t>	</a:t>
            </a:r>
          </a:p>
        </p:txBody>
      </p:sp>
      <p:pic>
        <p:nvPicPr>
          <p:cNvPr id="11268" name="Billede 5" descr="LLOYD.jpg">
            <a:extLst>
              <a:ext uri="{FF2B5EF4-FFF2-40B4-BE49-F238E27FC236}">
                <a16:creationId xmlns:a16="http://schemas.microsoft.com/office/drawing/2014/main" id="{E8D8C28F-C9C4-4512-9838-3E0D74C716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Slide Number Placeholder 5">
            <a:extLst>
              <a:ext uri="{FF2B5EF4-FFF2-40B4-BE49-F238E27FC236}">
                <a16:creationId xmlns:a16="http://schemas.microsoft.com/office/drawing/2014/main" id="{057AD192-A422-4C5F-A5C1-F0CE605251C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4668F2-1FF0-4E1D-A7D7-1CCB9B5D1625}" type="slidenum">
              <a:rPr lang="en-US" altLang="en-US">
                <a:solidFill>
                  <a:srgbClr val="808080"/>
                </a:solidFill>
              </a:rPr>
              <a:pPr eaLnBrk="1" hangingPunct="1"/>
              <a:t>10</a:t>
            </a:fld>
            <a:endParaRPr lang="en-US" altLang="en-US">
              <a:solidFill>
                <a:srgbClr val="808080"/>
              </a:solidFill>
            </a:endParaRPr>
          </a:p>
        </p:txBody>
      </p:sp>
      <p:pic>
        <p:nvPicPr>
          <p:cNvPr id="11270" name="Picture 2">
            <a:extLst>
              <a:ext uri="{FF2B5EF4-FFF2-40B4-BE49-F238E27FC236}">
                <a16:creationId xmlns:a16="http://schemas.microsoft.com/office/drawing/2014/main" id="{582228A7-DC48-45EC-9B78-D28A4A569D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57400"/>
            <a:ext cx="3705225" cy="388143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1271" name="TextBox 6">
            <a:extLst>
              <a:ext uri="{FF2B5EF4-FFF2-40B4-BE49-F238E27FC236}">
                <a16:creationId xmlns:a16="http://schemas.microsoft.com/office/drawing/2014/main" id="{7289FBE4-6B28-49F8-9D38-3CCF54ACFF97}"/>
              </a:ext>
            </a:extLst>
          </p:cNvPr>
          <p:cNvSpPr txBox="1">
            <a:spLocks noChangeArrowheads="1"/>
          </p:cNvSpPr>
          <p:nvPr/>
        </p:nvSpPr>
        <p:spPr bwMode="auto">
          <a:xfrm>
            <a:off x="3810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u="sng"/>
              <a:t>Basic Settings Tab</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3BBF304-B8B4-4AEC-8337-5C635335DA95}"/>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03427" name="Rectangle 8">
            <a:extLst>
              <a:ext uri="{FF2B5EF4-FFF2-40B4-BE49-F238E27FC236}">
                <a16:creationId xmlns:a16="http://schemas.microsoft.com/office/drawing/2014/main" id="{028F3C30-5E8E-4B71-8D06-B0D91A2A9FB6}"/>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03428" name="Billede 5" descr="LLOYD.jpg">
            <a:extLst>
              <a:ext uri="{FF2B5EF4-FFF2-40B4-BE49-F238E27FC236}">
                <a16:creationId xmlns:a16="http://schemas.microsoft.com/office/drawing/2014/main" id="{21DFF4E1-5EA2-4E57-961D-46E30723BC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Slide Number Placeholder 5">
            <a:extLst>
              <a:ext uri="{FF2B5EF4-FFF2-40B4-BE49-F238E27FC236}">
                <a16:creationId xmlns:a16="http://schemas.microsoft.com/office/drawing/2014/main" id="{6FCFF6A4-E410-4F15-A71B-269D415E470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34A9A3-3B1E-4625-BB72-B0037010257A}" type="slidenum">
              <a:rPr lang="en-US" altLang="en-US">
                <a:solidFill>
                  <a:srgbClr val="808080"/>
                </a:solidFill>
              </a:rPr>
              <a:pPr eaLnBrk="1" hangingPunct="1"/>
              <a:t>100</a:t>
            </a:fld>
            <a:endParaRPr lang="en-US" altLang="en-US">
              <a:solidFill>
                <a:srgbClr val="808080"/>
              </a:solidFill>
            </a:endParaRPr>
          </a:p>
        </p:txBody>
      </p:sp>
      <p:sp>
        <p:nvSpPr>
          <p:cNvPr id="103430" name="TextBox 6">
            <a:extLst>
              <a:ext uri="{FF2B5EF4-FFF2-40B4-BE49-F238E27FC236}">
                <a16:creationId xmlns:a16="http://schemas.microsoft.com/office/drawing/2014/main" id="{BEE1EF63-F6C4-4010-9B10-4D453B336E8E}"/>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03431" name="TextBox 15">
            <a:extLst>
              <a:ext uri="{FF2B5EF4-FFF2-40B4-BE49-F238E27FC236}">
                <a16:creationId xmlns:a16="http://schemas.microsoft.com/office/drawing/2014/main" id="{204D4263-7E67-4DAC-A11E-5F9DDCD2AAEE}"/>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03432" name="TextBox 10">
            <a:extLst>
              <a:ext uri="{FF2B5EF4-FFF2-40B4-BE49-F238E27FC236}">
                <a16:creationId xmlns:a16="http://schemas.microsoft.com/office/drawing/2014/main" id="{A3647BE4-A808-412A-B95B-34F54C419674}"/>
              </a:ext>
            </a:extLst>
          </p:cNvPr>
          <p:cNvSpPr txBox="1">
            <a:spLocks noChangeArrowheads="1"/>
          </p:cNvSpPr>
          <p:nvPr/>
        </p:nvSpPr>
        <p:spPr bwMode="auto">
          <a:xfrm>
            <a:off x="609600" y="2971800"/>
            <a:ext cx="8382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The archive settings are used in conjunction with the Timestamp information saved in each batch file. Timestamp information is taken from the computer clock settings and is an automatically created result. The Timestamp result consists of Date and Time and is shown in the format: </a:t>
            </a:r>
            <a:r>
              <a:rPr lang="en-GB" altLang="en-US" sz="1400" b="1"/>
              <a:t>DD/MM/YYYY HH:MM:SS</a:t>
            </a:r>
            <a:r>
              <a:rPr lang="en-GB" altLang="en-US" sz="1400"/>
              <a:t> </a:t>
            </a:r>
          </a:p>
          <a:p>
            <a:pPr algn="l" eaLnBrk="1" hangingPunct="1"/>
            <a:endParaRPr lang="en-GB" altLang="en-US" sz="1400"/>
          </a:p>
          <a:p>
            <a:pPr algn="l" eaLnBrk="1" hangingPunct="1"/>
            <a:r>
              <a:rPr lang="en-GB" altLang="en-US" sz="1400"/>
              <a:t>When an archive function is performed on a batch file, a copy of the batch information is made and a newly created batch file is left in place of the old one, with the same batch filename. The archived batch has added to it’s filename, the first and last test row’s timestamp information. </a:t>
            </a:r>
          </a:p>
          <a:p>
            <a:pPr algn="l" eaLnBrk="1" hangingPunct="1"/>
            <a:endParaRPr lang="en-GB" altLang="en-US" sz="1400"/>
          </a:p>
          <a:p>
            <a:pPr algn="l" eaLnBrk="1" hangingPunct="1"/>
            <a:r>
              <a:rPr lang="en-GB" altLang="en-US" sz="1400"/>
              <a:t>For example: A batch file named Grab Tensile contains </a:t>
            </a:r>
          </a:p>
          <a:p>
            <a:pPr algn="l" eaLnBrk="1" hangingPunct="1"/>
            <a:r>
              <a:rPr lang="en-GB" altLang="en-US" sz="1400"/>
              <a:t>458 results that need to be archived:</a:t>
            </a:r>
          </a:p>
          <a:p>
            <a:pPr algn="l" eaLnBrk="1" hangingPunct="1"/>
            <a:endParaRPr lang="en-GB" altLang="en-US" sz="1400"/>
          </a:p>
          <a:p>
            <a:pPr algn="l" eaLnBrk="1" hangingPunct="1"/>
            <a:r>
              <a:rPr lang="en-GB" altLang="en-US" sz="1400"/>
              <a:t>The timestamp information of first and last tests are:</a:t>
            </a:r>
          </a:p>
          <a:p>
            <a:pPr algn="l" eaLnBrk="1" hangingPunct="1"/>
            <a:endParaRPr lang="en-GB" altLang="en-US" sz="1400"/>
          </a:p>
          <a:p>
            <a:pPr algn="l" eaLnBrk="1" hangingPunct="1"/>
            <a:endParaRPr lang="en-GB" altLang="en-US" sz="1400"/>
          </a:p>
          <a:p>
            <a:pPr algn="l" eaLnBrk="1" hangingPunct="1"/>
            <a:r>
              <a:rPr lang="en-GB" altLang="en-US" sz="1400"/>
              <a:t>Once Archive has been performed the batch filename is</a:t>
            </a:r>
          </a:p>
          <a:p>
            <a:pPr algn="l" eaLnBrk="1" hangingPunct="1"/>
            <a:r>
              <a:rPr lang="en-GB" altLang="en-US" sz="1400"/>
              <a:t>stored in the archive folder as:</a:t>
            </a:r>
          </a:p>
        </p:txBody>
      </p:sp>
      <p:sp>
        <p:nvSpPr>
          <p:cNvPr id="103433" name="TextBox 10">
            <a:extLst>
              <a:ext uri="{FF2B5EF4-FFF2-40B4-BE49-F238E27FC236}">
                <a16:creationId xmlns:a16="http://schemas.microsoft.com/office/drawing/2014/main" id="{6FAB8C23-E71F-4054-B01A-B47EB324442F}"/>
              </a:ext>
            </a:extLst>
          </p:cNvPr>
          <p:cNvSpPr txBox="1">
            <a:spLocks noChangeArrowheads="1"/>
          </p:cNvSpPr>
          <p:nvPr/>
        </p:nvSpPr>
        <p:spPr bwMode="auto">
          <a:xfrm>
            <a:off x="609600" y="2057400"/>
            <a:ext cx="2819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Control Panel Window</a:t>
            </a:r>
          </a:p>
          <a:p>
            <a:pPr algn="l" eaLnBrk="1" hangingPunct="1"/>
            <a:endParaRPr lang="en-GB" altLang="en-US" sz="1400" b="1" u="sng"/>
          </a:p>
          <a:p>
            <a:pPr algn="l" eaLnBrk="1" hangingPunct="1"/>
            <a:r>
              <a:rPr lang="en-GB" altLang="en-US" sz="1400" b="1">
                <a:solidFill>
                  <a:srgbClr val="0093D0"/>
                </a:solidFill>
              </a:rPr>
              <a:t>Auto-Archive settings contd...</a:t>
            </a:r>
          </a:p>
        </p:txBody>
      </p:sp>
      <p:pic>
        <p:nvPicPr>
          <p:cNvPr id="103434" name="Picture 2">
            <a:extLst>
              <a:ext uri="{FF2B5EF4-FFF2-40B4-BE49-F238E27FC236}">
                <a16:creationId xmlns:a16="http://schemas.microsoft.com/office/drawing/2014/main" id="{90E0C925-C0E8-4DD3-854B-DB07BAB20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5181600"/>
            <a:ext cx="1838325" cy="6286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03435" name="Picture 3">
            <a:extLst>
              <a:ext uri="{FF2B5EF4-FFF2-40B4-BE49-F238E27FC236}">
                <a16:creationId xmlns:a16="http://schemas.microsoft.com/office/drawing/2014/main" id="{EFA4F948-9F56-46BA-A2BA-534BA6CEBB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724400"/>
            <a:ext cx="2286000" cy="1714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03436" name="Picture 5">
            <a:extLst>
              <a:ext uri="{FF2B5EF4-FFF2-40B4-BE49-F238E27FC236}">
                <a16:creationId xmlns:a16="http://schemas.microsoft.com/office/drawing/2014/main" id="{CD91917E-A824-4F46-8F5E-593528684C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6019800"/>
            <a:ext cx="3362325" cy="2381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0F2C7C6-3AF7-4D69-804B-44D0D5EB2846}"/>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04451" name="Rectangle 8">
            <a:extLst>
              <a:ext uri="{FF2B5EF4-FFF2-40B4-BE49-F238E27FC236}">
                <a16:creationId xmlns:a16="http://schemas.microsoft.com/office/drawing/2014/main" id="{C15B2577-5FDC-45C1-A306-5C6DD1F76DB0}"/>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04452" name="Billede 5" descr="LLOYD.jpg">
            <a:extLst>
              <a:ext uri="{FF2B5EF4-FFF2-40B4-BE49-F238E27FC236}">
                <a16:creationId xmlns:a16="http://schemas.microsoft.com/office/drawing/2014/main" id="{B366C1A7-3236-4A18-BD3E-6284E31EB0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Slide Number Placeholder 5">
            <a:extLst>
              <a:ext uri="{FF2B5EF4-FFF2-40B4-BE49-F238E27FC236}">
                <a16:creationId xmlns:a16="http://schemas.microsoft.com/office/drawing/2014/main" id="{503FA933-3D9E-4EAD-9CEC-83FD0A07A50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9D2DAE-4E3A-4604-BBC0-AFB20BBB198B}" type="slidenum">
              <a:rPr lang="en-US" altLang="en-US">
                <a:solidFill>
                  <a:srgbClr val="808080"/>
                </a:solidFill>
              </a:rPr>
              <a:pPr eaLnBrk="1" hangingPunct="1"/>
              <a:t>101</a:t>
            </a:fld>
            <a:endParaRPr lang="en-US" altLang="en-US">
              <a:solidFill>
                <a:srgbClr val="808080"/>
              </a:solidFill>
            </a:endParaRPr>
          </a:p>
        </p:txBody>
      </p:sp>
      <p:sp>
        <p:nvSpPr>
          <p:cNvPr id="104454" name="TextBox 6">
            <a:extLst>
              <a:ext uri="{FF2B5EF4-FFF2-40B4-BE49-F238E27FC236}">
                <a16:creationId xmlns:a16="http://schemas.microsoft.com/office/drawing/2014/main" id="{DD833FE9-F25C-4C8C-A000-34AE0C3DD3A4}"/>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04455" name="TextBox 15">
            <a:extLst>
              <a:ext uri="{FF2B5EF4-FFF2-40B4-BE49-F238E27FC236}">
                <a16:creationId xmlns:a16="http://schemas.microsoft.com/office/drawing/2014/main" id="{2BD11DFB-E199-4DAC-94AE-D383B42C72D4}"/>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04456" name="TextBox 10">
            <a:extLst>
              <a:ext uri="{FF2B5EF4-FFF2-40B4-BE49-F238E27FC236}">
                <a16:creationId xmlns:a16="http://schemas.microsoft.com/office/drawing/2014/main" id="{C6827701-03E3-4BD2-82F1-09FFE49A00BA}"/>
              </a:ext>
            </a:extLst>
          </p:cNvPr>
          <p:cNvSpPr txBox="1">
            <a:spLocks noChangeArrowheads="1"/>
          </p:cNvSpPr>
          <p:nvPr/>
        </p:nvSpPr>
        <p:spPr bwMode="auto">
          <a:xfrm>
            <a:off x="609600" y="2057400"/>
            <a:ext cx="2819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Control Panel Window</a:t>
            </a:r>
          </a:p>
          <a:p>
            <a:pPr algn="l" eaLnBrk="1" hangingPunct="1"/>
            <a:endParaRPr lang="en-GB" altLang="en-US" sz="1400" b="1" u="sng"/>
          </a:p>
          <a:p>
            <a:pPr algn="l" eaLnBrk="1" hangingPunct="1"/>
            <a:r>
              <a:rPr lang="en-GB" altLang="en-US" sz="1400" b="1">
                <a:solidFill>
                  <a:srgbClr val="0093D0"/>
                </a:solidFill>
              </a:rPr>
              <a:t>Auto-Archive settings contd...</a:t>
            </a:r>
          </a:p>
        </p:txBody>
      </p:sp>
      <p:pic>
        <p:nvPicPr>
          <p:cNvPr id="104457" name="Picture 2">
            <a:extLst>
              <a:ext uri="{FF2B5EF4-FFF2-40B4-BE49-F238E27FC236}">
                <a16:creationId xmlns:a16="http://schemas.microsoft.com/office/drawing/2014/main" id="{CFA7CB07-4EC5-42E3-9387-367E718F2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3057525" cy="6477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04458" name="TextBox 14">
            <a:extLst>
              <a:ext uri="{FF2B5EF4-FFF2-40B4-BE49-F238E27FC236}">
                <a16:creationId xmlns:a16="http://schemas.microsoft.com/office/drawing/2014/main" id="{0918FF7F-2E94-46D5-8B81-4E77D6597C8F}"/>
              </a:ext>
            </a:extLst>
          </p:cNvPr>
          <p:cNvSpPr txBox="1">
            <a:spLocks noChangeArrowheads="1"/>
          </p:cNvSpPr>
          <p:nvPr/>
        </p:nvSpPr>
        <p:spPr bwMode="auto">
          <a:xfrm>
            <a:off x="3886200" y="2286000"/>
            <a:ext cx="5257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Archive Manually </a:t>
            </a:r>
            <a:r>
              <a:rPr lang="en-GB" altLang="en-US" sz="1400"/>
              <a:t>is the default setting with the archive settings</a:t>
            </a:r>
          </a:p>
          <a:p>
            <a:pPr algn="l" eaLnBrk="1" hangingPunct="1"/>
            <a:r>
              <a:rPr lang="en-GB" altLang="en-US" sz="1400"/>
              <a:t>and is exactly that. The user can choose when the batch file is to be archived. To use this option the results screen </a:t>
            </a:r>
            <a:r>
              <a:rPr lang="en-GB" altLang="en-US" sz="1400" b="1"/>
              <a:t>must be  </a:t>
            </a:r>
            <a:r>
              <a:rPr lang="en-GB" altLang="en-US" sz="1400"/>
              <a:t>shown as the main screen and the mouse </a:t>
            </a:r>
            <a:r>
              <a:rPr lang="en-GB" altLang="en-US" sz="1400" b="1"/>
              <a:t>must be</a:t>
            </a:r>
            <a:r>
              <a:rPr lang="en-GB" altLang="en-US" sz="1400"/>
              <a:t> clicked inside this window, to make it the active (focused) area. The user then selects the Toolbar function </a:t>
            </a:r>
            <a:r>
              <a:rPr lang="en-GB" altLang="en-US" sz="1400" b="1"/>
              <a:t>File</a:t>
            </a:r>
            <a:r>
              <a:rPr lang="en-GB" altLang="en-US" sz="1400"/>
              <a:t> then </a:t>
            </a:r>
            <a:r>
              <a:rPr lang="en-GB" altLang="en-US" sz="1400" b="1"/>
              <a:t>Archive Now.</a:t>
            </a:r>
          </a:p>
          <a:p>
            <a:pPr algn="l" eaLnBrk="1" hangingPunct="1"/>
            <a:r>
              <a:rPr lang="en-GB" altLang="en-US" sz="1400" b="1"/>
              <a:t>Note: </a:t>
            </a:r>
            <a:r>
              <a:rPr lang="en-GB" altLang="en-US" sz="1400"/>
              <a:t>If the screen selection is not done, the </a:t>
            </a:r>
            <a:r>
              <a:rPr lang="en-GB" altLang="en-US" sz="1400" b="1"/>
              <a:t>Archive Now</a:t>
            </a:r>
            <a:r>
              <a:rPr lang="en-GB" altLang="en-US" sz="1400"/>
              <a:t> option will be ‘greyed out’ and not selectable.</a:t>
            </a:r>
            <a:endParaRPr lang="en-GB" altLang="en-US" sz="1400" b="1"/>
          </a:p>
        </p:txBody>
      </p:sp>
      <p:pic>
        <p:nvPicPr>
          <p:cNvPr id="104459" name="Picture 3">
            <a:extLst>
              <a:ext uri="{FF2B5EF4-FFF2-40B4-BE49-F238E27FC236}">
                <a16:creationId xmlns:a16="http://schemas.microsoft.com/office/drawing/2014/main" id="{3B0528E1-ACA0-4276-A860-33DE0F07B0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91000"/>
            <a:ext cx="2143125" cy="24384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04460" name="Picture 4">
            <a:extLst>
              <a:ext uri="{FF2B5EF4-FFF2-40B4-BE49-F238E27FC236}">
                <a16:creationId xmlns:a16="http://schemas.microsoft.com/office/drawing/2014/main" id="{EE70C891-4534-4ECC-BA52-8F8F973BCD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4191000"/>
            <a:ext cx="4000500" cy="16287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cxnSp>
        <p:nvCxnSpPr>
          <p:cNvPr id="104461" name="Straight Arrow Connector 19">
            <a:extLst>
              <a:ext uri="{FF2B5EF4-FFF2-40B4-BE49-F238E27FC236}">
                <a16:creationId xmlns:a16="http://schemas.microsoft.com/office/drawing/2014/main" id="{F8F7D471-DDEC-413D-9605-B14AE966B60C}"/>
              </a:ext>
            </a:extLst>
          </p:cNvPr>
          <p:cNvCxnSpPr>
            <a:cxnSpLocks noChangeShapeType="1"/>
          </p:cNvCxnSpPr>
          <p:nvPr/>
        </p:nvCxnSpPr>
        <p:spPr bwMode="auto">
          <a:xfrm flipH="1">
            <a:off x="1752600" y="3733800"/>
            <a:ext cx="304800" cy="304800"/>
          </a:xfrm>
          <a:prstGeom prst="straightConnector1">
            <a:avLst/>
          </a:prstGeom>
          <a:noFill/>
          <a:ln w="25400" algn="ctr">
            <a:solidFill>
              <a:srgbClr val="0000CC"/>
            </a:solidFill>
            <a:round/>
            <a:headEnd/>
            <a:tailEnd type="arrow" w="med" len="med"/>
          </a:ln>
          <a:extLst>
            <a:ext uri="{909E8E84-426E-40DD-AFC4-6F175D3DCCD1}">
              <a14:hiddenFill xmlns:a14="http://schemas.microsoft.com/office/drawing/2010/main">
                <a:noFill/>
              </a14:hiddenFill>
            </a:ext>
          </a:extLst>
        </p:spPr>
      </p:cxnSp>
      <p:cxnSp>
        <p:nvCxnSpPr>
          <p:cNvPr id="104462" name="Straight Arrow Connector 20">
            <a:extLst>
              <a:ext uri="{FF2B5EF4-FFF2-40B4-BE49-F238E27FC236}">
                <a16:creationId xmlns:a16="http://schemas.microsoft.com/office/drawing/2014/main" id="{5335985A-D173-4F14-A75C-94B8C5C01C87}"/>
              </a:ext>
            </a:extLst>
          </p:cNvPr>
          <p:cNvCxnSpPr>
            <a:cxnSpLocks noChangeShapeType="1"/>
          </p:cNvCxnSpPr>
          <p:nvPr/>
        </p:nvCxnSpPr>
        <p:spPr bwMode="auto">
          <a:xfrm>
            <a:off x="3200400" y="4953000"/>
            <a:ext cx="533400" cy="0"/>
          </a:xfrm>
          <a:prstGeom prst="straightConnector1">
            <a:avLst/>
          </a:prstGeom>
          <a:noFill/>
          <a:ln w="25400" algn="ctr">
            <a:solidFill>
              <a:srgbClr val="0000CC"/>
            </a:solidFill>
            <a:round/>
            <a:headEnd/>
            <a:tailEnd type="arrow" w="med" len="med"/>
          </a:ln>
          <a:extLst>
            <a:ext uri="{909E8E84-426E-40DD-AFC4-6F175D3DCCD1}">
              <a14:hiddenFill xmlns:a14="http://schemas.microsoft.com/office/drawing/2010/main">
                <a:noFill/>
              </a14:hiddenFill>
            </a:ext>
          </a:extLst>
        </p:spPr>
      </p:cxnSp>
      <p:sp>
        <p:nvSpPr>
          <p:cNvPr id="104463" name="TextBox 24">
            <a:extLst>
              <a:ext uri="{FF2B5EF4-FFF2-40B4-BE49-F238E27FC236}">
                <a16:creationId xmlns:a16="http://schemas.microsoft.com/office/drawing/2014/main" id="{3A4F3DD9-E0A0-4874-9932-A8CDA6586DEF}"/>
              </a:ext>
            </a:extLst>
          </p:cNvPr>
          <p:cNvSpPr txBox="1">
            <a:spLocks noChangeArrowheads="1"/>
          </p:cNvSpPr>
          <p:nvPr/>
        </p:nvSpPr>
        <p:spPr bwMode="auto">
          <a:xfrm>
            <a:off x="2971800" y="5943600"/>
            <a:ext cx="5791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The user is warned that the batch is ready for archiving and pressing </a:t>
            </a:r>
            <a:r>
              <a:rPr lang="en-GB" altLang="en-US" sz="1400" b="1"/>
              <a:t>OK</a:t>
            </a:r>
            <a:r>
              <a:rPr lang="en-GB" altLang="en-US" sz="1400"/>
              <a:t> will perform the archive function. A progress bar will be displayed whilst the operation takes place.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B74D693-1C04-4BEA-9094-F8AC4EBC8D7D}"/>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05475" name="Rectangle 8">
            <a:extLst>
              <a:ext uri="{FF2B5EF4-FFF2-40B4-BE49-F238E27FC236}">
                <a16:creationId xmlns:a16="http://schemas.microsoft.com/office/drawing/2014/main" id="{2B1CFE6C-6209-4562-8FDA-705E7EFD9648}"/>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05476" name="Billede 5" descr="LLOYD.jpg">
            <a:extLst>
              <a:ext uri="{FF2B5EF4-FFF2-40B4-BE49-F238E27FC236}">
                <a16:creationId xmlns:a16="http://schemas.microsoft.com/office/drawing/2014/main" id="{D9A6C000-50D4-48E4-AD26-D121F4E5BD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Slide Number Placeholder 5">
            <a:extLst>
              <a:ext uri="{FF2B5EF4-FFF2-40B4-BE49-F238E27FC236}">
                <a16:creationId xmlns:a16="http://schemas.microsoft.com/office/drawing/2014/main" id="{4FE52D50-79B1-4E85-BB20-28D7E4CF75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00B597-9ED2-4B11-9591-7DEBEA436986}" type="slidenum">
              <a:rPr lang="en-US" altLang="en-US">
                <a:solidFill>
                  <a:srgbClr val="808080"/>
                </a:solidFill>
              </a:rPr>
              <a:pPr eaLnBrk="1" hangingPunct="1"/>
              <a:t>102</a:t>
            </a:fld>
            <a:endParaRPr lang="en-US" altLang="en-US">
              <a:solidFill>
                <a:srgbClr val="808080"/>
              </a:solidFill>
            </a:endParaRPr>
          </a:p>
        </p:txBody>
      </p:sp>
      <p:sp>
        <p:nvSpPr>
          <p:cNvPr id="105478" name="TextBox 6">
            <a:extLst>
              <a:ext uri="{FF2B5EF4-FFF2-40B4-BE49-F238E27FC236}">
                <a16:creationId xmlns:a16="http://schemas.microsoft.com/office/drawing/2014/main" id="{B7437F57-4EBD-4123-9113-D14BEA2E70DC}"/>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05479" name="TextBox 15">
            <a:extLst>
              <a:ext uri="{FF2B5EF4-FFF2-40B4-BE49-F238E27FC236}">
                <a16:creationId xmlns:a16="http://schemas.microsoft.com/office/drawing/2014/main" id="{603E42AB-7144-43C8-85A4-8AF63912C8B4}"/>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05480" name="TextBox 10">
            <a:extLst>
              <a:ext uri="{FF2B5EF4-FFF2-40B4-BE49-F238E27FC236}">
                <a16:creationId xmlns:a16="http://schemas.microsoft.com/office/drawing/2014/main" id="{2ECBEE7E-3F80-4B50-A83A-3867C69BFCC7}"/>
              </a:ext>
            </a:extLst>
          </p:cNvPr>
          <p:cNvSpPr txBox="1">
            <a:spLocks noChangeArrowheads="1"/>
          </p:cNvSpPr>
          <p:nvPr/>
        </p:nvSpPr>
        <p:spPr bwMode="auto">
          <a:xfrm>
            <a:off x="609600" y="2057400"/>
            <a:ext cx="2819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Control Panel Window</a:t>
            </a:r>
          </a:p>
          <a:p>
            <a:pPr algn="l" eaLnBrk="1" hangingPunct="1"/>
            <a:endParaRPr lang="en-GB" altLang="en-US" sz="1400" b="1" u="sng"/>
          </a:p>
          <a:p>
            <a:pPr algn="l" eaLnBrk="1" hangingPunct="1"/>
            <a:r>
              <a:rPr lang="en-GB" altLang="en-US" sz="1400" b="1">
                <a:solidFill>
                  <a:srgbClr val="0093D0"/>
                </a:solidFill>
              </a:rPr>
              <a:t>Auto-Archive settings contd...</a:t>
            </a:r>
          </a:p>
        </p:txBody>
      </p:sp>
      <p:sp>
        <p:nvSpPr>
          <p:cNvPr id="105481" name="TextBox 14">
            <a:extLst>
              <a:ext uri="{FF2B5EF4-FFF2-40B4-BE49-F238E27FC236}">
                <a16:creationId xmlns:a16="http://schemas.microsoft.com/office/drawing/2014/main" id="{90FD1417-B06B-4FB4-9992-DAC88B122BEB}"/>
              </a:ext>
            </a:extLst>
          </p:cNvPr>
          <p:cNvSpPr txBox="1">
            <a:spLocks noChangeArrowheads="1"/>
          </p:cNvSpPr>
          <p:nvPr/>
        </p:nvSpPr>
        <p:spPr bwMode="auto">
          <a:xfrm>
            <a:off x="3886200" y="2667000"/>
            <a:ext cx="5257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Archive (By Time) </a:t>
            </a:r>
            <a:r>
              <a:rPr lang="en-GB" altLang="en-US" sz="1400"/>
              <a:t>can be configured by the four options shown. When the last test’s timestamp in a batch being used, meets the change in criteria (next day, week etc...), the user will be warned that the batch is ready for archive. Again pressing OK</a:t>
            </a:r>
            <a:r>
              <a:rPr lang="en-GB" altLang="en-US" sz="1400" b="1"/>
              <a:t> </a:t>
            </a:r>
            <a:r>
              <a:rPr lang="en-GB" altLang="en-US" sz="1400"/>
              <a:t>will perform the archive function to the selected archive folder. </a:t>
            </a:r>
          </a:p>
          <a:p>
            <a:pPr algn="l" eaLnBrk="1" hangingPunct="1"/>
            <a:endParaRPr lang="en-GB" altLang="en-US" sz="1400" b="1"/>
          </a:p>
          <a:p>
            <a:pPr algn="l" eaLnBrk="1" hangingPunct="1"/>
            <a:endParaRPr lang="en-GB" altLang="en-US" sz="1400" b="1"/>
          </a:p>
          <a:p>
            <a:pPr algn="l" eaLnBrk="1" hangingPunct="1"/>
            <a:r>
              <a:rPr lang="en-GB" altLang="en-US" sz="1400" b="1">
                <a:solidFill>
                  <a:srgbClr val="0093D0"/>
                </a:solidFill>
              </a:rPr>
              <a:t>Archive (Number of Tests) </a:t>
            </a:r>
            <a:r>
              <a:rPr lang="en-GB" altLang="en-US" sz="1400"/>
              <a:t>is useful if a set number of tests is required per archive batch or if test automation (groups of tests) is being used.</a:t>
            </a:r>
          </a:p>
          <a:p>
            <a:pPr algn="l" eaLnBrk="1" hangingPunct="1"/>
            <a:r>
              <a:rPr lang="en-GB" altLang="en-US" sz="1400"/>
              <a:t>A </a:t>
            </a:r>
            <a:r>
              <a:rPr lang="en-GB" altLang="en-US" sz="1400" b="1"/>
              <a:t>maximum</a:t>
            </a:r>
            <a:r>
              <a:rPr lang="en-GB" altLang="en-US" sz="1400"/>
              <a:t> of </a:t>
            </a:r>
            <a:r>
              <a:rPr lang="en-GB" altLang="en-US" sz="1400" b="1"/>
              <a:t>500</a:t>
            </a:r>
            <a:r>
              <a:rPr lang="en-GB" altLang="en-US" sz="1400"/>
              <a:t> tests is recommended for a standard style of test setup.</a:t>
            </a:r>
          </a:p>
          <a:p>
            <a:pPr algn="l" eaLnBrk="1" hangingPunct="1"/>
            <a:endParaRPr lang="en-GB" altLang="en-US" sz="1400"/>
          </a:p>
          <a:p>
            <a:pPr algn="l" eaLnBrk="1" hangingPunct="1"/>
            <a:r>
              <a:rPr lang="en-GB" altLang="en-US" sz="1400" b="1">
                <a:solidFill>
                  <a:srgbClr val="0093D0"/>
                </a:solidFill>
              </a:rPr>
              <a:t>Archive to (file path) </a:t>
            </a:r>
            <a:r>
              <a:rPr lang="en-GB" altLang="en-US" sz="1400"/>
              <a:t>is used to set the location of the archive folder. Selecting the button (circled) will open a browse function to choose the destination file path. Default is the Shared/ Data folder for the appropriate Windows version mentioned in earlier slide.</a:t>
            </a:r>
          </a:p>
        </p:txBody>
      </p:sp>
      <p:pic>
        <p:nvPicPr>
          <p:cNvPr id="105482" name="Picture 3">
            <a:extLst>
              <a:ext uri="{FF2B5EF4-FFF2-40B4-BE49-F238E27FC236}">
                <a16:creationId xmlns:a16="http://schemas.microsoft.com/office/drawing/2014/main" id="{5FB28935-4DB2-4DBB-9B60-2479A86EC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419600"/>
            <a:ext cx="2838450" cy="4857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05483" name="Picture 4">
            <a:extLst>
              <a:ext uri="{FF2B5EF4-FFF2-40B4-BE49-F238E27FC236}">
                <a16:creationId xmlns:a16="http://schemas.microsoft.com/office/drawing/2014/main" id="{96F7C189-244B-4807-8FB5-5765A6DB83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895600"/>
            <a:ext cx="2838450" cy="9048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05484" name="Picture 5">
            <a:extLst>
              <a:ext uri="{FF2B5EF4-FFF2-40B4-BE49-F238E27FC236}">
                <a16:creationId xmlns:a16="http://schemas.microsoft.com/office/drawing/2014/main" id="{4232CF47-5AF0-4300-B87F-06214EA485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562600"/>
            <a:ext cx="2838450" cy="4667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05485" name="Oval 21">
            <a:extLst>
              <a:ext uri="{FF2B5EF4-FFF2-40B4-BE49-F238E27FC236}">
                <a16:creationId xmlns:a16="http://schemas.microsoft.com/office/drawing/2014/main" id="{6F47232C-E035-435F-ADCB-661A90505229}"/>
              </a:ext>
            </a:extLst>
          </p:cNvPr>
          <p:cNvSpPr>
            <a:spLocks noChangeArrowheads="1"/>
          </p:cNvSpPr>
          <p:nvPr/>
        </p:nvSpPr>
        <p:spPr bwMode="auto">
          <a:xfrm>
            <a:off x="2667000" y="5638800"/>
            <a:ext cx="457200" cy="4572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40E1812-0E7A-4E56-A69D-6724679877FD}"/>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06499" name="Rectangle 8">
            <a:extLst>
              <a:ext uri="{FF2B5EF4-FFF2-40B4-BE49-F238E27FC236}">
                <a16:creationId xmlns:a16="http://schemas.microsoft.com/office/drawing/2014/main" id="{55ED4B07-0863-4DE6-8713-E14743819AF9}"/>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06500" name="Billede 5" descr="LLOYD.jpg">
            <a:extLst>
              <a:ext uri="{FF2B5EF4-FFF2-40B4-BE49-F238E27FC236}">
                <a16:creationId xmlns:a16="http://schemas.microsoft.com/office/drawing/2014/main" id="{D9336E6C-F084-457D-99AD-5120792A59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Slide Number Placeholder 5">
            <a:extLst>
              <a:ext uri="{FF2B5EF4-FFF2-40B4-BE49-F238E27FC236}">
                <a16:creationId xmlns:a16="http://schemas.microsoft.com/office/drawing/2014/main" id="{DD09E6A5-136F-41F0-B6FB-0A37D4E59F1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2F5517-B671-4D07-B9F6-3E29D90878F4}" type="slidenum">
              <a:rPr lang="en-US" altLang="en-US">
                <a:solidFill>
                  <a:srgbClr val="808080"/>
                </a:solidFill>
              </a:rPr>
              <a:pPr eaLnBrk="1" hangingPunct="1"/>
              <a:t>103</a:t>
            </a:fld>
            <a:endParaRPr lang="en-US" altLang="en-US">
              <a:solidFill>
                <a:srgbClr val="808080"/>
              </a:solidFill>
            </a:endParaRPr>
          </a:p>
        </p:txBody>
      </p:sp>
      <p:sp>
        <p:nvSpPr>
          <p:cNvPr id="106502" name="TextBox 6">
            <a:extLst>
              <a:ext uri="{FF2B5EF4-FFF2-40B4-BE49-F238E27FC236}">
                <a16:creationId xmlns:a16="http://schemas.microsoft.com/office/drawing/2014/main" id="{004C5DB3-4008-4332-8CEA-280C62918CC3}"/>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06503" name="TextBox 15">
            <a:extLst>
              <a:ext uri="{FF2B5EF4-FFF2-40B4-BE49-F238E27FC236}">
                <a16:creationId xmlns:a16="http://schemas.microsoft.com/office/drawing/2014/main" id="{5B9B4DD2-7D34-4BAF-869D-02C8741093FC}"/>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06504" name="TextBox 10">
            <a:extLst>
              <a:ext uri="{FF2B5EF4-FFF2-40B4-BE49-F238E27FC236}">
                <a16:creationId xmlns:a16="http://schemas.microsoft.com/office/drawing/2014/main" id="{24F6CC5B-58D2-45FC-B585-DB206A7E990A}"/>
              </a:ext>
            </a:extLst>
          </p:cNvPr>
          <p:cNvSpPr txBox="1">
            <a:spLocks noChangeArrowheads="1"/>
          </p:cNvSpPr>
          <p:nvPr/>
        </p:nvSpPr>
        <p:spPr bwMode="auto">
          <a:xfrm>
            <a:off x="609600" y="2057400"/>
            <a:ext cx="2819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Control Panel Window</a:t>
            </a:r>
          </a:p>
          <a:p>
            <a:pPr algn="l" eaLnBrk="1" hangingPunct="1"/>
            <a:endParaRPr lang="en-GB" altLang="en-US" sz="1400" b="1" u="sng"/>
          </a:p>
          <a:p>
            <a:pPr algn="l" eaLnBrk="1" hangingPunct="1"/>
            <a:r>
              <a:rPr lang="en-GB" altLang="en-US" sz="1400" b="1">
                <a:solidFill>
                  <a:srgbClr val="0093D0"/>
                </a:solidFill>
              </a:rPr>
              <a:t>Reasons</a:t>
            </a:r>
          </a:p>
        </p:txBody>
      </p:sp>
      <p:sp>
        <p:nvSpPr>
          <p:cNvPr id="15" name="TextBox 14">
            <a:extLst>
              <a:ext uri="{FF2B5EF4-FFF2-40B4-BE49-F238E27FC236}">
                <a16:creationId xmlns:a16="http://schemas.microsoft.com/office/drawing/2014/main" id="{0EEE0AAE-9814-46F8-ABB0-E54A9C8DC571}"/>
              </a:ext>
            </a:extLst>
          </p:cNvPr>
          <p:cNvSpPr txBox="1"/>
          <p:nvPr/>
        </p:nvSpPr>
        <p:spPr>
          <a:xfrm>
            <a:off x="4502150" y="1752600"/>
            <a:ext cx="4514850" cy="2892425"/>
          </a:xfrm>
          <a:prstGeom prst="rect">
            <a:avLst/>
          </a:prstGeom>
          <a:noFill/>
        </p:spPr>
        <p:txBody>
          <a:bodyPr>
            <a:spAutoFit/>
          </a:bodyPr>
          <a:lstStyle/>
          <a:p>
            <a:pPr algn="l">
              <a:defRPr/>
            </a:pPr>
            <a:r>
              <a:rPr lang="en-GB" sz="1400" b="1" dirty="0">
                <a:solidFill>
                  <a:srgbClr val="0093D0"/>
                </a:solidFill>
                <a:latin typeface="Arial" charset="0"/>
              </a:rPr>
              <a:t>Reasons</a:t>
            </a:r>
            <a:r>
              <a:rPr lang="en-GB" sz="1400" dirty="0">
                <a:latin typeface="Arial" charset="0"/>
              </a:rPr>
              <a:t> is an option to record, in text format, any changes that are made to the test setup in between tests. This is of interest if batch file settings need to be changed per test or sample, a record will be kept. Reasons are stored in </a:t>
            </a:r>
            <a:r>
              <a:rPr lang="en-GB" sz="1400" b="1" dirty="0">
                <a:latin typeface="Arial" charset="0"/>
              </a:rPr>
              <a:t>Row History</a:t>
            </a:r>
            <a:r>
              <a:rPr lang="en-GB" sz="1400" dirty="0">
                <a:latin typeface="Arial" charset="0"/>
              </a:rPr>
              <a:t>.</a:t>
            </a:r>
          </a:p>
          <a:p>
            <a:pPr algn="l">
              <a:defRPr/>
            </a:pPr>
            <a:r>
              <a:rPr lang="en-GB" sz="1400" dirty="0">
                <a:latin typeface="Arial" charset="0"/>
              </a:rPr>
              <a:t>The Reasons screen will appear if set when the test is edited and a change made.</a:t>
            </a:r>
          </a:p>
          <a:p>
            <a:pPr algn="l">
              <a:defRPr/>
            </a:pPr>
            <a:r>
              <a:rPr lang="en-GB" sz="1400" dirty="0">
                <a:latin typeface="Arial" charset="0"/>
              </a:rPr>
              <a:t>The options are: </a:t>
            </a:r>
          </a:p>
          <a:p>
            <a:pPr algn="l">
              <a:defRPr/>
            </a:pPr>
            <a:endParaRPr lang="en-GB" sz="1400" dirty="0">
              <a:latin typeface="Arial" charset="0"/>
            </a:endParaRPr>
          </a:p>
          <a:p>
            <a:pPr marL="266700" indent="-266700" algn="l">
              <a:buClr>
                <a:srgbClr val="FF0000"/>
              </a:buClr>
              <a:buFont typeface="Wingdings" pitchFamily="2" charset="2"/>
              <a:buChar char="§"/>
              <a:defRPr/>
            </a:pPr>
            <a:r>
              <a:rPr lang="en-GB" sz="1400" dirty="0">
                <a:solidFill>
                  <a:srgbClr val="0093D0"/>
                </a:solidFill>
                <a:latin typeface="Arial" charset="0"/>
              </a:rPr>
              <a:t>Not Recorded 	</a:t>
            </a:r>
            <a:r>
              <a:rPr lang="en-GB" sz="1400" dirty="0">
                <a:latin typeface="Arial" charset="0"/>
              </a:rPr>
              <a:t>(No prompt box)</a:t>
            </a:r>
          </a:p>
          <a:p>
            <a:pPr marL="266700" indent="-266700" algn="l">
              <a:buClr>
                <a:srgbClr val="FF0000"/>
              </a:buClr>
              <a:buFont typeface="Wingdings" pitchFamily="2" charset="2"/>
              <a:buChar char="§"/>
              <a:defRPr/>
            </a:pPr>
            <a:r>
              <a:rPr lang="en-GB" sz="1400" dirty="0">
                <a:solidFill>
                  <a:srgbClr val="0093D0"/>
                </a:solidFill>
                <a:latin typeface="Arial" charset="0"/>
              </a:rPr>
              <a:t>Optional</a:t>
            </a:r>
            <a:r>
              <a:rPr lang="en-GB" sz="1400" dirty="0">
                <a:latin typeface="Arial" charset="0"/>
              </a:rPr>
              <a:t> 	(text maybe typed or left blank)</a:t>
            </a:r>
          </a:p>
          <a:p>
            <a:pPr marL="266700" indent="-266700" algn="l">
              <a:buClr>
                <a:srgbClr val="FF0000"/>
              </a:buClr>
              <a:buFont typeface="Wingdings" pitchFamily="2" charset="2"/>
              <a:buChar char="§"/>
              <a:defRPr/>
            </a:pPr>
            <a:r>
              <a:rPr lang="en-GB" sz="1400" dirty="0">
                <a:solidFill>
                  <a:srgbClr val="0093D0"/>
                </a:solidFill>
                <a:latin typeface="Arial" charset="0"/>
              </a:rPr>
              <a:t>Mandatory</a:t>
            </a:r>
            <a:r>
              <a:rPr lang="en-GB" sz="1400" dirty="0">
                <a:latin typeface="Arial" charset="0"/>
              </a:rPr>
              <a:t> 	(text must be entered, test 		will </a:t>
            </a:r>
            <a:r>
              <a:rPr lang="en-GB" sz="1400" b="1" dirty="0">
                <a:latin typeface="Arial" charset="0"/>
              </a:rPr>
              <a:t>not</a:t>
            </a:r>
            <a:r>
              <a:rPr lang="en-GB" sz="1400" dirty="0">
                <a:latin typeface="Arial" charset="0"/>
              </a:rPr>
              <a:t> continue without)</a:t>
            </a:r>
          </a:p>
        </p:txBody>
      </p:sp>
      <p:pic>
        <p:nvPicPr>
          <p:cNvPr id="106506" name="Picture 2">
            <a:extLst>
              <a:ext uri="{FF2B5EF4-FFF2-40B4-BE49-F238E27FC236}">
                <a16:creationId xmlns:a16="http://schemas.microsoft.com/office/drawing/2014/main" id="{84C13AC5-9CE9-4811-A6DD-DA60A577C3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95600"/>
            <a:ext cx="3735388" cy="137318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06507" name="Picture 3">
            <a:extLst>
              <a:ext uri="{FF2B5EF4-FFF2-40B4-BE49-F238E27FC236}">
                <a16:creationId xmlns:a16="http://schemas.microsoft.com/office/drawing/2014/main" id="{0C77C343-4142-416B-9DCE-51E477CFCC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13" y="4802188"/>
            <a:ext cx="2809875" cy="17526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06508" name="TextBox 11">
            <a:extLst>
              <a:ext uri="{FF2B5EF4-FFF2-40B4-BE49-F238E27FC236}">
                <a16:creationId xmlns:a16="http://schemas.microsoft.com/office/drawing/2014/main" id="{7EEFC020-7C7A-4754-8A71-C8FA8721B675}"/>
              </a:ext>
            </a:extLst>
          </p:cNvPr>
          <p:cNvSpPr txBox="1">
            <a:spLocks noChangeArrowheads="1"/>
          </p:cNvSpPr>
          <p:nvPr/>
        </p:nvSpPr>
        <p:spPr bwMode="auto">
          <a:xfrm>
            <a:off x="3576638" y="4716463"/>
            <a:ext cx="5334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When either Optional or Mandatory reasons are selected and a change is made to the setup, the reason for changes text entry window will appear.</a:t>
            </a:r>
          </a:p>
          <a:p>
            <a:pPr algn="l" eaLnBrk="1" hangingPunct="1"/>
            <a:r>
              <a:rPr lang="en-GB" altLang="en-US" sz="1400"/>
              <a:t>If Mandatory is set, then this screen will not disappear until a text entry is entered.</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6BAC230-CCCC-40DC-8AE8-D92F0F37E1CD}"/>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07523" name="Rectangle 8">
            <a:extLst>
              <a:ext uri="{FF2B5EF4-FFF2-40B4-BE49-F238E27FC236}">
                <a16:creationId xmlns:a16="http://schemas.microsoft.com/office/drawing/2014/main" id="{9EF51884-3E3C-4445-9044-EE530F0A89EB}"/>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07524" name="Billede 5" descr="LLOYD.jpg">
            <a:extLst>
              <a:ext uri="{FF2B5EF4-FFF2-40B4-BE49-F238E27FC236}">
                <a16:creationId xmlns:a16="http://schemas.microsoft.com/office/drawing/2014/main" id="{2EBED2EC-594B-452C-BDD8-9765E0202E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Slide Number Placeholder 5">
            <a:extLst>
              <a:ext uri="{FF2B5EF4-FFF2-40B4-BE49-F238E27FC236}">
                <a16:creationId xmlns:a16="http://schemas.microsoft.com/office/drawing/2014/main" id="{F86C0CC9-AC25-4445-9F28-AAB1D36D4A4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A1EEFB-9A04-425A-97D3-88FDA997EAD7}" type="slidenum">
              <a:rPr lang="en-US" altLang="en-US">
                <a:solidFill>
                  <a:srgbClr val="808080"/>
                </a:solidFill>
              </a:rPr>
              <a:pPr eaLnBrk="1" hangingPunct="1"/>
              <a:t>104</a:t>
            </a:fld>
            <a:endParaRPr lang="en-US" altLang="en-US">
              <a:solidFill>
                <a:srgbClr val="808080"/>
              </a:solidFill>
            </a:endParaRPr>
          </a:p>
        </p:txBody>
      </p:sp>
      <p:sp>
        <p:nvSpPr>
          <p:cNvPr id="107526" name="TextBox 6">
            <a:extLst>
              <a:ext uri="{FF2B5EF4-FFF2-40B4-BE49-F238E27FC236}">
                <a16:creationId xmlns:a16="http://schemas.microsoft.com/office/drawing/2014/main" id="{6CB4698C-183B-421D-A01E-57F647BB910F}"/>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07527" name="TextBox 15">
            <a:extLst>
              <a:ext uri="{FF2B5EF4-FFF2-40B4-BE49-F238E27FC236}">
                <a16:creationId xmlns:a16="http://schemas.microsoft.com/office/drawing/2014/main" id="{9329C14F-211D-4C6C-AD6F-4825E9F6BBD4}"/>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07528" name="TextBox 10">
            <a:extLst>
              <a:ext uri="{FF2B5EF4-FFF2-40B4-BE49-F238E27FC236}">
                <a16:creationId xmlns:a16="http://schemas.microsoft.com/office/drawing/2014/main" id="{9F42FCCB-115B-456D-A5C4-D0B8D5154FF8}"/>
              </a:ext>
            </a:extLst>
          </p:cNvPr>
          <p:cNvSpPr txBox="1">
            <a:spLocks noChangeArrowheads="1"/>
          </p:cNvSpPr>
          <p:nvPr/>
        </p:nvSpPr>
        <p:spPr bwMode="auto">
          <a:xfrm>
            <a:off x="609600" y="2057400"/>
            <a:ext cx="2819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Control Panel Window</a:t>
            </a:r>
          </a:p>
          <a:p>
            <a:pPr algn="l" eaLnBrk="1" hangingPunct="1"/>
            <a:endParaRPr lang="en-GB" altLang="en-US" sz="1400" b="1" u="sng"/>
          </a:p>
          <a:p>
            <a:pPr algn="l" eaLnBrk="1" hangingPunct="1"/>
            <a:r>
              <a:rPr lang="en-GB" altLang="en-US" sz="1400" b="1">
                <a:solidFill>
                  <a:srgbClr val="0093D0"/>
                </a:solidFill>
              </a:rPr>
              <a:t>Reasons (Row History)</a:t>
            </a:r>
          </a:p>
        </p:txBody>
      </p:sp>
      <p:pic>
        <p:nvPicPr>
          <p:cNvPr id="107529" name="Picture 6">
            <a:extLst>
              <a:ext uri="{FF2B5EF4-FFF2-40B4-BE49-F238E27FC236}">
                <a16:creationId xmlns:a16="http://schemas.microsoft.com/office/drawing/2014/main" id="{A5FBE45A-1AFC-43E0-9176-2E492C30D3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95600"/>
            <a:ext cx="2371725" cy="32766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07530" name="Picture 11">
            <a:extLst>
              <a:ext uri="{FF2B5EF4-FFF2-40B4-BE49-F238E27FC236}">
                <a16:creationId xmlns:a16="http://schemas.microsoft.com/office/drawing/2014/main" id="{28F0164F-3E05-4C67-88F6-83A05D63B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1663" y="4508500"/>
            <a:ext cx="5867400" cy="14287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07531" name="TextBox 11">
            <a:extLst>
              <a:ext uri="{FF2B5EF4-FFF2-40B4-BE49-F238E27FC236}">
                <a16:creationId xmlns:a16="http://schemas.microsoft.com/office/drawing/2014/main" id="{D7A7014F-1FA8-447F-A766-4D9B5AB0D69D}"/>
              </a:ext>
            </a:extLst>
          </p:cNvPr>
          <p:cNvSpPr txBox="1">
            <a:spLocks noChangeArrowheads="1"/>
          </p:cNvSpPr>
          <p:nvPr/>
        </p:nvSpPr>
        <p:spPr bwMode="auto">
          <a:xfrm>
            <a:off x="3048000" y="2819400"/>
            <a:ext cx="5943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Reason changes if enabled, can be displayed from the results screen for the test row that has changed. To do this, select the row number on the left hand side of the row itself, right click with the mouse. From the drop down menu, select </a:t>
            </a:r>
            <a:r>
              <a:rPr lang="en-GB" altLang="en-US" sz="1400" b="1"/>
              <a:t>Row History.</a:t>
            </a:r>
          </a:p>
          <a:p>
            <a:pPr algn="l" eaLnBrk="1" hangingPunct="1"/>
            <a:r>
              <a:rPr lang="en-GB" altLang="en-US" sz="1400"/>
              <a:t>This will show the screen below with the date time and Reason entered for changes to the test setup.</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AA02EFD-034C-43A2-930D-9B0AC9906690}"/>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08547" name="Rectangle 8">
            <a:extLst>
              <a:ext uri="{FF2B5EF4-FFF2-40B4-BE49-F238E27FC236}">
                <a16:creationId xmlns:a16="http://schemas.microsoft.com/office/drawing/2014/main" id="{2A901A2B-A751-476A-9457-D98D67FBB164}"/>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08548" name="Billede 5" descr="LLOYD.jpg">
            <a:extLst>
              <a:ext uri="{FF2B5EF4-FFF2-40B4-BE49-F238E27FC236}">
                <a16:creationId xmlns:a16="http://schemas.microsoft.com/office/drawing/2014/main" id="{1E2A3A40-EDB3-406A-B9FA-B7E4B7A8E6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Slide Number Placeholder 5">
            <a:extLst>
              <a:ext uri="{FF2B5EF4-FFF2-40B4-BE49-F238E27FC236}">
                <a16:creationId xmlns:a16="http://schemas.microsoft.com/office/drawing/2014/main" id="{5E2A79D2-1CDD-4899-B1E2-CE192BFFCDF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424AA3-D79F-47E1-BB2F-73484C8925CD}" type="slidenum">
              <a:rPr lang="en-US" altLang="en-US">
                <a:solidFill>
                  <a:srgbClr val="808080"/>
                </a:solidFill>
              </a:rPr>
              <a:pPr eaLnBrk="1" hangingPunct="1"/>
              <a:t>105</a:t>
            </a:fld>
            <a:endParaRPr lang="en-US" altLang="en-US">
              <a:solidFill>
                <a:srgbClr val="808080"/>
              </a:solidFill>
            </a:endParaRPr>
          </a:p>
        </p:txBody>
      </p:sp>
      <p:sp>
        <p:nvSpPr>
          <p:cNvPr id="108550" name="TextBox 6">
            <a:extLst>
              <a:ext uri="{FF2B5EF4-FFF2-40B4-BE49-F238E27FC236}">
                <a16:creationId xmlns:a16="http://schemas.microsoft.com/office/drawing/2014/main" id="{811A58B9-2FF3-4E15-90FA-441DA97318D5}"/>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08551" name="TextBox 15">
            <a:extLst>
              <a:ext uri="{FF2B5EF4-FFF2-40B4-BE49-F238E27FC236}">
                <a16:creationId xmlns:a16="http://schemas.microsoft.com/office/drawing/2014/main" id="{487EC824-0EBA-4FAE-A043-823244F85FD7}"/>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08552" name="TextBox 10">
            <a:extLst>
              <a:ext uri="{FF2B5EF4-FFF2-40B4-BE49-F238E27FC236}">
                <a16:creationId xmlns:a16="http://schemas.microsoft.com/office/drawing/2014/main" id="{5EDD8614-DFC7-4B26-B09A-3A27A76EF141}"/>
              </a:ext>
            </a:extLst>
          </p:cNvPr>
          <p:cNvSpPr txBox="1">
            <a:spLocks noChangeArrowheads="1"/>
          </p:cNvSpPr>
          <p:nvPr/>
        </p:nvSpPr>
        <p:spPr bwMode="auto">
          <a:xfrm>
            <a:off x="609600" y="2057400"/>
            <a:ext cx="2819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Test Row Numbers</a:t>
            </a:r>
          </a:p>
          <a:p>
            <a:pPr algn="l" eaLnBrk="1" hangingPunct="1"/>
            <a:endParaRPr lang="en-GB" altLang="en-US" sz="1400" b="1" u="sng"/>
          </a:p>
          <a:p>
            <a:pPr algn="l" eaLnBrk="1" hangingPunct="1"/>
            <a:endParaRPr lang="en-GB" altLang="en-US" sz="1400" b="1">
              <a:solidFill>
                <a:srgbClr val="0093D0"/>
              </a:solidFill>
            </a:endParaRPr>
          </a:p>
        </p:txBody>
      </p:sp>
      <p:sp>
        <p:nvSpPr>
          <p:cNvPr id="108553" name="TextBox 11">
            <a:extLst>
              <a:ext uri="{FF2B5EF4-FFF2-40B4-BE49-F238E27FC236}">
                <a16:creationId xmlns:a16="http://schemas.microsoft.com/office/drawing/2014/main" id="{397A59A5-1C94-452D-9691-B99D3D51EB13}"/>
              </a:ext>
            </a:extLst>
          </p:cNvPr>
          <p:cNvSpPr txBox="1">
            <a:spLocks noChangeArrowheads="1"/>
          </p:cNvSpPr>
          <p:nvPr/>
        </p:nvSpPr>
        <p:spPr bwMode="auto">
          <a:xfrm>
            <a:off x="2971800" y="2667000"/>
            <a:ext cx="594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Row Numbers are used to index the tests within a batch.  Each Row represents a sample that has been tested in the batch.  </a:t>
            </a:r>
          </a:p>
          <a:p>
            <a:pPr algn="l" eaLnBrk="1" hangingPunct="1"/>
            <a:endParaRPr lang="en-GB" altLang="en-US" sz="1400"/>
          </a:p>
          <a:p>
            <a:pPr algn="l" eaLnBrk="1" hangingPunct="1"/>
            <a:r>
              <a:rPr lang="en-GB" altLang="en-US" sz="1400"/>
              <a:t>If for any reason a test row has been hidden or deleted, the sequence of numbers will indicate this as shown opposite.  </a:t>
            </a:r>
          </a:p>
          <a:p>
            <a:pPr algn="l" eaLnBrk="1" hangingPunct="1"/>
            <a:endParaRPr lang="en-GB" altLang="en-US" sz="1400"/>
          </a:p>
          <a:p>
            <a:pPr algn="l" eaLnBrk="1" hangingPunct="1"/>
            <a:endParaRPr lang="en-GB" altLang="en-US" sz="1400"/>
          </a:p>
        </p:txBody>
      </p:sp>
      <p:pic>
        <p:nvPicPr>
          <p:cNvPr id="108554" name="Picture 2">
            <a:extLst>
              <a:ext uri="{FF2B5EF4-FFF2-40B4-BE49-F238E27FC236}">
                <a16:creationId xmlns:a16="http://schemas.microsoft.com/office/drawing/2014/main" id="{91777ABB-4CFF-4BB1-B85E-E7BBE0525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667000"/>
            <a:ext cx="457200" cy="16764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08555" name="TextBox 11">
            <a:extLst>
              <a:ext uri="{FF2B5EF4-FFF2-40B4-BE49-F238E27FC236}">
                <a16:creationId xmlns:a16="http://schemas.microsoft.com/office/drawing/2014/main" id="{EAC08157-656C-4659-B2A4-826E4AF5D5E4}"/>
              </a:ext>
            </a:extLst>
          </p:cNvPr>
          <p:cNvSpPr txBox="1">
            <a:spLocks noChangeArrowheads="1"/>
          </p:cNvSpPr>
          <p:nvPr/>
        </p:nvSpPr>
        <p:spPr bwMode="auto">
          <a:xfrm>
            <a:off x="3048000" y="4343400"/>
            <a:ext cx="5943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  </a:t>
            </a:r>
          </a:p>
          <a:p>
            <a:pPr algn="l" eaLnBrk="1" hangingPunct="1"/>
            <a:endParaRPr lang="en-GB" altLang="en-US" sz="1400"/>
          </a:p>
          <a:p>
            <a:pPr algn="l" eaLnBrk="1" hangingPunct="1"/>
            <a:endParaRPr lang="en-GB" altLang="en-US" sz="1400"/>
          </a:p>
        </p:txBody>
      </p:sp>
      <p:sp>
        <p:nvSpPr>
          <p:cNvPr id="108556" name="Oval 11">
            <a:extLst>
              <a:ext uri="{FF2B5EF4-FFF2-40B4-BE49-F238E27FC236}">
                <a16:creationId xmlns:a16="http://schemas.microsoft.com/office/drawing/2014/main" id="{3E7426C7-AA4B-4D26-B33A-B186173A02B6}"/>
              </a:ext>
            </a:extLst>
          </p:cNvPr>
          <p:cNvSpPr>
            <a:spLocks noChangeArrowheads="1"/>
          </p:cNvSpPr>
          <p:nvPr/>
        </p:nvSpPr>
        <p:spPr bwMode="auto">
          <a:xfrm>
            <a:off x="1341438" y="2882900"/>
            <a:ext cx="427037" cy="3746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ED8660B-1108-41CD-B952-3C57CE7C36D1}"/>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09571" name="Rectangle 8">
            <a:extLst>
              <a:ext uri="{FF2B5EF4-FFF2-40B4-BE49-F238E27FC236}">
                <a16:creationId xmlns:a16="http://schemas.microsoft.com/office/drawing/2014/main" id="{33B5ACF4-57E6-424C-A380-23882CB0D83B}"/>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09572" name="Billede 5" descr="LLOYD.jpg">
            <a:extLst>
              <a:ext uri="{FF2B5EF4-FFF2-40B4-BE49-F238E27FC236}">
                <a16:creationId xmlns:a16="http://schemas.microsoft.com/office/drawing/2014/main" id="{A0E35771-4EAD-486D-B7CC-60A423FE55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Slide Number Placeholder 5">
            <a:extLst>
              <a:ext uri="{FF2B5EF4-FFF2-40B4-BE49-F238E27FC236}">
                <a16:creationId xmlns:a16="http://schemas.microsoft.com/office/drawing/2014/main" id="{0B92C149-6AF3-473F-9C45-D84CF3D37B2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77079E-D86E-45B0-B182-DA18C727BB03}" type="slidenum">
              <a:rPr lang="en-US" altLang="en-US">
                <a:solidFill>
                  <a:srgbClr val="808080"/>
                </a:solidFill>
              </a:rPr>
              <a:pPr eaLnBrk="1" hangingPunct="1"/>
              <a:t>106</a:t>
            </a:fld>
            <a:endParaRPr lang="en-US" altLang="en-US">
              <a:solidFill>
                <a:srgbClr val="808080"/>
              </a:solidFill>
            </a:endParaRPr>
          </a:p>
        </p:txBody>
      </p:sp>
      <p:sp>
        <p:nvSpPr>
          <p:cNvPr id="109574" name="TextBox 6">
            <a:extLst>
              <a:ext uri="{FF2B5EF4-FFF2-40B4-BE49-F238E27FC236}">
                <a16:creationId xmlns:a16="http://schemas.microsoft.com/office/drawing/2014/main" id="{AE58411D-2741-4DBE-A604-1F1F51CFD247}"/>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09575" name="TextBox 15">
            <a:extLst>
              <a:ext uri="{FF2B5EF4-FFF2-40B4-BE49-F238E27FC236}">
                <a16:creationId xmlns:a16="http://schemas.microsoft.com/office/drawing/2014/main" id="{D1CCD9EE-5AC1-47CA-B0E3-3B442EC93EB0}"/>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09576" name="TextBox 10">
            <a:extLst>
              <a:ext uri="{FF2B5EF4-FFF2-40B4-BE49-F238E27FC236}">
                <a16:creationId xmlns:a16="http://schemas.microsoft.com/office/drawing/2014/main" id="{16D569D3-9E4D-44C4-B4E8-03CB40E521D5}"/>
              </a:ext>
            </a:extLst>
          </p:cNvPr>
          <p:cNvSpPr txBox="1">
            <a:spLocks noChangeArrowheads="1"/>
          </p:cNvSpPr>
          <p:nvPr/>
        </p:nvSpPr>
        <p:spPr bwMode="auto">
          <a:xfrm>
            <a:off x="609600" y="2057400"/>
            <a:ext cx="2819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Test Row Numbers (cont.)</a:t>
            </a:r>
          </a:p>
          <a:p>
            <a:pPr algn="l" eaLnBrk="1" hangingPunct="1"/>
            <a:endParaRPr lang="en-GB" altLang="en-US" sz="1400" b="1" u="sng"/>
          </a:p>
          <a:p>
            <a:pPr algn="l" eaLnBrk="1" hangingPunct="1"/>
            <a:endParaRPr lang="en-GB" altLang="en-US" sz="1400" b="1">
              <a:solidFill>
                <a:srgbClr val="0093D0"/>
              </a:solidFill>
            </a:endParaRPr>
          </a:p>
        </p:txBody>
      </p:sp>
      <p:sp>
        <p:nvSpPr>
          <p:cNvPr id="109577" name="TextBox 11">
            <a:extLst>
              <a:ext uri="{FF2B5EF4-FFF2-40B4-BE49-F238E27FC236}">
                <a16:creationId xmlns:a16="http://schemas.microsoft.com/office/drawing/2014/main" id="{D915E667-2D1B-48B6-96C9-CED429BB20B2}"/>
              </a:ext>
            </a:extLst>
          </p:cNvPr>
          <p:cNvSpPr txBox="1">
            <a:spLocks noChangeArrowheads="1"/>
          </p:cNvSpPr>
          <p:nvPr/>
        </p:nvSpPr>
        <p:spPr bwMode="auto">
          <a:xfrm>
            <a:off x="2971800" y="2438400"/>
            <a:ext cx="5943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When a test has more than one result with a </a:t>
            </a:r>
            <a:r>
              <a:rPr lang="en-GB" altLang="en-US" sz="1400" b="1"/>
              <a:t>Pass/Fail</a:t>
            </a:r>
            <a:r>
              <a:rPr lang="en-GB" altLang="en-US" sz="1400"/>
              <a:t> criteria, it may not be easy to see which result has passed and which has failed.  To check a result status, select the required </a:t>
            </a:r>
            <a:r>
              <a:rPr lang="en-GB" altLang="en-US" sz="1400" b="1"/>
              <a:t>Row Number</a:t>
            </a:r>
            <a:r>
              <a:rPr lang="en-GB" altLang="en-US" sz="1400"/>
              <a:t>.  Right click on the Row identification number and select </a:t>
            </a:r>
            <a:r>
              <a:rPr lang="en-GB" altLang="en-US" sz="1400" b="1"/>
              <a:t>Properties </a:t>
            </a:r>
            <a:r>
              <a:rPr lang="en-GB" altLang="en-US" sz="1400"/>
              <a:t>to show the </a:t>
            </a:r>
            <a:r>
              <a:rPr lang="en-GB" altLang="en-US" sz="1400" b="1"/>
              <a:t>Pass/Fail</a:t>
            </a:r>
            <a:r>
              <a:rPr lang="en-GB" altLang="en-US" sz="1400"/>
              <a:t> Status of this test.</a:t>
            </a:r>
            <a:endParaRPr lang="en-GB" altLang="en-US" sz="1400" b="1"/>
          </a:p>
        </p:txBody>
      </p:sp>
      <p:sp>
        <p:nvSpPr>
          <p:cNvPr id="109578" name="TextBox 11">
            <a:extLst>
              <a:ext uri="{FF2B5EF4-FFF2-40B4-BE49-F238E27FC236}">
                <a16:creationId xmlns:a16="http://schemas.microsoft.com/office/drawing/2014/main" id="{F5B9D422-DFAB-4DFD-B17C-4182C516D5C5}"/>
              </a:ext>
            </a:extLst>
          </p:cNvPr>
          <p:cNvSpPr txBox="1">
            <a:spLocks noChangeArrowheads="1"/>
          </p:cNvSpPr>
          <p:nvPr/>
        </p:nvSpPr>
        <p:spPr bwMode="auto">
          <a:xfrm>
            <a:off x="3048000" y="4343400"/>
            <a:ext cx="5943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  </a:t>
            </a:r>
          </a:p>
          <a:p>
            <a:pPr algn="l" eaLnBrk="1" hangingPunct="1"/>
            <a:endParaRPr lang="en-GB" altLang="en-US" sz="1400"/>
          </a:p>
          <a:p>
            <a:pPr algn="l" eaLnBrk="1" hangingPunct="1"/>
            <a:endParaRPr lang="en-GB" altLang="en-US" sz="1400"/>
          </a:p>
        </p:txBody>
      </p:sp>
      <p:pic>
        <p:nvPicPr>
          <p:cNvPr id="109579" name="Picture 2">
            <a:extLst>
              <a:ext uri="{FF2B5EF4-FFF2-40B4-BE49-F238E27FC236}">
                <a16:creationId xmlns:a16="http://schemas.microsoft.com/office/drawing/2014/main" id="{02441FCA-D0F4-49FE-92F4-184971A5C4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24200"/>
            <a:ext cx="2133600" cy="30384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09580" name="Picture 3">
            <a:extLst>
              <a:ext uri="{FF2B5EF4-FFF2-40B4-BE49-F238E27FC236}">
                <a16:creationId xmlns:a16="http://schemas.microsoft.com/office/drawing/2014/main" id="{0601B603-8353-41F9-83CB-00DB2200C2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657600"/>
            <a:ext cx="2743200" cy="25590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09581" name="Oval 14">
            <a:extLst>
              <a:ext uri="{FF2B5EF4-FFF2-40B4-BE49-F238E27FC236}">
                <a16:creationId xmlns:a16="http://schemas.microsoft.com/office/drawing/2014/main" id="{E6B4611F-BFD8-4AD8-A53C-3DC939145A8C}"/>
              </a:ext>
            </a:extLst>
          </p:cNvPr>
          <p:cNvSpPr>
            <a:spLocks noChangeArrowheads="1"/>
          </p:cNvSpPr>
          <p:nvPr/>
        </p:nvSpPr>
        <p:spPr bwMode="auto">
          <a:xfrm>
            <a:off x="685800" y="5943600"/>
            <a:ext cx="838200" cy="3048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cxnSp>
        <p:nvCxnSpPr>
          <p:cNvPr id="109582" name="Straight Arrow Connector 16">
            <a:extLst>
              <a:ext uri="{FF2B5EF4-FFF2-40B4-BE49-F238E27FC236}">
                <a16:creationId xmlns:a16="http://schemas.microsoft.com/office/drawing/2014/main" id="{AC9F00A2-45F4-4857-9B89-30805630A822}"/>
              </a:ext>
            </a:extLst>
          </p:cNvPr>
          <p:cNvCxnSpPr>
            <a:cxnSpLocks noChangeShapeType="1"/>
            <a:stCxn id="109581" idx="6"/>
          </p:cNvCxnSpPr>
          <p:nvPr/>
        </p:nvCxnSpPr>
        <p:spPr bwMode="auto">
          <a:xfrm flipV="1">
            <a:off x="1524000" y="4724400"/>
            <a:ext cx="2667000" cy="137160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F51AF1C-6797-4952-9731-68C76064595A}"/>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10595" name="Rectangle 8">
            <a:extLst>
              <a:ext uri="{FF2B5EF4-FFF2-40B4-BE49-F238E27FC236}">
                <a16:creationId xmlns:a16="http://schemas.microsoft.com/office/drawing/2014/main" id="{BE2B8D73-93F2-45CB-BE53-8C1BFC23A509}"/>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10596" name="Billede 5" descr="LLOYD.jpg">
            <a:extLst>
              <a:ext uri="{FF2B5EF4-FFF2-40B4-BE49-F238E27FC236}">
                <a16:creationId xmlns:a16="http://schemas.microsoft.com/office/drawing/2014/main" id="{114EBB37-C175-4D32-82D0-C4F44A877D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Slide Number Placeholder 5">
            <a:extLst>
              <a:ext uri="{FF2B5EF4-FFF2-40B4-BE49-F238E27FC236}">
                <a16:creationId xmlns:a16="http://schemas.microsoft.com/office/drawing/2014/main" id="{F2BD9C97-664E-460E-B013-541F91F7EC5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63F383-EABD-4026-BA33-95181A44C0C9}" type="slidenum">
              <a:rPr lang="en-US" altLang="en-US">
                <a:solidFill>
                  <a:srgbClr val="808080"/>
                </a:solidFill>
              </a:rPr>
              <a:pPr eaLnBrk="1" hangingPunct="1"/>
              <a:t>107</a:t>
            </a:fld>
            <a:endParaRPr lang="en-US" altLang="en-US">
              <a:solidFill>
                <a:srgbClr val="808080"/>
              </a:solidFill>
            </a:endParaRPr>
          </a:p>
        </p:txBody>
      </p:sp>
      <p:sp>
        <p:nvSpPr>
          <p:cNvPr id="110598" name="TextBox 6">
            <a:extLst>
              <a:ext uri="{FF2B5EF4-FFF2-40B4-BE49-F238E27FC236}">
                <a16:creationId xmlns:a16="http://schemas.microsoft.com/office/drawing/2014/main" id="{D5C02417-C31C-406A-86EA-9D77A82423CF}"/>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10599" name="TextBox 15">
            <a:extLst>
              <a:ext uri="{FF2B5EF4-FFF2-40B4-BE49-F238E27FC236}">
                <a16:creationId xmlns:a16="http://schemas.microsoft.com/office/drawing/2014/main" id="{1CFEBB3C-74B8-4482-80D3-C5DDC6A5445F}"/>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10600" name="TextBox 10">
            <a:extLst>
              <a:ext uri="{FF2B5EF4-FFF2-40B4-BE49-F238E27FC236}">
                <a16:creationId xmlns:a16="http://schemas.microsoft.com/office/drawing/2014/main" id="{681EAF38-1888-4462-90E3-7F35ACB78E2C}"/>
              </a:ext>
            </a:extLst>
          </p:cNvPr>
          <p:cNvSpPr txBox="1">
            <a:spLocks noChangeArrowheads="1"/>
          </p:cNvSpPr>
          <p:nvPr/>
        </p:nvSpPr>
        <p:spPr bwMode="auto">
          <a:xfrm>
            <a:off x="609600" y="2057400"/>
            <a:ext cx="2819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Screen Tabs</a:t>
            </a:r>
          </a:p>
          <a:p>
            <a:pPr algn="l" eaLnBrk="1" hangingPunct="1"/>
            <a:endParaRPr lang="en-GB" altLang="en-US" sz="1400" b="1" u="sng"/>
          </a:p>
          <a:p>
            <a:pPr algn="l" eaLnBrk="1" hangingPunct="1"/>
            <a:endParaRPr lang="en-GB" altLang="en-US" sz="1400" b="1">
              <a:solidFill>
                <a:srgbClr val="0093D0"/>
              </a:solidFill>
            </a:endParaRPr>
          </a:p>
        </p:txBody>
      </p:sp>
      <p:sp>
        <p:nvSpPr>
          <p:cNvPr id="110601" name="TextBox 11">
            <a:extLst>
              <a:ext uri="{FF2B5EF4-FFF2-40B4-BE49-F238E27FC236}">
                <a16:creationId xmlns:a16="http://schemas.microsoft.com/office/drawing/2014/main" id="{7984AD7F-55D2-4129-BBCB-B2E4B82AE8D6}"/>
              </a:ext>
            </a:extLst>
          </p:cNvPr>
          <p:cNvSpPr txBox="1">
            <a:spLocks noChangeArrowheads="1"/>
          </p:cNvSpPr>
          <p:nvPr/>
        </p:nvSpPr>
        <p:spPr bwMode="auto">
          <a:xfrm>
            <a:off x="561975" y="3589338"/>
            <a:ext cx="77755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Results:  </a:t>
            </a:r>
            <a:r>
              <a:rPr lang="en-GB" altLang="en-US" sz="1400">
                <a:solidFill>
                  <a:srgbClr val="0093D0"/>
                </a:solidFill>
              </a:rPr>
              <a:t>	     </a:t>
            </a:r>
            <a:r>
              <a:rPr lang="en-GB" altLang="en-US" sz="1400"/>
              <a:t>Displays the Results Screen in a Spreadsheet format.</a:t>
            </a:r>
          </a:p>
          <a:p>
            <a:pPr algn="l" eaLnBrk="1" hangingPunct="1"/>
            <a:endParaRPr lang="en-GB" altLang="en-US" sz="1400"/>
          </a:p>
          <a:p>
            <a:pPr algn="l" eaLnBrk="1" hangingPunct="1"/>
            <a:r>
              <a:rPr lang="en-GB" altLang="en-US" sz="1400" b="1">
                <a:solidFill>
                  <a:srgbClr val="0093D0"/>
                </a:solidFill>
              </a:rPr>
              <a:t>Graph:  </a:t>
            </a:r>
            <a:r>
              <a:rPr lang="en-GB" altLang="en-US" sz="1400">
                <a:solidFill>
                  <a:srgbClr val="0093D0"/>
                </a:solidFill>
              </a:rPr>
              <a:t>	     </a:t>
            </a:r>
            <a:r>
              <a:rPr lang="en-GB" altLang="en-US" sz="1400"/>
              <a:t>Displays the Graph Screen of the currently selected test row.</a:t>
            </a:r>
          </a:p>
          <a:p>
            <a:pPr algn="l" eaLnBrk="1" hangingPunct="1"/>
            <a:endParaRPr lang="en-GB" altLang="en-US" sz="1400">
              <a:solidFill>
                <a:srgbClr val="0093D0"/>
              </a:solidFill>
            </a:endParaRPr>
          </a:p>
          <a:p>
            <a:pPr algn="l" eaLnBrk="1" hangingPunct="1"/>
            <a:r>
              <a:rPr lang="en-GB" altLang="en-US" sz="1400" b="1">
                <a:solidFill>
                  <a:srgbClr val="0093D0"/>
                </a:solidFill>
              </a:rPr>
              <a:t>Statistics:</a:t>
            </a:r>
            <a:r>
              <a:rPr lang="en-GB" altLang="en-US" sz="1400">
                <a:solidFill>
                  <a:srgbClr val="0093D0"/>
                </a:solidFill>
              </a:rPr>
              <a:t>	     </a:t>
            </a:r>
            <a:r>
              <a:rPr lang="en-GB" altLang="en-US" sz="1400"/>
              <a:t>Displays the Statistics of the current results. Will only display the statistics for 		     </a:t>
            </a:r>
            <a:r>
              <a:rPr lang="en-GB" altLang="en-US" sz="1400" b="1"/>
              <a:t>Visible</a:t>
            </a:r>
            <a:r>
              <a:rPr lang="en-GB" altLang="en-US" sz="1400"/>
              <a:t> rows. </a:t>
            </a:r>
            <a:r>
              <a:rPr lang="en-GB" altLang="en-US" sz="1400" b="1"/>
              <a:t>Hidden</a:t>
            </a:r>
            <a:r>
              <a:rPr lang="en-GB" altLang="en-US" sz="1400"/>
              <a:t> rows will </a:t>
            </a:r>
            <a:r>
              <a:rPr lang="en-GB" altLang="en-US" sz="1400" b="1"/>
              <a:t>not </a:t>
            </a:r>
            <a:r>
              <a:rPr lang="en-GB" altLang="en-US" sz="1400"/>
              <a:t>be included in statistics values.</a:t>
            </a:r>
          </a:p>
          <a:p>
            <a:pPr algn="l" eaLnBrk="1" hangingPunct="1"/>
            <a:endParaRPr lang="en-GB" altLang="en-US" sz="1400">
              <a:solidFill>
                <a:srgbClr val="0093D0"/>
              </a:solidFill>
            </a:endParaRPr>
          </a:p>
          <a:p>
            <a:pPr algn="l" eaLnBrk="1" hangingPunct="1"/>
            <a:r>
              <a:rPr lang="en-GB" altLang="en-US" sz="1400" b="1">
                <a:solidFill>
                  <a:srgbClr val="0093D0"/>
                </a:solidFill>
              </a:rPr>
              <a:t>XBar/Range: </a:t>
            </a:r>
            <a:r>
              <a:rPr lang="en-GB" altLang="en-US" sz="1400"/>
              <a:t>This is an SPC Function that is applied to sub-group values and their trend 		     analysis within batch. This is not covered in this presentation.</a:t>
            </a:r>
          </a:p>
          <a:p>
            <a:pPr algn="l" eaLnBrk="1" hangingPunct="1"/>
            <a:endParaRPr lang="en-GB" altLang="en-US" sz="1400">
              <a:solidFill>
                <a:srgbClr val="0093D0"/>
              </a:solidFill>
            </a:endParaRPr>
          </a:p>
          <a:p>
            <a:pPr algn="l" eaLnBrk="1" hangingPunct="1"/>
            <a:r>
              <a:rPr lang="en-GB" altLang="en-US" sz="1400" b="1">
                <a:solidFill>
                  <a:srgbClr val="0093D0"/>
                </a:solidFill>
              </a:rPr>
              <a:t>Histogram:</a:t>
            </a:r>
            <a:r>
              <a:rPr lang="en-GB" altLang="en-US" sz="1400">
                <a:solidFill>
                  <a:srgbClr val="0093D0"/>
                </a:solidFill>
              </a:rPr>
              <a:t>    </a:t>
            </a:r>
            <a:r>
              <a:rPr lang="en-GB" altLang="en-US" sz="1400"/>
              <a:t>This is a SPC function that will produce a Bell Curve chart based upon Upper and    	     Lower Pass/Fail limits. This is not covered in this presentation.</a:t>
            </a:r>
            <a:endParaRPr lang="en-GB" altLang="en-US" sz="1400">
              <a:solidFill>
                <a:srgbClr val="0093D0"/>
              </a:solidFill>
            </a:endParaRPr>
          </a:p>
        </p:txBody>
      </p:sp>
      <p:pic>
        <p:nvPicPr>
          <p:cNvPr id="110602" name="Picture 2">
            <a:extLst>
              <a:ext uri="{FF2B5EF4-FFF2-40B4-BE49-F238E27FC236}">
                <a16:creationId xmlns:a16="http://schemas.microsoft.com/office/drawing/2014/main" id="{EB708DEF-411B-4724-894B-34689C0D2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 y="2619375"/>
            <a:ext cx="3295650" cy="6572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36E6F3B-A513-44EA-B9D9-A9171CEC459E}"/>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11619" name="Rectangle 8">
            <a:extLst>
              <a:ext uri="{FF2B5EF4-FFF2-40B4-BE49-F238E27FC236}">
                <a16:creationId xmlns:a16="http://schemas.microsoft.com/office/drawing/2014/main" id="{07C3FF2E-5B64-4BE5-BE2D-0DEB1C8A151A}"/>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11620" name="Billede 5" descr="LLOYD.jpg">
            <a:extLst>
              <a:ext uri="{FF2B5EF4-FFF2-40B4-BE49-F238E27FC236}">
                <a16:creationId xmlns:a16="http://schemas.microsoft.com/office/drawing/2014/main" id="{78128D4C-2D15-4CC4-B107-5819B85A89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Slide Number Placeholder 5">
            <a:extLst>
              <a:ext uri="{FF2B5EF4-FFF2-40B4-BE49-F238E27FC236}">
                <a16:creationId xmlns:a16="http://schemas.microsoft.com/office/drawing/2014/main" id="{A724163E-BEF6-42CB-8F55-E097922F45B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5A8C98-4371-4047-9AD1-199FA83F7EAF}" type="slidenum">
              <a:rPr lang="en-US" altLang="en-US">
                <a:solidFill>
                  <a:srgbClr val="808080"/>
                </a:solidFill>
              </a:rPr>
              <a:pPr eaLnBrk="1" hangingPunct="1"/>
              <a:t>108</a:t>
            </a:fld>
            <a:endParaRPr lang="en-US" altLang="en-US">
              <a:solidFill>
                <a:srgbClr val="808080"/>
              </a:solidFill>
            </a:endParaRPr>
          </a:p>
        </p:txBody>
      </p:sp>
      <p:sp>
        <p:nvSpPr>
          <p:cNvPr id="111622" name="TextBox 6">
            <a:extLst>
              <a:ext uri="{FF2B5EF4-FFF2-40B4-BE49-F238E27FC236}">
                <a16:creationId xmlns:a16="http://schemas.microsoft.com/office/drawing/2014/main" id="{5FF113A7-783A-4679-8142-071F391D1578}"/>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11623" name="TextBox 15">
            <a:extLst>
              <a:ext uri="{FF2B5EF4-FFF2-40B4-BE49-F238E27FC236}">
                <a16:creationId xmlns:a16="http://schemas.microsoft.com/office/drawing/2014/main" id="{A3987BD4-6052-4E0D-A372-41B94B4CE319}"/>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11624" name="TextBox 10">
            <a:extLst>
              <a:ext uri="{FF2B5EF4-FFF2-40B4-BE49-F238E27FC236}">
                <a16:creationId xmlns:a16="http://schemas.microsoft.com/office/drawing/2014/main" id="{DDF6755C-9E29-4338-9F99-414B384A1B0E}"/>
              </a:ext>
            </a:extLst>
          </p:cNvPr>
          <p:cNvSpPr txBox="1">
            <a:spLocks noChangeArrowheads="1"/>
          </p:cNvSpPr>
          <p:nvPr/>
        </p:nvSpPr>
        <p:spPr bwMode="auto">
          <a:xfrm>
            <a:off x="609600" y="20574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Row Indicator Number:</a:t>
            </a:r>
          </a:p>
        </p:txBody>
      </p:sp>
      <p:sp>
        <p:nvSpPr>
          <p:cNvPr id="111625" name="TextBox 11">
            <a:extLst>
              <a:ext uri="{FF2B5EF4-FFF2-40B4-BE49-F238E27FC236}">
                <a16:creationId xmlns:a16="http://schemas.microsoft.com/office/drawing/2014/main" id="{94CC2875-0F67-4ABC-A9F2-F40769EF9098}"/>
              </a:ext>
            </a:extLst>
          </p:cNvPr>
          <p:cNvSpPr txBox="1">
            <a:spLocks noChangeArrowheads="1"/>
          </p:cNvSpPr>
          <p:nvPr/>
        </p:nvSpPr>
        <p:spPr bwMode="auto">
          <a:xfrm>
            <a:off x="2870200" y="2692400"/>
            <a:ext cx="5257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The Row Indicator number tells you how many rows are currently in this batch.  </a:t>
            </a:r>
          </a:p>
          <a:p>
            <a:pPr algn="l" eaLnBrk="1" hangingPunct="1"/>
            <a:endParaRPr lang="en-GB" altLang="en-US" sz="1400"/>
          </a:p>
          <a:p>
            <a:pPr algn="l" eaLnBrk="1" hangingPunct="1"/>
            <a:endParaRPr lang="en-GB" altLang="en-US" sz="1400"/>
          </a:p>
          <a:p>
            <a:pPr algn="l" eaLnBrk="1" hangingPunct="1"/>
            <a:r>
              <a:rPr lang="en-GB" altLang="en-US" sz="1400"/>
              <a:t>In normal operation this is the total number of results, however if some results are hidden, this number will change to show the number of currently displayed results out of the total number in the batch.</a:t>
            </a:r>
          </a:p>
        </p:txBody>
      </p:sp>
      <p:pic>
        <p:nvPicPr>
          <p:cNvPr id="111626" name="Picture 2">
            <a:extLst>
              <a:ext uri="{FF2B5EF4-FFF2-40B4-BE49-F238E27FC236}">
                <a16:creationId xmlns:a16="http://schemas.microsoft.com/office/drawing/2014/main" id="{C1EE36F4-4404-40F0-B26F-44DB90CBB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782888"/>
            <a:ext cx="838200" cy="4572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11627" name="Picture 3">
            <a:extLst>
              <a:ext uri="{FF2B5EF4-FFF2-40B4-BE49-F238E27FC236}">
                <a16:creationId xmlns:a16="http://schemas.microsoft.com/office/drawing/2014/main" id="{DE1FFD5F-3EB2-44EC-84C0-EE68A395B9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5725" y="3660775"/>
            <a:ext cx="1133475" cy="4667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11A0982-78FF-4486-897A-F9B6469C5994}"/>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12643" name="Rectangle 8">
            <a:extLst>
              <a:ext uri="{FF2B5EF4-FFF2-40B4-BE49-F238E27FC236}">
                <a16:creationId xmlns:a16="http://schemas.microsoft.com/office/drawing/2014/main" id="{AB4FF16B-4C05-4027-B463-F663165709E9}"/>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12644" name="Billede 5" descr="LLOYD.jpg">
            <a:extLst>
              <a:ext uri="{FF2B5EF4-FFF2-40B4-BE49-F238E27FC236}">
                <a16:creationId xmlns:a16="http://schemas.microsoft.com/office/drawing/2014/main" id="{F632F325-3DE9-4873-A987-F1A854623B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Slide Number Placeholder 5">
            <a:extLst>
              <a:ext uri="{FF2B5EF4-FFF2-40B4-BE49-F238E27FC236}">
                <a16:creationId xmlns:a16="http://schemas.microsoft.com/office/drawing/2014/main" id="{8E180204-9E67-49CD-B791-074496F2AB2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5384E6-AC46-4A6A-9779-BE5B6E7B404E}" type="slidenum">
              <a:rPr lang="en-US" altLang="en-US">
                <a:solidFill>
                  <a:srgbClr val="808080"/>
                </a:solidFill>
              </a:rPr>
              <a:pPr eaLnBrk="1" hangingPunct="1"/>
              <a:t>109</a:t>
            </a:fld>
            <a:endParaRPr lang="en-US" altLang="en-US">
              <a:solidFill>
                <a:srgbClr val="808080"/>
              </a:solidFill>
            </a:endParaRPr>
          </a:p>
        </p:txBody>
      </p:sp>
      <p:sp>
        <p:nvSpPr>
          <p:cNvPr id="112646" name="TextBox 6">
            <a:extLst>
              <a:ext uri="{FF2B5EF4-FFF2-40B4-BE49-F238E27FC236}">
                <a16:creationId xmlns:a16="http://schemas.microsoft.com/office/drawing/2014/main" id="{69B3FE02-DE25-4844-9DC0-323E0F7ECA49}"/>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12647" name="TextBox 15">
            <a:extLst>
              <a:ext uri="{FF2B5EF4-FFF2-40B4-BE49-F238E27FC236}">
                <a16:creationId xmlns:a16="http://schemas.microsoft.com/office/drawing/2014/main" id="{9B702DA4-86A3-4AA5-93D8-3705142D55B4}"/>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12648" name="TextBox 10">
            <a:extLst>
              <a:ext uri="{FF2B5EF4-FFF2-40B4-BE49-F238E27FC236}">
                <a16:creationId xmlns:a16="http://schemas.microsoft.com/office/drawing/2014/main" id="{E09ECCAB-2553-4E07-8C68-C33E15BB433A}"/>
              </a:ext>
            </a:extLst>
          </p:cNvPr>
          <p:cNvSpPr txBox="1">
            <a:spLocks noChangeArrowheads="1"/>
          </p:cNvSpPr>
          <p:nvPr/>
        </p:nvSpPr>
        <p:spPr bwMode="auto">
          <a:xfrm>
            <a:off x="600075" y="204787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Batch File Results Column:</a:t>
            </a:r>
          </a:p>
        </p:txBody>
      </p:sp>
      <p:pic>
        <p:nvPicPr>
          <p:cNvPr id="112649" name="Picture 2">
            <a:extLst>
              <a:ext uri="{FF2B5EF4-FFF2-40B4-BE49-F238E27FC236}">
                <a16:creationId xmlns:a16="http://schemas.microsoft.com/office/drawing/2014/main" id="{B9CFAF8A-6777-471C-ADF7-BBE2631E6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3" y="2393950"/>
            <a:ext cx="1866900" cy="39338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12650" name="TextBox 12">
            <a:extLst>
              <a:ext uri="{FF2B5EF4-FFF2-40B4-BE49-F238E27FC236}">
                <a16:creationId xmlns:a16="http://schemas.microsoft.com/office/drawing/2014/main" id="{6FA48071-A097-4037-B727-50BFA018FF2B}"/>
              </a:ext>
            </a:extLst>
          </p:cNvPr>
          <p:cNvSpPr txBox="1">
            <a:spLocks noChangeArrowheads="1"/>
          </p:cNvSpPr>
          <p:nvPr/>
        </p:nvSpPr>
        <p:spPr bwMode="auto">
          <a:xfrm>
            <a:off x="2752725" y="2398713"/>
            <a:ext cx="6019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Whilst the Results screen is displayed in Nexygen</a:t>
            </a:r>
            <a:r>
              <a:rPr lang="en-GB" altLang="en-US" sz="1400" i="1"/>
              <a:t>Plus</a:t>
            </a:r>
            <a:r>
              <a:rPr lang="en-GB" altLang="en-US" sz="1400"/>
              <a:t>, individual results are stored by column across the screen. Right Clicking with the mouse, within the Column Header reveals a number of options. </a:t>
            </a:r>
          </a:p>
        </p:txBody>
      </p:sp>
      <p:sp>
        <p:nvSpPr>
          <p:cNvPr id="112651" name="TextBox 14">
            <a:extLst>
              <a:ext uri="{FF2B5EF4-FFF2-40B4-BE49-F238E27FC236}">
                <a16:creationId xmlns:a16="http://schemas.microsoft.com/office/drawing/2014/main" id="{F93D1BCE-D7DE-45DE-A5E8-F62BF97D25F4}"/>
              </a:ext>
            </a:extLst>
          </p:cNvPr>
          <p:cNvSpPr txBox="1">
            <a:spLocks noChangeArrowheads="1"/>
          </p:cNvSpPr>
          <p:nvPr/>
        </p:nvSpPr>
        <p:spPr bwMode="auto">
          <a:xfrm>
            <a:off x="4843463" y="3259138"/>
            <a:ext cx="391953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solidFill>
                  <a:srgbClr val="0093D0"/>
                </a:solidFill>
              </a:rPr>
              <a:t>Column Headers Visible </a:t>
            </a:r>
            <a:r>
              <a:rPr lang="en-GB" altLang="en-US" sz="1400"/>
              <a:t>selects whether the headers are displayed on the results screen.</a:t>
            </a:r>
          </a:p>
          <a:p>
            <a:pPr algn="l" eaLnBrk="1" hangingPunct="1"/>
            <a:endParaRPr lang="en-GB" altLang="en-US" sz="1400">
              <a:solidFill>
                <a:srgbClr val="0093D0"/>
              </a:solidFill>
            </a:endParaRPr>
          </a:p>
          <a:p>
            <a:pPr algn="l" eaLnBrk="1" hangingPunct="1"/>
            <a:endParaRPr lang="en-GB" altLang="en-US" sz="1400">
              <a:solidFill>
                <a:srgbClr val="0093D0"/>
              </a:solidFill>
            </a:endParaRPr>
          </a:p>
          <a:p>
            <a:pPr algn="l" eaLnBrk="1" hangingPunct="1"/>
            <a:endParaRPr lang="en-GB" altLang="en-US" sz="1400">
              <a:solidFill>
                <a:srgbClr val="0093D0"/>
              </a:solidFill>
            </a:endParaRPr>
          </a:p>
          <a:p>
            <a:pPr algn="l" eaLnBrk="1" hangingPunct="1"/>
            <a:r>
              <a:rPr lang="en-GB" altLang="en-US" sz="1400">
                <a:solidFill>
                  <a:srgbClr val="0093D0"/>
                </a:solidFill>
              </a:rPr>
              <a:t>Show On Graph </a:t>
            </a:r>
            <a:r>
              <a:rPr lang="en-GB" altLang="en-US" sz="1400"/>
              <a:t>will enable or disable whether the column header name and result information for the individual row is displayed on it’s corresponding graph screen.</a:t>
            </a:r>
          </a:p>
          <a:p>
            <a:pPr algn="l" eaLnBrk="1" hangingPunct="1"/>
            <a:endParaRPr lang="en-GB" altLang="en-US" sz="1400">
              <a:solidFill>
                <a:srgbClr val="0093D0"/>
              </a:solidFill>
            </a:endParaRPr>
          </a:p>
          <a:p>
            <a:pPr algn="l" eaLnBrk="1" hangingPunct="1"/>
            <a:r>
              <a:rPr lang="en-GB" altLang="en-US" sz="1400">
                <a:solidFill>
                  <a:srgbClr val="0093D0"/>
                </a:solidFill>
              </a:rPr>
              <a:t>Copy </a:t>
            </a:r>
            <a:r>
              <a:rPr lang="en-GB" altLang="en-US" sz="1400"/>
              <a:t>allows the column header and any associated result information to be copied and pasted as basic text information to another area or program.</a:t>
            </a:r>
            <a:endParaRPr lang="en-GB" altLang="en-US" sz="1400">
              <a:solidFill>
                <a:srgbClr val="0093D0"/>
              </a:solidFill>
            </a:endParaRPr>
          </a:p>
        </p:txBody>
      </p:sp>
      <p:pic>
        <p:nvPicPr>
          <p:cNvPr id="112652" name="Picture 4">
            <a:extLst>
              <a:ext uri="{FF2B5EF4-FFF2-40B4-BE49-F238E27FC236}">
                <a16:creationId xmlns:a16="http://schemas.microsoft.com/office/drawing/2014/main" id="{FCC6F199-9F13-4CFE-AA57-E196570069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1138" y="4389438"/>
            <a:ext cx="2047875" cy="5238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cxnSp>
        <p:nvCxnSpPr>
          <p:cNvPr id="112653" name="Straight Arrow Connector 17">
            <a:extLst>
              <a:ext uri="{FF2B5EF4-FFF2-40B4-BE49-F238E27FC236}">
                <a16:creationId xmlns:a16="http://schemas.microsoft.com/office/drawing/2014/main" id="{19B54342-AFA7-41D3-A277-257682D568F9}"/>
              </a:ext>
            </a:extLst>
          </p:cNvPr>
          <p:cNvCxnSpPr>
            <a:cxnSpLocks noChangeShapeType="1"/>
          </p:cNvCxnSpPr>
          <p:nvPr/>
        </p:nvCxnSpPr>
        <p:spPr bwMode="auto">
          <a:xfrm>
            <a:off x="3730625" y="3875088"/>
            <a:ext cx="7938" cy="407987"/>
          </a:xfrm>
          <a:prstGeom prst="straightConnector1">
            <a:avLst/>
          </a:prstGeom>
          <a:noFill/>
          <a:ln w="38100" algn="ctr">
            <a:solidFill>
              <a:srgbClr val="0000CC"/>
            </a:solidFill>
            <a:round/>
            <a:headEnd/>
            <a:tailEnd type="arrow" w="med" len="med"/>
          </a:ln>
          <a:extLst>
            <a:ext uri="{909E8E84-426E-40DD-AFC4-6F175D3DCCD1}">
              <a14:hiddenFill xmlns:a14="http://schemas.microsoft.com/office/drawing/2010/main">
                <a:noFill/>
              </a14:hiddenFill>
            </a:ext>
          </a:extLst>
        </p:spPr>
      </p:cxnSp>
      <p:pic>
        <p:nvPicPr>
          <p:cNvPr id="112654" name="Picture 5">
            <a:extLst>
              <a:ext uri="{FF2B5EF4-FFF2-40B4-BE49-F238E27FC236}">
                <a16:creationId xmlns:a16="http://schemas.microsoft.com/office/drawing/2014/main" id="{C8F2BAC4-64B4-4C39-B652-E97C2F8095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6863" y="3344863"/>
            <a:ext cx="1857375" cy="4572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2B73F29-9078-47E4-AC5F-5A2E1B66849C}"/>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2. Configuration of Test Setup</a:t>
            </a:r>
          </a:p>
        </p:txBody>
      </p:sp>
      <p:sp>
        <p:nvSpPr>
          <p:cNvPr id="12291" name="Rectangle 8">
            <a:extLst>
              <a:ext uri="{FF2B5EF4-FFF2-40B4-BE49-F238E27FC236}">
                <a16:creationId xmlns:a16="http://schemas.microsoft.com/office/drawing/2014/main" id="{8CAC150F-4C71-4B79-99E9-7F53638794C7}"/>
              </a:ext>
            </a:extLst>
          </p:cNvPr>
          <p:cNvSpPr>
            <a:spLocks noGrp="1" noChangeArrowheads="1"/>
          </p:cNvSpPr>
          <p:nvPr>
            <p:ph type="body" idx="1"/>
          </p:nvPr>
        </p:nvSpPr>
        <p:spPr>
          <a:xfrm>
            <a:off x="533400" y="1981200"/>
            <a:ext cx="8382000" cy="4495800"/>
          </a:xfrm>
        </p:spPr>
        <p:txBody>
          <a:bodyPr/>
          <a:lstStyle/>
          <a:p>
            <a:pPr>
              <a:buFontTx/>
              <a:buNone/>
            </a:pPr>
            <a:r>
              <a:rPr lang="en-GB" altLang="en-US" sz="1400" b="1"/>
              <a:t>Preload Explanation:</a:t>
            </a:r>
          </a:p>
          <a:p>
            <a:pPr>
              <a:buFontTx/>
              <a:buNone/>
            </a:pPr>
            <a:endParaRPr lang="en-GB" altLang="en-US" sz="1400" b="1"/>
          </a:p>
          <a:p>
            <a:pPr>
              <a:buFontTx/>
              <a:buNone/>
            </a:pPr>
            <a:r>
              <a:rPr lang="en-GB" altLang="en-US" sz="1400"/>
              <a:t>In a Tension test when gripping a sample, there will always be settling of the grips on the sample</a:t>
            </a:r>
          </a:p>
          <a:p>
            <a:pPr>
              <a:buFontTx/>
              <a:buNone/>
            </a:pPr>
            <a:r>
              <a:rPr lang="en-GB" altLang="en-US" sz="1400"/>
              <a:t>or small mechanical movement. </a:t>
            </a:r>
          </a:p>
          <a:p>
            <a:pPr>
              <a:buFontTx/>
              <a:buNone/>
            </a:pPr>
            <a:r>
              <a:rPr lang="en-GB" altLang="en-US" sz="1400"/>
              <a:t>In a Compression test there will always be need to separate the grips or platens to allow placing of</a:t>
            </a:r>
          </a:p>
          <a:p>
            <a:pPr>
              <a:buFontTx/>
              <a:buNone/>
            </a:pPr>
            <a:r>
              <a:rPr lang="en-GB" altLang="en-US" sz="1400"/>
              <a:t>sample.</a:t>
            </a:r>
          </a:p>
          <a:p>
            <a:pPr>
              <a:buFontTx/>
              <a:buNone/>
            </a:pPr>
            <a:r>
              <a:rPr lang="en-GB" altLang="en-US" sz="1400"/>
              <a:t>In both cases where extension measurements are critical, the unwanted erroneous movement of the</a:t>
            </a:r>
          </a:p>
          <a:p>
            <a:pPr>
              <a:buFontTx/>
              <a:buNone/>
            </a:pPr>
            <a:r>
              <a:rPr lang="en-GB" altLang="en-US" sz="1400"/>
              <a:t>machine to these points will be included in any extension or strain results.</a:t>
            </a:r>
          </a:p>
          <a:p>
            <a:pPr>
              <a:buFontTx/>
              <a:buNone/>
            </a:pPr>
            <a:r>
              <a:rPr lang="en-GB" altLang="en-US" sz="1400"/>
              <a:t>To compensate for this a </a:t>
            </a:r>
            <a:r>
              <a:rPr lang="en-GB" altLang="en-US" sz="1400" b="1"/>
              <a:t>Preload </a:t>
            </a:r>
            <a:r>
              <a:rPr lang="en-GB" altLang="en-US" sz="1400"/>
              <a:t>setting is available. The </a:t>
            </a:r>
            <a:r>
              <a:rPr lang="en-GB" altLang="en-US" sz="1400" b="1"/>
              <a:t>Preload</a:t>
            </a:r>
            <a:r>
              <a:rPr lang="en-GB" altLang="en-US" sz="1400"/>
              <a:t> function automatically creates</a:t>
            </a:r>
          </a:p>
          <a:p>
            <a:pPr>
              <a:buFontTx/>
              <a:buNone/>
            </a:pPr>
            <a:r>
              <a:rPr lang="en-GB" altLang="en-US" sz="1400"/>
              <a:t>a new graph axis labelled </a:t>
            </a:r>
            <a:r>
              <a:rPr lang="en-GB" altLang="en-US" sz="1400" b="1"/>
              <a:t>Extension From Preload </a:t>
            </a:r>
            <a:r>
              <a:rPr lang="en-GB" altLang="en-US" sz="1400"/>
              <a:t>and this axis is </a:t>
            </a:r>
            <a:r>
              <a:rPr lang="en-GB" altLang="en-US" sz="1400" b="1"/>
              <a:t>zeroed</a:t>
            </a:r>
            <a:r>
              <a:rPr lang="en-GB" altLang="en-US" sz="1400"/>
              <a:t> when the preload</a:t>
            </a:r>
          </a:p>
          <a:p>
            <a:pPr>
              <a:buFontTx/>
              <a:buNone/>
            </a:pPr>
            <a:r>
              <a:rPr lang="en-GB" altLang="en-US" sz="1400"/>
              <a:t>force is applied to the sample. Other </a:t>
            </a:r>
            <a:r>
              <a:rPr lang="en-GB" altLang="en-US" sz="1400" b="1"/>
              <a:t>From Preload </a:t>
            </a:r>
            <a:r>
              <a:rPr lang="en-GB" altLang="en-US" sz="1400"/>
              <a:t>results are available once </a:t>
            </a:r>
            <a:r>
              <a:rPr lang="en-GB" altLang="en-US" sz="1400" b="1"/>
              <a:t>Preload</a:t>
            </a:r>
            <a:r>
              <a:rPr lang="en-GB" altLang="en-US" sz="1400"/>
              <a:t> is used.</a:t>
            </a:r>
          </a:p>
          <a:p>
            <a:pPr>
              <a:buFontTx/>
              <a:buNone/>
            </a:pPr>
            <a:endParaRPr lang="en-GB" altLang="en-US" sz="1400"/>
          </a:p>
          <a:p>
            <a:pPr>
              <a:buFontTx/>
              <a:buNone/>
            </a:pPr>
            <a:r>
              <a:rPr lang="en-GB" altLang="en-US" sz="1400" b="1"/>
              <a:t>Preload</a:t>
            </a:r>
            <a:r>
              <a:rPr lang="en-GB" altLang="en-US" sz="1400"/>
              <a:t> is also used when approaching a sample to measure it’s height using the datum height function.</a:t>
            </a:r>
          </a:p>
          <a:p>
            <a:pPr>
              <a:buFontTx/>
              <a:buNone/>
            </a:pPr>
            <a:endParaRPr lang="en-GB" altLang="en-US" sz="1400"/>
          </a:p>
          <a:p>
            <a:pPr>
              <a:buFontTx/>
              <a:buNone/>
            </a:pPr>
            <a:r>
              <a:rPr lang="en-GB" altLang="en-US" sz="1400"/>
              <a:t>The test uses this "Virtual Zero" for any extension movements and measurements </a:t>
            </a:r>
            <a:r>
              <a:rPr lang="en-GB" altLang="en-US" sz="1400" b="1"/>
              <a:t>BUT</a:t>
            </a:r>
            <a:r>
              <a:rPr lang="en-GB" altLang="en-US" sz="1400"/>
              <a:t> the Auto Return</a:t>
            </a:r>
          </a:p>
          <a:p>
            <a:pPr>
              <a:buFontTx/>
              <a:buNone/>
            </a:pPr>
            <a:r>
              <a:rPr lang="en-GB" altLang="en-US" sz="1400"/>
              <a:t>feature returns the crosshead to the TRUE ZERO position.    </a:t>
            </a:r>
          </a:p>
        </p:txBody>
      </p:sp>
      <p:pic>
        <p:nvPicPr>
          <p:cNvPr id="12292" name="Billede 5" descr="LLOYD.jpg">
            <a:extLst>
              <a:ext uri="{FF2B5EF4-FFF2-40B4-BE49-F238E27FC236}">
                <a16:creationId xmlns:a16="http://schemas.microsoft.com/office/drawing/2014/main" id="{FD38E884-975F-4992-88CA-9C372D40BF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Slide Number Placeholder 5">
            <a:extLst>
              <a:ext uri="{FF2B5EF4-FFF2-40B4-BE49-F238E27FC236}">
                <a16:creationId xmlns:a16="http://schemas.microsoft.com/office/drawing/2014/main" id="{E8E03058-B49F-4F54-99C1-8E4D1BFA54B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91E4AA-808A-415B-93F5-246395D6E889}" type="slidenum">
              <a:rPr lang="en-US" altLang="en-US">
                <a:solidFill>
                  <a:srgbClr val="808080"/>
                </a:solidFill>
              </a:rPr>
              <a:pPr eaLnBrk="1" hangingPunct="1"/>
              <a:t>11</a:t>
            </a:fld>
            <a:endParaRPr lang="en-US" altLang="en-US">
              <a:solidFill>
                <a:srgbClr val="808080"/>
              </a:solidFill>
            </a:endParaRPr>
          </a:p>
        </p:txBody>
      </p:sp>
      <p:sp>
        <p:nvSpPr>
          <p:cNvPr id="12294" name="TextBox 6">
            <a:extLst>
              <a:ext uri="{FF2B5EF4-FFF2-40B4-BE49-F238E27FC236}">
                <a16:creationId xmlns:a16="http://schemas.microsoft.com/office/drawing/2014/main" id="{F109FBDB-A8A4-4B9E-8D5F-63F85AE90AE4}"/>
              </a:ext>
            </a:extLst>
          </p:cNvPr>
          <p:cNvSpPr txBox="1">
            <a:spLocks noChangeArrowheads="1"/>
          </p:cNvSpPr>
          <p:nvPr/>
        </p:nvSpPr>
        <p:spPr bwMode="auto">
          <a:xfrm>
            <a:off x="228600" y="1600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u="sng"/>
              <a:t>Basic Settings Tab</a:t>
            </a:r>
            <a:endParaRPr lang="en-GB" altLang="en-US" b="1"/>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9D82281-2EAB-4C37-8BE6-3AAB3608F224}"/>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13667" name="Rectangle 8">
            <a:extLst>
              <a:ext uri="{FF2B5EF4-FFF2-40B4-BE49-F238E27FC236}">
                <a16:creationId xmlns:a16="http://schemas.microsoft.com/office/drawing/2014/main" id="{CD174896-7A96-41BC-A333-2768F5BEBB49}"/>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13668" name="Billede 5" descr="LLOYD.jpg">
            <a:extLst>
              <a:ext uri="{FF2B5EF4-FFF2-40B4-BE49-F238E27FC236}">
                <a16:creationId xmlns:a16="http://schemas.microsoft.com/office/drawing/2014/main" id="{632F3876-3ADB-4739-8A73-43BA84EFA5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Slide Number Placeholder 5">
            <a:extLst>
              <a:ext uri="{FF2B5EF4-FFF2-40B4-BE49-F238E27FC236}">
                <a16:creationId xmlns:a16="http://schemas.microsoft.com/office/drawing/2014/main" id="{7F8A3788-888D-4018-A37A-4D7979E6D2C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C8D8E5-433F-4B94-AB14-E41C7D96A090}" type="slidenum">
              <a:rPr lang="en-US" altLang="en-US">
                <a:solidFill>
                  <a:srgbClr val="808080"/>
                </a:solidFill>
              </a:rPr>
              <a:pPr eaLnBrk="1" hangingPunct="1"/>
              <a:t>110</a:t>
            </a:fld>
            <a:endParaRPr lang="en-US" altLang="en-US">
              <a:solidFill>
                <a:srgbClr val="808080"/>
              </a:solidFill>
            </a:endParaRPr>
          </a:p>
        </p:txBody>
      </p:sp>
      <p:sp>
        <p:nvSpPr>
          <p:cNvPr id="113670" name="TextBox 6">
            <a:extLst>
              <a:ext uri="{FF2B5EF4-FFF2-40B4-BE49-F238E27FC236}">
                <a16:creationId xmlns:a16="http://schemas.microsoft.com/office/drawing/2014/main" id="{7A0CDE3D-93CF-4FBF-ACF2-61945B5ED058}"/>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13671" name="TextBox 15">
            <a:extLst>
              <a:ext uri="{FF2B5EF4-FFF2-40B4-BE49-F238E27FC236}">
                <a16:creationId xmlns:a16="http://schemas.microsoft.com/office/drawing/2014/main" id="{CBCA4B4C-D9E3-45B9-9B25-F9C7419545D5}"/>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13672" name="TextBox 10">
            <a:extLst>
              <a:ext uri="{FF2B5EF4-FFF2-40B4-BE49-F238E27FC236}">
                <a16:creationId xmlns:a16="http://schemas.microsoft.com/office/drawing/2014/main" id="{5915210A-68F0-4251-9F20-6419A5AAD8C7}"/>
              </a:ext>
            </a:extLst>
          </p:cNvPr>
          <p:cNvSpPr txBox="1">
            <a:spLocks noChangeArrowheads="1"/>
          </p:cNvSpPr>
          <p:nvPr/>
        </p:nvSpPr>
        <p:spPr bwMode="auto">
          <a:xfrm>
            <a:off x="600075" y="204787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Batch File Results Column:</a:t>
            </a:r>
          </a:p>
        </p:txBody>
      </p:sp>
      <p:sp>
        <p:nvSpPr>
          <p:cNvPr id="113673" name="TextBox 14">
            <a:extLst>
              <a:ext uri="{FF2B5EF4-FFF2-40B4-BE49-F238E27FC236}">
                <a16:creationId xmlns:a16="http://schemas.microsoft.com/office/drawing/2014/main" id="{6B1BA883-8F93-4DF1-8423-391924951763}"/>
              </a:ext>
            </a:extLst>
          </p:cNvPr>
          <p:cNvSpPr txBox="1">
            <a:spLocks noChangeArrowheads="1"/>
          </p:cNvSpPr>
          <p:nvPr/>
        </p:nvSpPr>
        <p:spPr bwMode="auto">
          <a:xfrm>
            <a:off x="2679700" y="2525713"/>
            <a:ext cx="613886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solidFill>
                  <a:srgbClr val="0093D0"/>
                </a:solidFill>
              </a:rPr>
              <a:t>Header Font.. </a:t>
            </a:r>
            <a:r>
              <a:rPr lang="en-GB" altLang="en-US" sz="1400"/>
              <a:t>and </a:t>
            </a:r>
            <a:r>
              <a:rPr lang="en-GB" altLang="en-US" sz="1400">
                <a:solidFill>
                  <a:srgbClr val="0093D0"/>
                </a:solidFill>
              </a:rPr>
              <a:t> Results Font.. </a:t>
            </a:r>
            <a:r>
              <a:rPr lang="en-GB" altLang="en-US" sz="1400"/>
              <a:t>Allows change to the text properties (colour, font type etc..) of the header and results.</a:t>
            </a:r>
          </a:p>
          <a:p>
            <a:pPr algn="l" eaLnBrk="1" hangingPunct="1"/>
            <a:endParaRPr lang="en-GB" altLang="en-US" sz="1400">
              <a:solidFill>
                <a:srgbClr val="0093D0"/>
              </a:solidFill>
            </a:endParaRPr>
          </a:p>
          <a:p>
            <a:pPr algn="l" eaLnBrk="1" hangingPunct="1"/>
            <a:endParaRPr lang="en-GB" altLang="en-US" sz="1400">
              <a:solidFill>
                <a:srgbClr val="0093D0"/>
              </a:solidFill>
            </a:endParaRPr>
          </a:p>
          <a:p>
            <a:pPr algn="l" eaLnBrk="1" hangingPunct="1"/>
            <a:r>
              <a:rPr lang="en-GB" altLang="en-US" sz="1400"/>
              <a:t>The number of </a:t>
            </a:r>
            <a:r>
              <a:rPr lang="en-GB" altLang="en-US" sz="1400">
                <a:solidFill>
                  <a:srgbClr val="0093D0"/>
                </a:solidFill>
              </a:rPr>
              <a:t>decimal places </a:t>
            </a:r>
            <a:r>
              <a:rPr lang="en-GB" altLang="en-US" sz="1400"/>
              <a:t>or </a:t>
            </a:r>
            <a:r>
              <a:rPr lang="en-GB" altLang="en-US" sz="1400">
                <a:solidFill>
                  <a:srgbClr val="0093D0"/>
                </a:solidFill>
              </a:rPr>
              <a:t>significant figures </a:t>
            </a:r>
            <a:r>
              <a:rPr lang="en-GB" altLang="en-US" sz="1400"/>
              <a:t>used to display results, can be quickly set here if one of these 6 criteria are required. Further settings are available in the </a:t>
            </a:r>
            <a:r>
              <a:rPr lang="en-GB" altLang="en-US" sz="1400" b="1"/>
              <a:t>Properties</a:t>
            </a:r>
            <a:r>
              <a:rPr lang="en-GB" altLang="en-US" sz="1400"/>
              <a:t> option. </a:t>
            </a:r>
          </a:p>
          <a:p>
            <a:pPr algn="l" eaLnBrk="1" hangingPunct="1"/>
            <a:endParaRPr lang="en-GB" altLang="en-US" sz="1400"/>
          </a:p>
          <a:p>
            <a:pPr algn="l" eaLnBrk="1" hangingPunct="1"/>
            <a:endParaRPr lang="en-GB" altLang="en-US" sz="1400"/>
          </a:p>
          <a:p>
            <a:pPr algn="l" eaLnBrk="1" hangingPunct="1"/>
            <a:endParaRPr lang="en-GB" altLang="en-US" sz="1400"/>
          </a:p>
          <a:p>
            <a:pPr algn="l" eaLnBrk="1" hangingPunct="1"/>
            <a:endParaRPr lang="en-GB" altLang="en-US" sz="1400"/>
          </a:p>
          <a:p>
            <a:pPr algn="l" eaLnBrk="1" hangingPunct="1"/>
            <a:r>
              <a:rPr lang="en-GB" altLang="en-US" sz="1400"/>
              <a:t>The lowest part of the configuration window shows the currently selected unit used for that result quantity. It also lists alternative unit types currently configured and available in the software. These can be checked to change the units displayed in results and reports. </a:t>
            </a:r>
          </a:p>
        </p:txBody>
      </p:sp>
      <p:pic>
        <p:nvPicPr>
          <p:cNvPr id="113674" name="Picture 2">
            <a:extLst>
              <a:ext uri="{FF2B5EF4-FFF2-40B4-BE49-F238E27FC236}">
                <a16:creationId xmlns:a16="http://schemas.microsoft.com/office/drawing/2014/main" id="{AD0A5C2E-7A04-4528-9768-1793E4119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 y="2565400"/>
            <a:ext cx="1876425" cy="4953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13675" name="Picture 3">
            <a:extLst>
              <a:ext uri="{FF2B5EF4-FFF2-40B4-BE49-F238E27FC236}">
                <a16:creationId xmlns:a16="http://schemas.microsoft.com/office/drawing/2014/main" id="{1D0C34DC-304A-483D-BAA2-DE25351221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8" y="3449638"/>
            <a:ext cx="1866900" cy="11715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13676" name="Picture 4">
            <a:extLst>
              <a:ext uri="{FF2B5EF4-FFF2-40B4-BE49-F238E27FC236}">
                <a16:creationId xmlns:a16="http://schemas.microsoft.com/office/drawing/2014/main" id="{FD0795F0-9E8F-448F-9E31-C2588519DC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675" y="4911725"/>
            <a:ext cx="1857375" cy="13430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8C1287-B7CD-4D7F-988B-F7F9E6591556}"/>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14691" name="Rectangle 8">
            <a:extLst>
              <a:ext uri="{FF2B5EF4-FFF2-40B4-BE49-F238E27FC236}">
                <a16:creationId xmlns:a16="http://schemas.microsoft.com/office/drawing/2014/main" id="{F1011ADB-5CE1-49FC-9BAC-9FED892DDB61}"/>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14692" name="Billede 5" descr="LLOYD.jpg">
            <a:extLst>
              <a:ext uri="{FF2B5EF4-FFF2-40B4-BE49-F238E27FC236}">
                <a16:creationId xmlns:a16="http://schemas.microsoft.com/office/drawing/2014/main" id="{95A50806-E28B-49F2-82BA-3A298C44D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Slide Number Placeholder 5">
            <a:extLst>
              <a:ext uri="{FF2B5EF4-FFF2-40B4-BE49-F238E27FC236}">
                <a16:creationId xmlns:a16="http://schemas.microsoft.com/office/drawing/2014/main" id="{89DDB4FA-8B07-43C8-958B-76AB5490808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50A627-0D38-4FF7-A4CA-2FBEC4F55413}" type="slidenum">
              <a:rPr lang="en-US" altLang="en-US">
                <a:solidFill>
                  <a:srgbClr val="808080"/>
                </a:solidFill>
              </a:rPr>
              <a:pPr eaLnBrk="1" hangingPunct="1"/>
              <a:t>111</a:t>
            </a:fld>
            <a:endParaRPr lang="en-US" altLang="en-US">
              <a:solidFill>
                <a:srgbClr val="808080"/>
              </a:solidFill>
            </a:endParaRPr>
          </a:p>
        </p:txBody>
      </p:sp>
      <p:sp>
        <p:nvSpPr>
          <p:cNvPr id="114694" name="TextBox 6">
            <a:extLst>
              <a:ext uri="{FF2B5EF4-FFF2-40B4-BE49-F238E27FC236}">
                <a16:creationId xmlns:a16="http://schemas.microsoft.com/office/drawing/2014/main" id="{F90BDFF7-DD94-4726-A2F8-786D517D3AE2}"/>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14695" name="TextBox 15">
            <a:extLst>
              <a:ext uri="{FF2B5EF4-FFF2-40B4-BE49-F238E27FC236}">
                <a16:creationId xmlns:a16="http://schemas.microsoft.com/office/drawing/2014/main" id="{D796AF5F-B335-4245-AED2-B4FA1ADD3D07}"/>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14696" name="TextBox 10">
            <a:extLst>
              <a:ext uri="{FF2B5EF4-FFF2-40B4-BE49-F238E27FC236}">
                <a16:creationId xmlns:a16="http://schemas.microsoft.com/office/drawing/2014/main" id="{3056725E-CC93-48BD-A659-8252FC4D3B50}"/>
              </a:ext>
            </a:extLst>
          </p:cNvPr>
          <p:cNvSpPr txBox="1">
            <a:spLocks noChangeArrowheads="1"/>
          </p:cNvSpPr>
          <p:nvPr/>
        </p:nvSpPr>
        <p:spPr bwMode="auto">
          <a:xfrm>
            <a:off x="600075" y="204787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Batch File Results Column:</a:t>
            </a:r>
          </a:p>
        </p:txBody>
      </p:sp>
      <p:sp>
        <p:nvSpPr>
          <p:cNvPr id="114697" name="TextBox 14">
            <a:extLst>
              <a:ext uri="{FF2B5EF4-FFF2-40B4-BE49-F238E27FC236}">
                <a16:creationId xmlns:a16="http://schemas.microsoft.com/office/drawing/2014/main" id="{207744B9-FC5B-48BE-AAD8-4F8FAF186AA3}"/>
              </a:ext>
            </a:extLst>
          </p:cNvPr>
          <p:cNvSpPr txBox="1">
            <a:spLocks noChangeArrowheads="1"/>
          </p:cNvSpPr>
          <p:nvPr/>
        </p:nvSpPr>
        <p:spPr bwMode="auto">
          <a:xfrm>
            <a:off x="2662238" y="2317750"/>
            <a:ext cx="6138862"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r>
              <a:rPr lang="en-GB" altLang="en-US" sz="1400"/>
              <a:t>Selecting </a:t>
            </a:r>
            <a:r>
              <a:rPr lang="en-GB" altLang="en-US" sz="1400" b="1">
                <a:solidFill>
                  <a:srgbClr val="0093D0"/>
                </a:solidFill>
              </a:rPr>
              <a:t>Properties</a:t>
            </a:r>
            <a:r>
              <a:rPr lang="en-GB" altLang="en-US" sz="1400">
                <a:solidFill>
                  <a:srgbClr val="0093D0"/>
                </a:solidFill>
              </a:rPr>
              <a:t> </a:t>
            </a:r>
            <a:r>
              <a:rPr lang="en-GB" altLang="en-US" sz="1400"/>
              <a:t>opens the Column Properties window. This is where changes to the Column Header and Results listed can be altered.</a:t>
            </a:r>
          </a:p>
          <a:p>
            <a:pPr algn="l" eaLnBrk="1" hangingPunct="1"/>
            <a:endParaRPr lang="en-GB" altLang="en-US" sz="1400">
              <a:solidFill>
                <a:srgbClr val="0093D0"/>
              </a:solidFill>
            </a:endParaRPr>
          </a:p>
          <a:p>
            <a:pPr algn="l" eaLnBrk="1" hangingPunct="1"/>
            <a:endParaRPr lang="en-GB" altLang="en-US" sz="1400" b="1">
              <a:solidFill>
                <a:srgbClr val="0093D0"/>
              </a:solidFill>
            </a:endParaRPr>
          </a:p>
          <a:p>
            <a:pPr algn="l" eaLnBrk="1" hangingPunct="1"/>
            <a:r>
              <a:rPr lang="en-GB" altLang="en-US" sz="1400" b="1">
                <a:solidFill>
                  <a:srgbClr val="0093D0"/>
                </a:solidFill>
              </a:rPr>
              <a:t>Title</a:t>
            </a:r>
            <a:r>
              <a:rPr lang="en-GB" altLang="en-US" sz="1400">
                <a:solidFill>
                  <a:srgbClr val="0093D0"/>
                </a:solidFill>
              </a:rPr>
              <a:t> </a:t>
            </a:r>
            <a:r>
              <a:rPr lang="en-GB" altLang="en-US" sz="1400"/>
              <a:t>tab, displays the current name of the Column Header. The default result name will be displayed, but can be changed by entering new text in the Column Title entry box. Pressing the </a:t>
            </a:r>
            <a:r>
              <a:rPr lang="en-GB" altLang="en-US" sz="1400">
                <a:solidFill>
                  <a:srgbClr val="0093D0"/>
                </a:solidFill>
              </a:rPr>
              <a:t>Set To Default </a:t>
            </a:r>
            <a:r>
              <a:rPr lang="en-GB" altLang="en-US" sz="1400"/>
              <a:t>button sets any altered column header names back to the default name when created.</a:t>
            </a:r>
            <a:r>
              <a:rPr lang="en-GB" altLang="en-US" sz="1400">
                <a:solidFill>
                  <a:srgbClr val="0093D0"/>
                </a:solidFill>
              </a:rPr>
              <a:t> </a:t>
            </a:r>
          </a:p>
          <a:p>
            <a:pPr algn="l" eaLnBrk="1" hangingPunct="1"/>
            <a:endParaRPr lang="en-GB" altLang="en-US" sz="1400">
              <a:solidFill>
                <a:srgbClr val="0093D0"/>
              </a:solidFill>
            </a:endParaRPr>
          </a:p>
          <a:p>
            <a:pPr algn="l" eaLnBrk="1" hangingPunct="1"/>
            <a:r>
              <a:rPr lang="en-GB" altLang="en-US" sz="1400" b="1"/>
              <a:t>Note: </a:t>
            </a:r>
            <a:r>
              <a:rPr lang="en-GB" altLang="en-US" sz="1400"/>
              <a:t>The default column header name is always used by the software for report printing, regardless of the Column Title name displayed in results.</a:t>
            </a:r>
          </a:p>
          <a:p>
            <a:pPr algn="l" eaLnBrk="1" hangingPunct="1"/>
            <a:endParaRPr lang="en-GB" altLang="en-US" sz="1400" b="1">
              <a:solidFill>
                <a:srgbClr val="0093D0"/>
              </a:solidFill>
            </a:endParaRPr>
          </a:p>
          <a:p>
            <a:pPr algn="l" eaLnBrk="1" hangingPunct="1"/>
            <a:r>
              <a:rPr lang="en-GB" altLang="en-US" sz="1400" b="1">
                <a:solidFill>
                  <a:srgbClr val="0093D0"/>
                </a:solidFill>
              </a:rPr>
              <a:t>Appearance</a:t>
            </a:r>
            <a:r>
              <a:rPr lang="en-GB" altLang="en-US" sz="1400">
                <a:solidFill>
                  <a:srgbClr val="0093D0"/>
                </a:solidFill>
              </a:rPr>
              <a:t> </a:t>
            </a:r>
            <a:r>
              <a:rPr lang="en-GB" altLang="en-US" sz="1400"/>
              <a:t>tab allows the column width to be set by use of a sliding bar and the column to be hidden via a checkbox if not required.</a:t>
            </a:r>
          </a:p>
        </p:txBody>
      </p:sp>
      <p:pic>
        <p:nvPicPr>
          <p:cNvPr id="114698" name="Picture 2">
            <a:extLst>
              <a:ext uri="{FF2B5EF4-FFF2-40B4-BE49-F238E27FC236}">
                <a16:creationId xmlns:a16="http://schemas.microsoft.com/office/drawing/2014/main" id="{E7402737-4607-485A-A0D1-408827326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2619375"/>
            <a:ext cx="1905000" cy="3333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14699" name="Picture 4">
            <a:extLst>
              <a:ext uri="{FF2B5EF4-FFF2-40B4-BE49-F238E27FC236}">
                <a16:creationId xmlns:a16="http://schemas.microsoft.com/office/drawing/2014/main" id="{E67D47C2-1D3F-48D0-ADBD-4BA7D1EF47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3" y="3462338"/>
            <a:ext cx="2201862" cy="9144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14700" name="Picture 5">
            <a:extLst>
              <a:ext uri="{FF2B5EF4-FFF2-40B4-BE49-F238E27FC236}">
                <a16:creationId xmlns:a16="http://schemas.microsoft.com/office/drawing/2014/main" id="{9CECA9AB-E189-4CC2-84D5-F894BCFC98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13" y="5160963"/>
            <a:ext cx="2201862" cy="14224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9FE8B2-2167-49B0-BC75-E7163DEBF929}"/>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15715" name="Rectangle 8">
            <a:extLst>
              <a:ext uri="{FF2B5EF4-FFF2-40B4-BE49-F238E27FC236}">
                <a16:creationId xmlns:a16="http://schemas.microsoft.com/office/drawing/2014/main" id="{2E1DEF09-26B8-4F63-A8CA-A6A5957BA9AD}"/>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15716" name="Billede 5" descr="LLOYD.jpg">
            <a:extLst>
              <a:ext uri="{FF2B5EF4-FFF2-40B4-BE49-F238E27FC236}">
                <a16:creationId xmlns:a16="http://schemas.microsoft.com/office/drawing/2014/main" id="{6042A2DD-EFC1-4091-8E21-DD373F1010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Slide Number Placeholder 5">
            <a:extLst>
              <a:ext uri="{FF2B5EF4-FFF2-40B4-BE49-F238E27FC236}">
                <a16:creationId xmlns:a16="http://schemas.microsoft.com/office/drawing/2014/main" id="{37FF348C-DF87-4002-A706-E7E1D4BAB33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DB5982-1B28-46AD-A7DA-96C574DA7440}" type="slidenum">
              <a:rPr lang="en-US" altLang="en-US">
                <a:solidFill>
                  <a:srgbClr val="808080"/>
                </a:solidFill>
              </a:rPr>
              <a:pPr eaLnBrk="1" hangingPunct="1"/>
              <a:t>112</a:t>
            </a:fld>
            <a:endParaRPr lang="en-US" altLang="en-US">
              <a:solidFill>
                <a:srgbClr val="808080"/>
              </a:solidFill>
            </a:endParaRPr>
          </a:p>
        </p:txBody>
      </p:sp>
      <p:sp>
        <p:nvSpPr>
          <p:cNvPr id="115718" name="TextBox 6">
            <a:extLst>
              <a:ext uri="{FF2B5EF4-FFF2-40B4-BE49-F238E27FC236}">
                <a16:creationId xmlns:a16="http://schemas.microsoft.com/office/drawing/2014/main" id="{3C86D21D-E406-4854-A41B-451DC19F1C9E}"/>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15719" name="TextBox 15">
            <a:extLst>
              <a:ext uri="{FF2B5EF4-FFF2-40B4-BE49-F238E27FC236}">
                <a16:creationId xmlns:a16="http://schemas.microsoft.com/office/drawing/2014/main" id="{1EE4D835-DAFD-4F9C-ADEA-B161018C4EE3}"/>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15720" name="TextBox 10">
            <a:extLst>
              <a:ext uri="{FF2B5EF4-FFF2-40B4-BE49-F238E27FC236}">
                <a16:creationId xmlns:a16="http://schemas.microsoft.com/office/drawing/2014/main" id="{8ADC4C3F-7087-4CD7-9CA2-3C5FE3E8A886}"/>
              </a:ext>
            </a:extLst>
          </p:cNvPr>
          <p:cNvSpPr txBox="1">
            <a:spLocks noChangeArrowheads="1"/>
          </p:cNvSpPr>
          <p:nvPr/>
        </p:nvSpPr>
        <p:spPr bwMode="auto">
          <a:xfrm>
            <a:off x="600075" y="204787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Batch File Results Column:</a:t>
            </a:r>
          </a:p>
        </p:txBody>
      </p:sp>
      <p:sp>
        <p:nvSpPr>
          <p:cNvPr id="115721" name="TextBox 14">
            <a:extLst>
              <a:ext uri="{FF2B5EF4-FFF2-40B4-BE49-F238E27FC236}">
                <a16:creationId xmlns:a16="http://schemas.microsoft.com/office/drawing/2014/main" id="{BCA40263-4493-4A8E-91AA-68C2CA96E456}"/>
              </a:ext>
            </a:extLst>
          </p:cNvPr>
          <p:cNvSpPr txBox="1">
            <a:spLocks noChangeArrowheads="1"/>
          </p:cNvSpPr>
          <p:nvPr/>
        </p:nvSpPr>
        <p:spPr bwMode="auto">
          <a:xfrm>
            <a:off x="2662238" y="2317750"/>
            <a:ext cx="61388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Format</a:t>
            </a:r>
            <a:r>
              <a:rPr lang="en-GB" altLang="en-US" sz="1400"/>
              <a:t> tab sets how the results values look in terms of decimal places or significant figures, by selecting the number in the </a:t>
            </a:r>
            <a:r>
              <a:rPr lang="en-GB" altLang="en-US" sz="1400" b="1"/>
              <a:t>Precision:</a:t>
            </a:r>
            <a:r>
              <a:rPr lang="en-GB" altLang="en-US" sz="1400"/>
              <a:t> window.</a:t>
            </a:r>
          </a:p>
          <a:p>
            <a:pPr algn="l" eaLnBrk="1" hangingPunct="1"/>
            <a:r>
              <a:rPr lang="en-GB" altLang="en-US" sz="1400" b="1"/>
              <a:t>Units:</a:t>
            </a:r>
            <a:r>
              <a:rPr lang="en-GB" altLang="en-US" sz="1400"/>
              <a:t> offers the selection of stored unit options available for the result type.</a:t>
            </a:r>
          </a:p>
          <a:p>
            <a:pPr algn="l" eaLnBrk="1" hangingPunct="1"/>
            <a:r>
              <a:rPr lang="en-GB" altLang="en-US" sz="1400" b="1"/>
              <a:t>Thousands separators: </a:t>
            </a:r>
            <a:r>
              <a:rPr lang="en-GB" altLang="en-US" sz="1400"/>
              <a:t>if selected will apply the windows set separator (usually comma or decimal) when larger digit numbers are being displayed.</a:t>
            </a:r>
          </a:p>
          <a:p>
            <a:pPr algn="l" eaLnBrk="1" hangingPunct="1"/>
            <a:r>
              <a:rPr lang="en-GB" altLang="en-US" sz="1400"/>
              <a:t>An </a:t>
            </a:r>
            <a:r>
              <a:rPr lang="en-GB" altLang="en-US" sz="1400" b="1"/>
              <a:t>Example</a:t>
            </a:r>
            <a:r>
              <a:rPr lang="en-GB" altLang="en-US" sz="1400"/>
              <a:t> of the result format is displayed with the current settings.</a:t>
            </a:r>
            <a:endParaRPr lang="en-GB" altLang="en-US" sz="1400" b="1"/>
          </a:p>
        </p:txBody>
      </p:sp>
      <p:pic>
        <p:nvPicPr>
          <p:cNvPr id="115722" name="Picture 2">
            <a:extLst>
              <a:ext uri="{FF2B5EF4-FFF2-40B4-BE49-F238E27FC236}">
                <a16:creationId xmlns:a16="http://schemas.microsoft.com/office/drawing/2014/main" id="{A4C6B757-88A8-4D4C-B10B-22FDCAEF1C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2392363"/>
            <a:ext cx="2314575" cy="1871662"/>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15723" name="Picture 4">
            <a:extLst>
              <a:ext uri="{FF2B5EF4-FFF2-40B4-BE49-F238E27FC236}">
                <a16:creationId xmlns:a16="http://schemas.microsoft.com/office/drawing/2014/main" id="{75BBC0A0-81A7-4CF6-A685-A0A5F21FA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 y="4383088"/>
            <a:ext cx="1930400" cy="23018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15724" name="TextBox 16">
            <a:extLst>
              <a:ext uri="{FF2B5EF4-FFF2-40B4-BE49-F238E27FC236}">
                <a16:creationId xmlns:a16="http://schemas.microsoft.com/office/drawing/2014/main" id="{7092EFEB-E2FA-4EAF-B997-0A9329C2754B}"/>
              </a:ext>
            </a:extLst>
          </p:cNvPr>
          <p:cNvSpPr txBox="1">
            <a:spLocks noChangeArrowheads="1"/>
          </p:cNvSpPr>
          <p:nvPr/>
        </p:nvSpPr>
        <p:spPr bwMode="auto">
          <a:xfrm>
            <a:off x="2681288" y="4310063"/>
            <a:ext cx="63103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Statistics</a:t>
            </a:r>
            <a:r>
              <a:rPr lang="en-GB" altLang="en-US" sz="1400"/>
              <a:t> Tab shows the current statistics calculations based upon the columns visible row result data.</a:t>
            </a:r>
          </a:p>
          <a:p>
            <a:pPr algn="l" eaLnBrk="1" hangingPunct="1"/>
            <a:r>
              <a:rPr lang="en-GB" altLang="en-US" sz="1400" b="1"/>
              <a:t>Copy</a:t>
            </a:r>
            <a:r>
              <a:rPr lang="en-GB" altLang="en-US" sz="1400"/>
              <a:t> allows a text copy of the data to be pasted to another program or area.</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FFCB5C7-E8C2-4858-AAD1-FD7F39CAA24C}"/>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16739" name="Rectangle 8">
            <a:extLst>
              <a:ext uri="{FF2B5EF4-FFF2-40B4-BE49-F238E27FC236}">
                <a16:creationId xmlns:a16="http://schemas.microsoft.com/office/drawing/2014/main" id="{A0885608-07C7-41B8-ADEB-9B43D920A94A}"/>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16740" name="Billede 5" descr="LLOYD.jpg">
            <a:extLst>
              <a:ext uri="{FF2B5EF4-FFF2-40B4-BE49-F238E27FC236}">
                <a16:creationId xmlns:a16="http://schemas.microsoft.com/office/drawing/2014/main" id="{83B5ED1C-F9A8-4A49-9089-119D8F97EE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Slide Number Placeholder 5">
            <a:extLst>
              <a:ext uri="{FF2B5EF4-FFF2-40B4-BE49-F238E27FC236}">
                <a16:creationId xmlns:a16="http://schemas.microsoft.com/office/drawing/2014/main" id="{0D822825-1896-4FFB-A215-CCAC888A16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83F76E-B679-4E71-879D-063993B669D2}" type="slidenum">
              <a:rPr lang="en-US" altLang="en-US">
                <a:solidFill>
                  <a:srgbClr val="808080"/>
                </a:solidFill>
              </a:rPr>
              <a:pPr eaLnBrk="1" hangingPunct="1"/>
              <a:t>113</a:t>
            </a:fld>
            <a:endParaRPr lang="en-US" altLang="en-US">
              <a:solidFill>
                <a:srgbClr val="808080"/>
              </a:solidFill>
            </a:endParaRPr>
          </a:p>
        </p:txBody>
      </p:sp>
      <p:sp>
        <p:nvSpPr>
          <p:cNvPr id="116742" name="TextBox 6">
            <a:extLst>
              <a:ext uri="{FF2B5EF4-FFF2-40B4-BE49-F238E27FC236}">
                <a16:creationId xmlns:a16="http://schemas.microsoft.com/office/drawing/2014/main" id="{D2BABB37-387E-4130-A712-C346D5673231}"/>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 </a:t>
            </a:r>
            <a:r>
              <a:rPr lang="en-GB" altLang="en-US" b="1" u="sng"/>
              <a:t>Screen</a:t>
            </a:r>
          </a:p>
        </p:txBody>
      </p:sp>
      <p:sp>
        <p:nvSpPr>
          <p:cNvPr id="116743" name="TextBox 15">
            <a:extLst>
              <a:ext uri="{FF2B5EF4-FFF2-40B4-BE49-F238E27FC236}">
                <a16:creationId xmlns:a16="http://schemas.microsoft.com/office/drawing/2014/main" id="{CBF66767-4FCB-4B0B-BCDA-6D3B61886FA3}"/>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16744" name="TextBox 10">
            <a:extLst>
              <a:ext uri="{FF2B5EF4-FFF2-40B4-BE49-F238E27FC236}">
                <a16:creationId xmlns:a16="http://schemas.microsoft.com/office/drawing/2014/main" id="{49C03D03-D14C-462F-B496-12735B399F5D}"/>
              </a:ext>
            </a:extLst>
          </p:cNvPr>
          <p:cNvSpPr txBox="1">
            <a:spLocks noChangeArrowheads="1"/>
          </p:cNvSpPr>
          <p:nvPr/>
        </p:nvSpPr>
        <p:spPr bwMode="auto">
          <a:xfrm>
            <a:off x="600075" y="204787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Batch File Results Column:</a:t>
            </a:r>
          </a:p>
        </p:txBody>
      </p:sp>
      <p:sp>
        <p:nvSpPr>
          <p:cNvPr id="116745" name="TextBox 14">
            <a:extLst>
              <a:ext uri="{FF2B5EF4-FFF2-40B4-BE49-F238E27FC236}">
                <a16:creationId xmlns:a16="http://schemas.microsoft.com/office/drawing/2014/main" id="{4E379752-DA03-4674-A0FE-EF6A56EE5A50}"/>
              </a:ext>
            </a:extLst>
          </p:cNvPr>
          <p:cNvSpPr txBox="1">
            <a:spLocks noChangeArrowheads="1"/>
          </p:cNvSpPr>
          <p:nvPr/>
        </p:nvSpPr>
        <p:spPr bwMode="auto">
          <a:xfrm>
            <a:off x="3332163" y="2317750"/>
            <a:ext cx="5468937"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Limits </a:t>
            </a:r>
            <a:r>
              <a:rPr lang="en-GB" altLang="en-US" sz="1400"/>
              <a:t>tab is used to apply Pass/Fail limits to a results column.</a:t>
            </a:r>
          </a:p>
          <a:p>
            <a:pPr algn="l" eaLnBrk="1" hangingPunct="1"/>
            <a:r>
              <a:rPr lang="en-GB" altLang="en-US" sz="1400"/>
              <a:t>This is used for indication purposes or for the SPC statistics functions not detailed in this presentation.</a:t>
            </a:r>
          </a:p>
          <a:p>
            <a:pPr algn="l" eaLnBrk="1" hangingPunct="1"/>
            <a:endParaRPr lang="en-GB" altLang="en-US" sz="1400" b="1"/>
          </a:p>
          <a:p>
            <a:pPr algn="l" eaLnBrk="1" hangingPunct="1"/>
            <a:r>
              <a:rPr lang="en-GB" altLang="en-US" sz="1400">
                <a:solidFill>
                  <a:srgbClr val="0093D0"/>
                </a:solidFill>
              </a:rPr>
              <a:t>No Limits		</a:t>
            </a:r>
            <a:r>
              <a:rPr lang="en-GB" altLang="en-US" sz="1400"/>
              <a:t>Pass/Fail limits are not used on this result 		column</a:t>
            </a:r>
          </a:p>
          <a:p>
            <a:pPr algn="l" eaLnBrk="1" hangingPunct="1"/>
            <a:endParaRPr lang="en-GB" altLang="en-US" sz="1400"/>
          </a:p>
          <a:p>
            <a:pPr algn="l" eaLnBrk="1" hangingPunct="1"/>
            <a:r>
              <a:rPr lang="en-GB" altLang="en-US" sz="1400">
                <a:solidFill>
                  <a:srgbClr val="0093D0"/>
                </a:solidFill>
              </a:rPr>
              <a:t>Relative To Nominal	</a:t>
            </a:r>
            <a:r>
              <a:rPr lang="en-GB" altLang="en-US" sz="1400"/>
              <a:t>A nominal value is entered into the text box 		with relevant units. A +/- percentage figure 		is configured as a range that the result must 		be within to register a </a:t>
            </a:r>
            <a:r>
              <a:rPr lang="en-GB" altLang="en-US" sz="1400" b="1">
                <a:solidFill>
                  <a:srgbClr val="00FF00"/>
                </a:solidFill>
              </a:rPr>
              <a:t>Pass</a:t>
            </a:r>
            <a:r>
              <a:rPr lang="en-GB" altLang="en-US" sz="1400"/>
              <a:t>. </a:t>
            </a:r>
          </a:p>
          <a:p>
            <a:pPr algn="l" eaLnBrk="1" hangingPunct="1"/>
            <a:endParaRPr lang="en-GB" altLang="en-US" sz="1400"/>
          </a:p>
          <a:p>
            <a:pPr algn="l" eaLnBrk="1" hangingPunct="1"/>
            <a:r>
              <a:rPr lang="en-GB" altLang="en-US" sz="1400">
                <a:solidFill>
                  <a:srgbClr val="0093D0"/>
                </a:solidFill>
              </a:rPr>
              <a:t>Within Range</a:t>
            </a:r>
            <a:r>
              <a:rPr lang="en-GB" altLang="en-US" sz="1400"/>
              <a:t>	Two defined values may be entered as the 		range options. The first (top text entry) is 		the lower limit and the second (bottom text 		entry) is the upper limit. Result value must 		be within these values to register a </a:t>
            </a:r>
            <a:r>
              <a:rPr lang="en-GB" altLang="en-US" sz="1400" b="1">
                <a:solidFill>
                  <a:srgbClr val="00FF00"/>
                </a:solidFill>
              </a:rPr>
              <a:t>Pass</a:t>
            </a:r>
            <a:r>
              <a:rPr lang="en-GB" altLang="en-US" sz="1400"/>
              <a:t>.</a:t>
            </a:r>
          </a:p>
        </p:txBody>
      </p:sp>
      <p:pic>
        <p:nvPicPr>
          <p:cNvPr id="116746" name="Picture 2">
            <a:extLst>
              <a:ext uri="{FF2B5EF4-FFF2-40B4-BE49-F238E27FC236}">
                <a16:creationId xmlns:a16="http://schemas.microsoft.com/office/drawing/2014/main" id="{3A098BFA-0D0E-4152-85D0-57E09CFC4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3" y="2406650"/>
            <a:ext cx="2835275" cy="33782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16747" name="TextBox 13">
            <a:extLst>
              <a:ext uri="{FF2B5EF4-FFF2-40B4-BE49-F238E27FC236}">
                <a16:creationId xmlns:a16="http://schemas.microsoft.com/office/drawing/2014/main" id="{848573E6-3F8A-4E05-A2FB-8F28E8A05A06}"/>
              </a:ext>
            </a:extLst>
          </p:cNvPr>
          <p:cNvSpPr txBox="1">
            <a:spLocks noChangeArrowheads="1"/>
          </p:cNvSpPr>
          <p:nvPr/>
        </p:nvSpPr>
        <p:spPr bwMode="auto">
          <a:xfrm>
            <a:off x="452438" y="6229350"/>
            <a:ext cx="7831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Note: </a:t>
            </a:r>
            <a:r>
              <a:rPr lang="en-GB" altLang="en-US" sz="1400"/>
              <a:t>Multiple columns may have an individual limit applied to each within the batch. </a:t>
            </a:r>
            <a:endParaRPr lang="en-GB" altLang="en-US" sz="1400" b="1"/>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79D0760-E8C7-410A-8423-9DAA5F43C661}"/>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17763" name="Rectangle 8">
            <a:extLst>
              <a:ext uri="{FF2B5EF4-FFF2-40B4-BE49-F238E27FC236}">
                <a16:creationId xmlns:a16="http://schemas.microsoft.com/office/drawing/2014/main" id="{F0005BDB-F290-49FE-8922-7725FFD3D8A6}"/>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17764" name="Billede 5" descr="LLOYD.jpg">
            <a:extLst>
              <a:ext uri="{FF2B5EF4-FFF2-40B4-BE49-F238E27FC236}">
                <a16:creationId xmlns:a16="http://schemas.microsoft.com/office/drawing/2014/main" id="{C6663C0B-8325-4F6A-9F1A-9DA55FA6E6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Slide Number Placeholder 5">
            <a:extLst>
              <a:ext uri="{FF2B5EF4-FFF2-40B4-BE49-F238E27FC236}">
                <a16:creationId xmlns:a16="http://schemas.microsoft.com/office/drawing/2014/main" id="{34B81930-2987-4CE4-B3A5-FA84B16F7CA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E154C7-1D8D-49FE-BD9D-01E0C09B8B09}" type="slidenum">
              <a:rPr lang="en-US" altLang="en-US">
                <a:solidFill>
                  <a:srgbClr val="808080"/>
                </a:solidFill>
              </a:rPr>
              <a:pPr eaLnBrk="1" hangingPunct="1"/>
              <a:t>114</a:t>
            </a:fld>
            <a:endParaRPr lang="en-US" altLang="en-US">
              <a:solidFill>
                <a:srgbClr val="808080"/>
              </a:solidFill>
            </a:endParaRPr>
          </a:p>
        </p:txBody>
      </p:sp>
      <p:sp>
        <p:nvSpPr>
          <p:cNvPr id="117766" name="TextBox 6">
            <a:extLst>
              <a:ext uri="{FF2B5EF4-FFF2-40B4-BE49-F238E27FC236}">
                <a16:creationId xmlns:a16="http://schemas.microsoft.com/office/drawing/2014/main" id="{3B70B037-3C48-4CA7-948B-4C2EA8AC4FA5}"/>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17767" name="TextBox 15">
            <a:extLst>
              <a:ext uri="{FF2B5EF4-FFF2-40B4-BE49-F238E27FC236}">
                <a16:creationId xmlns:a16="http://schemas.microsoft.com/office/drawing/2014/main" id="{F158A0D0-F809-42DE-AF09-033D265AC964}"/>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17768" name="TextBox 10">
            <a:extLst>
              <a:ext uri="{FF2B5EF4-FFF2-40B4-BE49-F238E27FC236}">
                <a16:creationId xmlns:a16="http://schemas.microsoft.com/office/drawing/2014/main" id="{C20A04BA-4FA2-440F-908F-C1527790CCC9}"/>
              </a:ext>
            </a:extLst>
          </p:cNvPr>
          <p:cNvSpPr txBox="1">
            <a:spLocks noChangeArrowheads="1"/>
          </p:cNvSpPr>
          <p:nvPr/>
        </p:nvSpPr>
        <p:spPr bwMode="auto">
          <a:xfrm>
            <a:off x="600075" y="2047875"/>
            <a:ext cx="532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Batch File Results Column: </a:t>
            </a:r>
            <a:r>
              <a:rPr lang="en-GB" altLang="en-US" sz="1400"/>
              <a:t>Pass/Fail limits Examples</a:t>
            </a:r>
          </a:p>
        </p:txBody>
      </p:sp>
      <p:pic>
        <p:nvPicPr>
          <p:cNvPr id="117769" name="Picture 2">
            <a:extLst>
              <a:ext uri="{FF2B5EF4-FFF2-40B4-BE49-F238E27FC236}">
                <a16:creationId xmlns:a16="http://schemas.microsoft.com/office/drawing/2014/main" id="{0DF7BB6C-F645-452A-90D9-FFBE70FC4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3" y="2628900"/>
            <a:ext cx="2687637" cy="197008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17770" name="TextBox 11">
            <a:extLst>
              <a:ext uri="{FF2B5EF4-FFF2-40B4-BE49-F238E27FC236}">
                <a16:creationId xmlns:a16="http://schemas.microsoft.com/office/drawing/2014/main" id="{4739BC59-9127-4D52-967A-7D376A5E63EC}"/>
              </a:ext>
            </a:extLst>
          </p:cNvPr>
          <p:cNvSpPr txBox="1">
            <a:spLocks noChangeArrowheads="1"/>
          </p:cNvSpPr>
          <p:nvPr/>
        </p:nvSpPr>
        <p:spPr bwMode="auto">
          <a:xfrm>
            <a:off x="3621088" y="3032125"/>
            <a:ext cx="52879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A result “Load at Maximum Load” has 5 rows of data. </a:t>
            </a:r>
          </a:p>
          <a:p>
            <a:pPr algn="l" eaLnBrk="1" hangingPunct="1"/>
            <a:endParaRPr lang="en-GB" altLang="en-US" sz="1400"/>
          </a:p>
          <a:p>
            <a:pPr algn="l" eaLnBrk="1" hangingPunct="1"/>
            <a:r>
              <a:rPr lang="en-GB" altLang="en-US" sz="1400"/>
              <a:t>Pass/Fail limits are applied within a range from </a:t>
            </a:r>
            <a:r>
              <a:rPr lang="en-GB" altLang="en-US" sz="1400">
                <a:solidFill>
                  <a:srgbClr val="0093D0"/>
                </a:solidFill>
              </a:rPr>
              <a:t>63.8 N</a:t>
            </a:r>
            <a:r>
              <a:rPr lang="en-GB" altLang="en-US" sz="1400"/>
              <a:t> to </a:t>
            </a:r>
            <a:r>
              <a:rPr lang="en-GB" altLang="en-US" sz="1400">
                <a:solidFill>
                  <a:srgbClr val="0093D0"/>
                </a:solidFill>
              </a:rPr>
              <a:t>66 N</a:t>
            </a:r>
            <a:r>
              <a:rPr lang="en-GB" altLang="en-US" sz="1400"/>
              <a:t>.</a:t>
            </a:r>
          </a:p>
          <a:p>
            <a:pPr algn="l" eaLnBrk="1" hangingPunct="1"/>
            <a:endParaRPr lang="en-GB" altLang="en-US" sz="1400"/>
          </a:p>
          <a:p>
            <a:pPr algn="l" eaLnBrk="1" hangingPunct="1"/>
            <a:endParaRPr lang="en-GB" altLang="en-US" sz="1400"/>
          </a:p>
        </p:txBody>
      </p:sp>
      <p:sp>
        <p:nvSpPr>
          <p:cNvPr id="117771" name="TextBox 13">
            <a:extLst>
              <a:ext uri="{FF2B5EF4-FFF2-40B4-BE49-F238E27FC236}">
                <a16:creationId xmlns:a16="http://schemas.microsoft.com/office/drawing/2014/main" id="{B9D3A048-7B43-45AC-8818-A0488E73CAA0}"/>
              </a:ext>
            </a:extLst>
          </p:cNvPr>
          <p:cNvSpPr txBox="1">
            <a:spLocks noChangeArrowheads="1"/>
          </p:cNvSpPr>
          <p:nvPr/>
        </p:nvSpPr>
        <p:spPr bwMode="auto">
          <a:xfrm>
            <a:off x="3584575" y="5006975"/>
            <a:ext cx="54229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The result screen when now viewed shows the result status in Green (</a:t>
            </a:r>
            <a:r>
              <a:rPr lang="en-GB" altLang="en-US" sz="1400" b="1">
                <a:solidFill>
                  <a:srgbClr val="00FF00"/>
                </a:solidFill>
              </a:rPr>
              <a:t>Pass</a:t>
            </a:r>
            <a:r>
              <a:rPr lang="en-GB" altLang="en-US" sz="1400"/>
              <a:t>) and Red (</a:t>
            </a:r>
            <a:r>
              <a:rPr lang="en-GB" altLang="en-US" sz="1400" b="1">
                <a:solidFill>
                  <a:srgbClr val="FF0000"/>
                </a:solidFill>
              </a:rPr>
              <a:t>Fail</a:t>
            </a:r>
            <a:r>
              <a:rPr lang="en-GB" altLang="en-US" sz="1400"/>
              <a:t>), the row values for Load at Maximum Load.</a:t>
            </a:r>
          </a:p>
          <a:p>
            <a:pPr algn="l" eaLnBrk="1" hangingPunct="1"/>
            <a:endParaRPr lang="en-GB" altLang="en-US" sz="1400"/>
          </a:p>
          <a:p>
            <a:pPr algn="l" eaLnBrk="1" hangingPunct="1"/>
            <a:r>
              <a:rPr lang="en-GB" altLang="en-US" sz="1400"/>
              <a:t>With Pass/Fail limits applied, the </a:t>
            </a:r>
            <a:r>
              <a:rPr lang="en-GB" altLang="en-US" sz="1400" b="1"/>
              <a:t>Sample Passed</a:t>
            </a:r>
            <a:r>
              <a:rPr lang="en-GB" altLang="en-US" sz="1400"/>
              <a:t> column will now indicate a Boolean result (Pass/Fail, Yes/No, 0/1 etc..)</a:t>
            </a:r>
          </a:p>
        </p:txBody>
      </p:sp>
      <p:pic>
        <p:nvPicPr>
          <p:cNvPr id="117772" name="Picture 5">
            <a:extLst>
              <a:ext uri="{FF2B5EF4-FFF2-40B4-BE49-F238E27FC236}">
                <a16:creationId xmlns:a16="http://schemas.microsoft.com/office/drawing/2014/main" id="{7CB56BA5-889B-491D-BBC8-5B56253749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538" y="5081588"/>
            <a:ext cx="2476500" cy="12382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953EF5C-064F-4FAB-9662-25980369B678}"/>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18787" name="Rectangle 8">
            <a:extLst>
              <a:ext uri="{FF2B5EF4-FFF2-40B4-BE49-F238E27FC236}">
                <a16:creationId xmlns:a16="http://schemas.microsoft.com/office/drawing/2014/main" id="{BEC4ED5D-88E1-4D3B-B327-D45F8DFED584}"/>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18788" name="Billede 5" descr="LLOYD.jpg">
            <a:extLst>
              <a:ext uri="{FF2B5EF4-FFF2-40B4-BE49-F238E27FC236}">
                <a16:creationId xmlns:a16="http://schemas.microsoft.com/office/drawing/2014/main" id="{A642DD4C-8936-4E85-ABF8-095211C960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Slide Number Placeholder 5">
            <a:extLst>
              <a:ext uri="{FF2B5EF4-FFF2-40B4-BE49-F238E27FC236}">
                <a16:creationId xmlns:a16="http://schemas.microsoft.com/office/drawing/2014/main" id="{4936FCA0-C180-4767-A200-3CF73AAD31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189F63-6C94-4B80-BF8B-B81DCF43C57E}" type="slidenum">
              <a:rPr lang="en-US" altLang="en-US">
                <a:solidFill>
                  <a:srgbClr val="808080"/>
                </a:solidFill>
              </a:rPr>
              <a:pPr eaLnBrk="1" hangingPunct="1"/>
              <a:t>115</a:t>
            </a:fld>
            <a:endParaRPr lang="en-US" altLang="en-US">
              <a:solidFill>
                <a:srgbClr val="808080"/>
              </a:solidFill>
            </a:endParaRPr>
          </a:p>
        </p:txBody>
      </p:sp>
      <p:sp>
        <p:nvSpPr>
          <p:cNvPr id="118790" name="TextBox 6">
            <a:extLst>
              <a:ext uri="{FF2B5EF4-FFF2-40B4-BE49-F238E27FC236}">
                <a16:creationId xmlns:a16="http://schemas.microsoft.com/office/drawing/2014/main" id="{2E41D1AA-6895-49AE-91AA-7A99372CA135}"/>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18791" name="TextBox 15">
            <a:extLst>
              <a:ext uri="{FF2B5EF4-FFF2-40B4-BE49-F238E27FC236}">
                <a16:creationId xmlns:a16="http://schemas.microsoft.com/office/drawing/2014/main" id="{393C20EB-4C1D-4D77-A591-EE9C977884C4}"/>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18792" name="TextBox 10">
            <a:extLst>
              <a:ext uri="{FF2B5EF4-FFF2-40B4-BE49-F238E27FC236}">
                <a16:creationId xmlns:a16="http://schemas.microsoft.com/office/drawing/2014/main" id="{C3581623-5D84-4A8F-A239-092773BF6DD5}"/>
              </a:ext>
            </a:extLst>
          </p:cNvPr>
          <p:cNvSpPr txBox="1">
            <a:spLocks noChangeArrowheads="1"/>
          </p:cNvSpPr>
          <p:nvPr/>
        </p:nvSpPr>
        <p:spPr bwMode="auto">
          <a:xfrm>
            <a:off x="600075" y="2047875"/>
            <a:ext cx="4913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Batch File Results Column: </a:t>
            </a:r>
            <a:r>
              <a:rPr lang="en-GB" altLang="en-US" sz="1400"/>
              <a:t>Pass/Fail limits Example</a:t>
            </a:r>
            <a:endParaRPr lang="en-GB" altLang="en-US" sz="1400" b="1">
              <a:solidFill>
                <a:srgbClr val="0093D0"/>
              </a:solidFill>
            </a:endParaRPr>
          </a:p>
        </p:txBody>
      </p:sp>
      <p:sp>
        <p:nvSpPr>
          <p:cNvPr id="118793" name="TextBox 13">
            <a:extLst>
              <a:ext uri="{FF2B5EF4-FFF2-40B4-BE49-F238E27FC236}">
                <a16:creationId xmlns:a16="http://schemas.microsoft.com/office/drawing/2014/main" id="{AD1BE722-17CD-4205-8B8B-CFA4C0A61C7A}"/>
              </a:ext>
            </a:extLst>
          </p:cNvPr>
          <p:cNvSpPr txBox="1">
            <a:spLocks noChangeArrowheads="1"/>
          </p:cNvSpPr>
          <p:nvPr/>
        </p:nvSpPr>
        <p:spPr bwMode="auto">
          <a:xfrm>
            <a:off x="488950" y="3902075"/>
            <a:ext cx="8474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Now that there are two applied column limits to the batch, only results that pass within </a:t>
            </a:r>
            <a:r>
              <a:rPr lang="en-GB" altLang="en-US" sz="1400" b="1"/>
              <a:t>both</a:t>
            </a:r>
            <a:r>
              <a:rPr lang="en-GB" altLang="en-US" sz="1400"/>
              <a:t> set limits are shown with </a:t>
            </a:r>
            <a:r>
              <a:rPr lang="en-GB" altLang="en-US" sz="1400" b="1">
                <a:solidFill>
                  <a:srgbClr val="00FF00"/>
                </a:solidFill>
              </a:rPr>
              <a:t>Pass</a:t>
            </a:r>
            <a:r>
              <a:rPr lang="en-GB" altLang="en-US" sz="1400"/>
              <a:t> indication.</a:t>
            </a:r>
          </a:p>
        </p:txBody>
      </p:sp>
      <p:sp>
        <p:nvSpPr>
          <p:cNvPr id="118794" name="TextBox 14">
            <a:extLst>
              <a:ext uri="{FF2B5EF4-FFF2-40B4-BE49-F238E27FC236}">
                <a16:creationId xmlns:a16="http://schemas.microsoft.com/office/drawing/2014/main" id="{0C8F33D5-D9F1-4F1F-A9A4-4EFD19839D0C}"/>
              </a:ext>
            </a:extLst>
          </p:cNvPr>
          <p:cNvSpPr txBox="1">
            <a:spLocks noChangeArrowheads="1"/>
          </p:cNvSpPr>
          <p:nvPr/>
        </p:nvSpPr>
        <p:spPr bwMode="auto">
          <a:xfrm>
            <a:off x="5359400" y="2344738"/>
            <a:ext cx="3648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The batch file has both “Load at Maximum Load” and “Machine Extension at Maximum Load” with Pass/Fail limits applied:</a:t>
            </a:r>
          </a:p>
        </p:txBody>
      </p:sp>
      <p:pic>
        <p:nvPicPr>
          <p:cNvPr id="118795" name="Picture 3">
            <a:extLst>
              <a:ext uri="{FF2B5EF4-FFF2-40B4-BE49-F238E27FC236}">
                <a16:creationId xmlns:a16="http://schemas.microsoft.com/office/drawing/2014/main" id="{8B462557-371F-4188-9C0A-0E49C2C86E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1063" y="3078163"/>
            <a:ext cx="1647825" cy="633412"/>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18796" name="Picture 4">
            <a:extLst>
              <a:ext uri="{FF2B5EF4-FFF2-40B4-BE49-F238E27FC236}">
                <a16:creationId xmlns:a16="http://schemas.microsoft.com/office/drawing/2014/main" id="{5EC35E62-586B-4C67-93A4-CF48D11237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113" y="3081338"/>
            <a:ext cx="1519237" cy="639762"/>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18797" name="Picture 5">
            <a:extLst>
              <a:ext uri="{FF2B5EF4-FFF2-40B4-BE49-F238E27FC236}">
                <a16:creationId xmlns:a16="http://schemas.microsoft.com/office/drawing/2014/main" id="{F76114C7-E50B-4C01-9FD4-858D4BD320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 y="4556125"/>
            <a:ext cx="3381375" cy="12954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18798" name="TextBox 18">
            <a:extLst>
              <a:ext uri="{FF2B5EF4-FFF2-40B4-BE49-F238E27FC236}">
                <a16:creationId xmlns:a16="http://schemas.microsoft.com/office/drawing/2014/main" id="{D05502EF-945C-4576-92A8-53C59640FCF6}"/>
              </a:ext>
            </a:extLst>
          </p:cNvPr>
          <p:cNvSpPr txBox="1">
            <a:spLocks noChangeArrowheads="1"/>
          </p:cNvSpPr>
          <p:nvPr/>
        </p:nvSpPr>
        <p:spPr bwMode="auto">
          <a:xfrm>
            <a:off x="4119563" y="4391025"/>
            <a:ext cx="4879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The Pass/Fail status and colour of row 4 shows a fail. It may not be clear to the user why this row has failed.</a:t>
            </a:r>
          </a:p>
          <a:p>
            <a:pPr algn="l" eaLnBrk="1" hangingPunct="1"/>
            <a:r>
              <a:rPr lang="en-GB" altLang="en-US" sz="1400"/>
              <a:t>To check the row for Pass/Fail indication, right click with the mouse on the row number        and select the bottom option </a:t>
            </a:r>
            <a:r>
              <a:rPr lang="en-GB" altLang="en-US" sz="1400" b="1"/>
              <a:t>Properties. </a:t>
            </a:r>
            <a:r>
              <a:rPr lang="en-GB" altLang="en-US" sz="1400"/>
              <a:t>This will show the </a:t>
            </a:r>
            <a:r>
              <a:rPr lang="en-GB" altLang="en-US" sz="1400" b="1"/>
              <a:t>Test Properties </a:t>
            </a:r>
            <a:r>
              <a:rPr lang="en-GB" altLang="en-US" sz="1400"/>
              <a:t>window and list the </a:t>
            </a:r>
            <a:r>
              <a:rPr lang="en-GB" altLang="en-US" sz="1400" b="1"/>
              <a:t>Status</a:t>
            </a:r>
            <a:r>
              <a:rPr lang="en-GB" altLang="en-US" sz="1400"/>
              <a:t> for each result with a Pass/Fail limit in that row.</a:t>
            </a:r>
            <a:endParaRPr lang="en-GB" altLang="en-US" sz="1400" b="1"/>
          </a:p>
        </p:txBody>
      </p:sp>
      <p:pic>
        <p:nvPicPr>
          <p:cNvPr id="118799" name="Picture 7">
            <a:extLst>
              <a:ext uri="{FF2B5EF4-FFF2-40B4-BE49-F238E27FC236}">
                <a16:creationId xmlns:a16="http://schemas.microsoft.com/office/drawing/2014/main" id="{5C9716F7-459B-469B-B868-AF6A29FC51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675" y="2416175"/>
            <a:ext cx="4591050" cy="12477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18800" name="Picture 8">
            <a:extLst>
              <a:ext uri="{FF2B5EF4-FFF2-40B4-BE49-F238E27FC236}">
                <a16:creationId xmlns:a16="http://schemas.microsoft.com/office/drawing/2014/main" id="{5B1CEB75-ECB5-460F-A2C6-4305B4B188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5713" y="5072063"/>
            <a:ext cx="276225" cy="1905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18801" name="TextBox 21">
            <a:extLst>
              <a:ext uri="{FF2B5EF4-FFF2-40B4-BE49-F238E27FC236}">
                <a16:creationId xmlns:a16="http://schemas.microsoft.com/office/drawing/2014/main" id="{D968D111-6F1D-4982-9581-1A2105486CAF}"/>
              </a:ext>
            </a:extLst>
          </p:cNvPr>
          <p:cNvSpPr txBox="1">
            <a:spLocks noChangeArrowheads="1"/>
          </p:cNvSpPr>
          <p:nvPr/>
        </p:nvSpPr>
        <p:spPr bwMode="auto">
          <a:xfrm>
            <a:off x="488950" y="5992813"/>
            <a:ext cx="84375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Note:</a:t>
            </a:r>
            <a:r>
              <a:rPr lang="en-GB" altLang="en-US" sz="1400"/>
              <a:t> Row 5 would appear to have passed the extension result, given the applied ranges above. However, the result column is configured for 3 decimal places, but the actual result value has further decimal values not shown.</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6CA5007-7789-4701-9541-31853A2D2732}"/>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19811" name="Rectangle 8">
            <a:extLst>
              <a:ext uri="{FF2B5EF4-FFF2-40B4-BE49-F238E27FC236}">
                <a16:creationId xmlns:a16="http://schemas.microsoft.com/office/drawing/2014/main" id="{3332939D-F5F9-4BCC-8774-21BF71B4F5C9}"/>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19812" name="Billede 5" descr="LLOYD.jpg">
            <a:extLst>
              <a:ext uri="{FF2B5EF4-FFF2-40B4-BE49-F238E27FC236}">
                <a16:creationId xmlns:a16="http://schemas.microsoft.com/office/drawing/2014/main" id="{BDC202FA-329D-456E-993A-EAFB4EA21B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Slide Number Placeholder 5">
            <a:extLst>
              <a:ext uri="{FF2B5EF4-FFF2-40B4-BE49-F238E27FC236}">
                <a16:creationId xmlns:a16="http://schemas.microsoft.com/office/drawing/2014/main" id="{46EB52E2-B367-469F-BDBB-989F044EE4C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E3EBBB-EB11-4680-9C65-E6DFB5D45BB2}" type="slidenum">
              <a:rPr lang="en-US" altLang="en-US">
                <a:solidFill>
                  <a:srgbClr val="808080"/>
                </a:solidFill>
              </a:rPr>
              <a:pPr eaLnBrk="1" hangingPunct="1"/>
              <a:t>116</a:t>
            </a:fld>
            <a:endParaRPr lang="en-US" altLang="en-US">
              <a:solidFill>
                <a:srgbClr val="808080"/>
              </a:solidFill>
            </a:endParaRPr>
          </a:p>
        </p:txBody>
      </p:sp>
      <p:sp>
        <p:nvSpPr>
          <p:cNvPr id="119814" name="TextBox 6">
            <a:extLst>
              <a:ext uri="{FF2B5EF4-FFF2-40B4-BE49-F238E27FC236}">
                <a16:creationId xmlns:a16="http://schemas.microsoft.com/office/drawing/2014/main" id="{0E12CDD3-F6BC-4244-B7D9-8B9A5D53E799}"/>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19815" name="TextBox 15">
            <a:extLst>
              <a:ext uri="{FF2B5EF4-FFF2-40B4-BE49-F238E27FC236}">
                <a16:creationId xmlns:a16="http://schemas.microsoft.com/office/drawing/2014/main" id="{856ECA10-0EDC-4581-A133-CFC251BA13A5}"/>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19816" name="TextBox 10">
            <a:extLst>
              <a:ext uri="{FF2B5EF4-FFF2-40B4-BE49-F238E27FC236}">
                <a16:creationId xmlns:a16="http://schemas.microsoft.com/office/drawing/2014/main" id="{1C2156AF-1500-42B5-A587-9A4E9CB94080}"/>
              </a:ext>
            </a:extLst>
          </p:cNvPr>
          <p:cNvSpPr txBox="1">
            <a:spLocks noChangeArrowheads="1"/>
          </p:cNvSpPr>
          <p:nvPr/>
        </p:nvSpPr>
        <p:spPr bwMode="auto">
          <a:xfrm>
            <a:off x="515938" y="2047875"/>
            <a:ext cx="86280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Batch File Results Column: </a:t>
            </a:r>
            <a:r>
              <a:rPr lang="en-GB" altLang="en-US" sz="1400">
                <a:solidFill>
                  <a:srgbClr val="0093D0"/>
                </a:solidFill>
              </a:rPr>
              <a:t>Creating an Overlay Graph</a:t>
            </a:r>
            <a:endParaRPr lang="en-GB" altLang="en-US" sz="1400" b="1">
              <a:solidFill>
                <a:srgbClr val="0093D0"/>
              </a:solidFill>
            </a:endParaRPr>
          </a:p>
          <a:p>
            <a:pPr algn="l" eaLnBrk="1" hangingPunct="1"/>
            <a:endParaRPr lang="en-GB" altLang="en-US" sz="1400" b="1">
              <a:solidFill>
                <a:srgbClr val="0093D0"/>
              </a:solidFill>
            </a:endParaRPr>
          </a:p>
          <a:p>
            <a:pPr algn="l" eaLnBrk="1" hangingPunct="1"/>
            <a:r>
              <a:rPr lang="en-GB" altLang="en-US" sz="1400"/>
              <a:t>Overlay graphs are a useful tool for comparing a number of test traces together on one single graph screen.</a:t>
            </a:r>
            <a:endParaRPr lang="en-GB" altLang="en-US" sz="1400" b="1">
              <a:solidFill>
                <a:srgbClr val="0093D0"/>
              </a:solidFill>
            </a:endParaRPr>
          </a:p>
        </p:txBody>
      </p:sp>
      <p:pic>
        <p:nvPicPr>
          <p:cNvPr id="119817" name="Picture 4">
            <a:extLst>
              <a:ext uri="{FF2B5EF4-FFF2-40B4-BE49-F238E27FC236}">
                <a16:creationId xmlns:a16="http://schemas.microsoft.com/office/drawing/2014/main" id="{33A80BC0-26EB-4EA3-9CA3-04EB7E9B87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138" y="4325938"/>
            <a:ext cx="3016250" cy="2192337"/>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19818" name="Picture 3">
            <a:extLst>
              <a:ext uri="{FF2B5EF4-FFF2-40B4-BE49-F238E27FC236}">
                <a16:creationId xmlns:a16="http://schemas.microsoft.com/office/drawing/2014/main" id="{BB28AB21-BA48-4E2E-AA44-E9E1DA4C70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88" y="3817938"/>
            <a:ext cx="3073400" cy="979487"/>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A009E2C-EEDA-466D-B39E-36C778F4F33D}"/>
              </a:ext>
            </a:extLst>
          </p:cNvPr>
          <p:cNvSpPr txBox="1"/>
          <p:nvPr/>
        </p:nvSpPr>
        <p:spPr>
          <a:xfrm>
            <a:off x="254000" y="2833688"/>
            <a:ext cx="4191000" cy="2892425"/>
          </a:xfrm>
          <a:prstGeom prst="rect">
            <a:avLst/>
          </a:prstGeom>
          <a:noFill/>
        </p:spPr>
        <p:txBody>
          <a:bodyPr>
            <a:spAutoFit/>
          </a:bodyPr>
          <a:lstStyle/>
          <a:p>
            <a:pPr algn="l">
              <a:defRPr/>
            </a:pPr>
            <a:r>
              <a:rPr lang="en-GB" sz="1400" dirty="0">
                <a:latin typeface="Arial" charset="0"/>
              </a:rPr>
              <a:t>To create an overlay:</a:t>
            </a:r>
          </a:p>
          <a:p>
            <a:pPr algn="l">
              <a:defRPr/>
            </a:pPr>
            <a:endParaRPr lang="en-GB" sz="1400" dirty="0">
              <a:latin typeface="Arial" charset="0"/>
            </a:endParaRPr>
          </a:p>
          <a:p>
            <a:pPr marL="342900" indent="-342900" algn="l">
              <a:buFont typeface="+mj-lt"/>
              <a:buAutoNum type="arabicPeriod"/>
              <a:defRPr/>
            </a:pPr>
            <a:r>
              <a:rPr lang="en-GB" sz="1400" dirty="0">
                <a:latin typeface="Arial" charset="0"/>
              </a:rPr>
              <a:t>Select the row in which the overlay will be displayed</a:t>
            </a:r>
          </a:p>
          <a:p>
            <a:pPr marL="342900" indent="-342900" algn="l">
              <a:defRPr/>
            </a:pPr>
            <a:endParaRPr lang="en-GB" sz="1400" dirty="0">
              <a:latin typeface="Arial" charset="0"/>
            </a:endParaRPr>
          </a:p>
          <a:p>
            <a:pPr marL="342900" indent="-342900" algn="l">
              <a:defRPr/>
            </a:pPr>
            <a:endParaRPr lang="en-GB" sz="1400" dirty="0">
              <a:latin typeface="Arial" charset="0"/>
            </a:endParaRPr>
          </a:p>
          <a:p>
            <a:pPr marL="342900" indent="-342900" algn="l">
              <a:buFont typeface="+mj-lt"/>
              <a:buAutoNum type="arabicPeriod"/>
              <a:defRPr/>
            </a:pPr>
            <a:endParaRPr lang="en-GB" sz="1400" dirty="0">
              <a:latin typeface="Arial" charset="0"/>
            </a:endParaRPr>
          </a:p>
          <a:p>
            <a:pPr marL="342900" indent="-342900" algn="l">
              <a:buFont typeface="+mj-lt"/>
              <a:buAutoNum type="arabicPeriod"/>
              <a:defRPr/>
            </a:pPr>
            <a:endParaRPr lang="en-GB" sz="1400" dirty="0">
              <a:latin typeface="Arial" charset="0"/>
            </a:endParaRPr>
          </a:p>
          <a:p>
            <a:pPr marL="342900" indent="-342900" algn="l">
              <a:defRPr/>
            </a:pPr>
            <a:endParaRPr lang="en-GB" sz="1400" dirty="0">
              <a:latin typeface="Arial" charset="0"/>
            </a:endParaRPr>
          </a:p>
          <a:p>
            <a:pPr marL="342900" indent="-342900" algn="l">
              <a:buFont typeface="+mj-lt"/>
              <a:buAutoNum type="arabicPeriod"/>
              <a:defRPr/>
            </a:pPr>
            <a:endParaRPr lang="en-GB" sz="1400" dirty="0">
              <a:latin typeface="Arial" charset="0"/>
            </a:endParaRPr>
          </a:p>
          <a:p>
            <a:pPr marL="342900" indent="-342900" algn="l">
              <a:defRPr/>
            </a:pPr>
            <a:r>
              <a:rPr lang="en-GB" sz="1400" dirty="0">
                <a:latin typeface="Arial" charset="0"/>
              </a:rPr>
              <a:t>2.	Using Shift and Ctrl keys select the interesting rows</a:t>
            </a:r>
          </a:p>
          <a:p>
            <a:pPr marL="342900" indent="-342900" algn="l">
              <a:defRPr/>
            </a:pPr>
            <a:r>
              <a:rPr lang="en-GB" sz="1400" dirty="0">
                <a:latin typeface="Arial" charset="0"/>
              </a:rPr>
              <a:t>3.	Press the enter key on the keyboard</a:t>
            </a:r>
          </a:p>
        </p:txBody>
      </p:sp>
      <p:pic>
        <p:nvPicPr>
          <p:cNvPr id="119820" name="Picture 4">
            <a:extLst>
              <a:ext uri="{FF2B5EF4-FFF2-40B4-BE49-F238E27FC236}">
                <a16:creationId xmlns:a16="http://schemas.microsoft.com/office/drawing/2014/main" id="{7B7F2E00-32E9-4D2A-BBE2-D7C05A3D25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938" y="5745163"/>
            <a:ext cx="2706687" cy="9334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19821" name="TextBox 22">
            <a:extLst>
              <a:ext uri="{FF2B5EF4-FFF2-40B4-BE49-F238E27FC236}">
                <a16:creationId xmlns:a16="http://schemas.microsoft.com/office/drawing/2014/main" id="{45A4F3A8-15C8-4863-B43D-0764AFDE8953}"/>
              </a:ext>
            </a:extLst>
          </p:cNvPr>
          <p:cNvSpPr txBox="1">
            <a:spLocks noChangeArrowheads="1"/>
          </p:cNvSpPr>
          <p:nvPr/>
        </p:nvSpPr>
        <p:spPr bwMode="auto">
          <a:xfrm>
            <a:off x="4318000" y="3232150"/>
            <a:ext cx="482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buFontTx/>
              <a:buAutoNum type="arabicPeriod" startAt="4"/>
            </a:pPr>
            <a:r>
              <a:rPr lang="en-GB" altLang="en-US" sz="1400"/>
              <a:t>Press enter or select ‘Yes’ to prompt message</a:t>
            </a:r>
          </a:p>
          <a:p>
            <a:pPr algn="l" eaLnBrk="1" hangingPunct="1">
              <a:buFontTx/>
              <a:buAutoNum type="arabicPeriod" startAt="4"/>
            </a:pPr>
            <a:r>
              <a:rPr lang="en-GB" altLang="en-US" sz="1400"/>
              <a:t>The graph display will show multiple coloured traces</a:t>
            </a:r>
          </a:p>
          <a:p>
            <a:pPr algn="l" eaLnBrk="1" hangingPunct="1">
              <a:buFontTx/>
              <a:buAutoNum type="arabicPeriod" startAt="4"/>
            </a:pPr>
            <a:r>
              <a:rPr lang="en-GB" altLang="en-US" sz="1400"/>
              <a:t>Row numbers will be displayed if Overlay Legend is enabled</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F9BAC4C-17B8-4AE6-8A62-FE1698998E47}"/>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20835" name="Rectangle 8">
            <a:extLst>
              <a:ext uri="{FF2B5EF4-FFF2-40B4-BE49-F238E27FC236}">
                <a16:creationId xmlns:a16="http://schemas.microsoft.com/office/drawing/2014/main" id="{F44228E4-5160-4A82-8363-F5FEDF3C0ED6}"/>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20836" name="Billede 5" descr="LLOYD.jpg">
            <a:extLst>
              <a:ext uri="{FF2B5EF4-FFF2-40B4-BE49-F238E27FC236}">
                <a16:creationId xmlns:a16="http://schemas.microsoft.com/office/drawing/2014/main" id="{7EE5B31C-BF0E-46C7-BB31-6E05A5DF0E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Slide Number Placeholder 5">
            <a:extLst>
              <a:ext uri="{FF2B5EF4-FFF2-40B4-BE49-F238E27FC236}">
                <a16:creationId xmlns:a16="http://schemas.microsoft.com/office/drawing/2014/main" id="{E3991D8C-B12C-43EA-A08B-D174EE968DD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7FBF74-E47C-45EE-8E00-4D32B219E2F0}" type="slidenum">
              <a:rPr lang="en-US" altLang="en-US">
                <a:solidFill>
                  <a:srgbClr val="808080"/>
                </a:solidFill>
              </a:rPr>
              <a:pPr eaLnBrk="1" hangingPunct="1"/>
              <a:t>117</a:t>
            </a:fld>
            <a:endParaRPr lang="en-US" altLang="en-US">
              <a:solidFill>
                <a:srgbClr val="808080"/>
              </a:solidFill>
            </a:endParaRPr>
          </a:p>
        </p:txBody>
      </p:sp>
      <p:sp>
        <p:nvSpPr>
          <p:cNvPr id="120838" name="TextBox 6">
            <a:extLst>
              <a:ext uri="{FF2B5EF4-FFF2-40B4-BE49-F238E27FC236}">
                <a16:creationId xmlns:a16="http://schemas.microsoft.com/office/drawing/2014/main" id="{078E9C34-B364-441B-AD55-3FA84C37DB65}"/>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20839" name="TextBox 15">
            <a:extLst>
              <a:ext uri="{FF2B5EF4-FFF2-40B4-BE49-F238E27FC236}">
                <a16:creationId xmlns:a16="http://schemas.microsoft.com/office/drawing/2014/main" id="{C46F4837-EAEA-4942-B3DA-6539A019A554}"/>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pic>
        <p:nvPicPr>
          <p:cNvPr id="120840" name="Picture 2">
            <a:extLst>
              <a:ext uri="{FF2B5EF4-FFF2-40B4-BE49-F238E27FC236}">
                <a16:creationId xmlns:a16="http://schemas.microsoft.com/office/drawing/2014/main" id="{EB700976-B2A1-4489-8393-9808BCC09C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388" y="2474913"/>
            <a:ext cx="4894262" cy="37623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20841" name="TextBox 10">
            <a:extLst>
              <a:ext uri="{FF2B5EF4-FFF2-40B4-BE49-F238E27FC236}">
                <a16:creationId xmlns:a16="http://schemas.microsoft.com/office/drawing/2014/main" id="{BA42F19F-F005-40E3-8C44-D10302CFBAA7}"/>
              </a:ext>
            </a:extLst>
          </p:cNvPr>
          <p:cNvSpPr txBox="1">
            <a:spLocks noChangeArrowheads="1"/>
          </p:cNvSpPr>
          <p:nvPr/>
        </p:nvSpPr>
        <p:spPr bwMode="auto">
          <a:xfrm>
            <a:off x="609600" y="2057400"/>
            <a:ext cx="1463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Graph Screen</a:t>
            </a:r>
            <a:endParaRPr lang="en-GB" altLang="en-US" sz="1400" b="1">
              <a:solidFill>
                <a:srgbClr val="0093D0"/>
              </a:solidFill>
            </a:endParaRPr>
          </a:p>
        </p:txBody>
      </p:sp>
      <p:sp>
        <p:nvSpPr>
          <p:cNvPr id="120842" name="TextBox 28">
            <a:extLst>
              <a:ext uri="{FF2B5EF4-FFF2-40B4-BE49-F238E27FC236}">
                <a16:creationId xmlns:a16="http://schemas.microsoft.com/office/drawing/2014/main" id="{F6457B06-8AE4-4C28-BCF1-CA4481D0D797}"/>
              </a:ext>
            </a:extLst>
          </p:cNvPr>
          <p:cNvSpPr txBox="1">
            <a:spLocks noChangeArrowheads="1"/>
          </p:cNvSpPr>
          <p:nvPr/>
        </p:nvSpPr>
        <p:spPr bwMode="auto">
          <a:xfrm>
            <a:off x="1014413" y="3114675"/>
            <a:ext cx="1447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rgbClr val="0093D0"/>
                </a:solidFill>
              </a:rPr>
              <a:t>Graph Number</a:t>
            </a:r>
          </a:p>
          <a:p>
            <a:pPr eaLnBrk="1" hangingPunct="1"/>
            <a:endParaRPr lang="en-GB" altLang="en-US" sz="1400" b="1">
              <a:solidFill>
                <a:srgbClr val="0093D0"/>
              </a:solidFill>
            </a:endParaRPr>
          </a:p>
          <a:p>
            <a:pPr eaLnBrk="1" hangingPunct="1"/>
            <a:r>
              <a:rPr lang="en-GB" altLang="en-US" sz="1400" b="1">
                <a:solidFill>
                  <a:srgbClr val="0093D0"/>
                </a:solidFill>
              </a:rPr>
              <a:t>Minor Axis</a:t>
            </a:r>
          </a:p>
          <a:p>
            <a:pPr eaLnBrk="1" hangingPunct="1"/>
            <a:r>
              <a:rPr lang="en-GB" altLang="en-US" sz="1400" b="1">
                <a:solidFill>
                  <a:srgbClr val="0093D0"/>
                </a:solidFill>
              </a:rPr>
              <a:t>Major Axis</a:t>
            </a:r>
          </a:p>
          <a:p>
            <a:pPr eaLnBrk="1" hangingPunct="1"/>
            <a:endParaRPr lang="en-GB" altLang="en-US" sz="1400" b="1">
              <a:solidFill>
                <a:srgbClr val="0093D0"/>
              </a:solidFill>
            </a:endParaRPr>
          </a:p>
          <a:p>
            <a:pPr eaLnBrk="1" hangingPunct="1"/>
            <a:r>
              <a:rPr lang="en-GB" altLang="en-US" sz="1400" b="1">
                <a:solidFill>
                  <a:srgbClr val="0093D0"/>
                </a:solidFill>
              </a:rPr>
              <a:t>Edit</a:t>
            </a:r>
          </a:p>
          <a:p>
            <a:pPr eaLnBrk="1" hangingPunct="1"/>
            <a:endParaRPr lang="en-GB" altLang="en-US" sz="1400" b="1">
              <a:solidFill>
                <a:srgbClr val="0093D0"/>
              </a:solidFill>
            </a:endParaRPr>
          </a:p>
          <a:p>
            <a:pPr eaLnBrk="1" hangingPunct="1"/>
            <a:r>
              <a:rPr lang="en-GB" altLang="en-US" sz="1400" b="1">
                <a:solidFill>
                  <a:srgbClr val="0093D0"/>
                </a:solidFill>
              </a:rPr>
              <a:t>New</a:t>
            </a:r>
          </a:p>
          <a:p>
            <a:pPr eaLnBrk="1" hangingPunct="1"/>
            <a:endParaRPr lang="en-GB" altLang="en-US" sz="1400" b="1"/>
          </a:p>
          <a:p>
            <a:pPr eaLnBrk="1" hangingPunct="1"/>
            <a:r>
              <a:rPr lang="en-GB" altLang="en-US" sz="1400" b="1">
                <a:solidFill>
                  <a:srgbClr val="0093D0"/>
                </a:solidFill>
              </a:rPr>
              <a:t>Keys</a:t>
            </a:r>
          </a:p>
        </p:txBody>
      </p:sp>
      <p:cxnSp>
        <p:nvCxnSpPr>
          <p:cNvPr id="120843" name="Straight Connector 30">
            <a:extLst>
              <a:ext uri="{FF2B5EF4-FFF2-40B4-BE49-F238E27FC236}">
                <a16:creationId xmlns:a16="http://schemas.microsoft.com/office/drawing/2014/main" id="{C92BD2F2-3D3C-40BD-A308-8A2D29475337}"/>
              </a:ext>
            </a:extLst>
          </p:cNvPr>
          <p:cNvCxnSpPr>
            <a:cxnSpLocks noChangeShapeType="1"/>
          </p:cNvCxnSpPr>
          <p:nvPr/>
        </p:nvCxnSpPr>
        <p:spPr bwMode="auto">
          <a:xfrm flipV="1">
            <a:off x="2435225" y="3132138"/>
            <a:ext cx="995363" cy="153987"/>
          </a:xfrm>
          <a:prstGeom prst="line">
            <a:avLst/>
          </a:prstGeom>
          <a:noFill/>
          <a:ln w="12700" algn="ctr">
            <a:solidFill>
              <a:srgbClr val="FF0000"/>
            </a:solidFill>
            <a:round/>
            <a:headEnd/>
            <a:tailEnd/>
          </a:ln>
          <a:extLst>
            <a:ext uri="{909E8E84-426E-40DD-AFC4-6F175D3DCCD1}">
              <a14:hiddenFill xmlns:a14="http://schemas.microsoft.com/office/drawing/2010/main">
                <a:noFill/>
              </a14:hiddenFill>
            </a:ext>
          </a:extLst>
        </p:spPr>
      </p:cxnSp>
      <p:cxnSp>
        <p:nvCxnSpPr>
          <p:cNvPr id="120844" name="Straight Connector 32">
            <a:extLst>
              <a:ext uri="{FF2B5EF4-FFF2-40B4-BE49-F238E27FC236}">
                <a16:creationId xmlns:a16="http://schemas.microsoft.com/office/drawing/2014/main" id="{E8937E89-5E62-4BB5-9F3E-39D949F49C46}"/>
              </a:ext>
            </a:extLst>
          </p:cNvPr>
          <p:cNvCxnSpPr>
            <a:cxnSpLocks noChangeShapeType="1"/>
          </p:cNvCxnSpPr>
          <p:nvPr/>
        </p:nvCxnSpPr>
        <p:spPr bwMode="auto">
          <a:xfrm flipV="1">
            <a:off x="2008188" y="3684588"/>
            <a:ext cx="1458912" cy="631825"/>
          </a:xfrm>
          <a:prstGeom prst="line">
            <a:avLst/>
          </a:prstGeom>
          <a:noFill/>
          <a:ln w="12700" algn="ctr">
            <a:solidFill>
              <a:srgbClr val="FF0000"/>
            </a:solidFill>
            <a:round/>
            <a:headEnd/>
            <a:tailEnd/>
          </a:ln>
          <a:extLst>
            <a:ext uri="{909E8E84-426E-40DD-AFC4-6F175D3DCCD1}">
              <a14:hiddenFill xmlns:a14="http://schemas.microsoft.com/office/drawing/2010/main">
                <a:noFill/>
              </a14:hiddenFill>
            </a:ext>
          </a:extLst>
        </p:spPr>
      </p:cxnSp>
      <p:cxnSp>
        <p:nvCxnSpPr>
          <p:cNvPr id="120845" name="Straight Connector 33">
            <a:extLst>
              <a:ext uri="{FF2B5EF4-FFF2-40B4-BE49-F238E27FC236}">
                <a16:creationId xmlns:a16="http://schemas.microsoft.com/office/drawing/2014/main" id="{36800F42-307D-4AB7-9284-45E79E934DB0}"/>
              </a:ext>
            </a:extLst>
          </p:cNvPr>
          <p:cNvCxnSpPr>
            <a:cxnSpLocks noChangeShapeType="1"/>
          </p:cNvCxnSpPr>
          <p:nvPr/>
        </p:nvCxnSpPr>
        <p:spPr bwMode="auto">
          <a:xfrm flipV="1">
            <a:off x="2025650" y="3802063"/>
            <a:ext cx="1468438" cy="957262"/>
          </a:xfrm>
          <a:prstGeom prst="line">
            <a:avLst/>
          </a:prstGeom>
          <a:noFill/>
          <a:ln w="12700" algn="ctr">
            <a:solidFill>
              <a:srgbClr val="FF0000"/>
            </a:solidFill>
            <a:round/>
            <a:headEnd/>
            <a:tailEnd/>
          </a:ln>
          <a:extLst>
            <a:ext uri="{909E8E84-426E-40DD-AFC4-6F175D3DCCD1}">
              <a14:hiddenFill xmlns:a14="http://schemas.microsoft.com/office/drawing/2010/main">
                <a:noFill/>
              </a14:hiddenFill>
            </a:ext>
          </a:extLst>
        </p:spPr>
      </p:cxnSp>
      <p:cxnSp>
        <p:nvCxnSpPr>
          <p:cNvPr id="120846" name="Straight Connector 34">
            <a:extLst>
              <a:ext uri="{FF2B5EF4-FFF2-40B4-BE49-F238E27FC236}">
                <a16:creationId xmlns:a16="http://schemas.microsoft.com/office/drawing/2014/main" id="{0639E80A-18B1-4E35-8C2C-6B7B91453AC1}"/>
              </a:ext>
            </a:extLst>
          </p:cNvPr>
          <p:cNvCxnSpPr>
            <a:cxnSpLocks noChangeShapeType="1"/>
          </p:cNvCxnSpPr>
          <p:nvPr/>
        </p:nvCxnSpPr>
        <p:spPr bwMode="auto">
          <a:xfrm flipV="1">
            <a:off x="2178050" y="3929063"/>
            <a:ext cx="1316038" cy="1236662"/>
          </a:xfrm>
          <a:prstGeom prst="line">
            <a:avLst/>
          </a:prstGeom>
          <a:noFill/>
          <a:ln w="12700" algn="ctr">
            <a:solidFill>
              <a:srgbClr val="FF0000"/>
            </a:solidFill>
            <a:round/>
            <a:headEnd/>
            <a:tailEnd/>
          </a:ln>
          <a:extLst>
            <a:ext uri="{909E8E84-426E-40DD-AFC4-6F175D3DCCD1}">
              <a14:hiddenFill xmlns:a14="http://schemas.microsoft.com/office/drawing/2010/main">
                <a:noFill/>
              </a14:hiddenFill>
            </a:ext>
          </a:extLst>
        </p:spPr>
      </p:cxnSp>
      <p:cxnSp>
        <p:nvCxnSpPr>
          <p:cNvPr id="120847" name="Straight Connector 35">
            <a:extLst>
              <a:ext uri="{FF2B5EF4-FFF2-40B4-BE49-F238E27FC236}">
                <a16:creationId xmlns:a16="http://schemas.microsoft.com/office/drawing/2014/main" id="{802201C7-899E-438F-90ED-2C34F40B88A6}"/>
              </a:ext>
            </a:extLst>
          </p:cNvPr>
          <p:cNvCxnSpPr>
            <a:cxnSpLocks noChangeShapeType="1"/>
          </p:cNvCxnSpPr>
          <p:nvPr/>
        </p:nvCxnSpPr>
        <p:spPr bwMode="auto">
          <a:xfrm flipV="1">
            <a:off x="2289175" y="3467100"/>
            <a:ext cx="1160463" cy="333375"/>
          </a:xfrm>
          <a:prstGeom prst="line">
            <a:avLst/>
          </a:prstGeom>
          <a:noFill/>
          <a:ln w="12700" algn="ctr">
            <a:solidFill>
              <a:srgbClr val="FF0000"/>
            </a:solidFill>
            <a:round/>
            <a:headEnd/>
            <a:tailEnd/>
          </a:ln>
          <a:extLst>
            <a:ext uri="{909E8E84-426E-40DD-AFC4-6F175D3DCCD1}">
              <a14:hiddenFill xmlns:a14="http://schemas.microsoft.com/office/drawing/2010/main">
                <a:noFill/>
              </a14:hiddenFill>
            </a:ext>
          </a:extLst>
        </p:spPr>
      </p:cxnSp>
      <p:sp>
        <p:nvSpPr>
          <p:cNvPr id="120848" name="TextBox 42">
            <a:extLst>
              <a:ext uri="{FF2B5EF4-FFF2-40B4-BE49-F238E27FC236}">
                <a16:creationId xmlns:a16="http://schemas.microsoft.com/office/drawing/2014/main" id="{520C28A9-A9EF-42B5-96C7-BBEA43FBC931}"/>
              </a:ext>
            </a:extLst>
          </p:cNvPr>
          <p:cNvSpPr txBox="1">
            <a:spLocks noChangeArrowheads="1"/>
          </p:cNvSpPr>
          <p:nvPr/>
        </p:nvSpPr>
        <p:spPr bwMode="auto">
          <a:xfrm>
            <a:off x="4046538" y="5151438"/>
            <a:ext cx="1757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rgbClr val="0093D0"/>
                </a:solidFill>
              </a:rPr>
              <a:t>Graph Display</a:t>
            </a:r>
          </a:p>
        </p:txBody>
      </p:sp>
      <p:cxnSp>
        <p:nvCxnSpPr>
          <p:cNvPr id="120849" name="Straight Connector 44">
            <a:extLst>
              <a:ext uri="{FF2B5EF4-FFF2-40B4-BE49-F238E27FC236}">
                <a16:creationId xmlns:a16="http://schemas.microsoft.com/office/drawing/2014/main" id="{11ECF1E5-3A67-493C-97D1-6B83CA657F8A}"/>
              </a:ext>
            </a:extLst>
          </p:cNvPr>
          <p:cNvCxnSpPr>
            <a:cxnSpLocks noChangeShapeType="1"/>
            <a:stCxn id="120848" idx="0"/>
          </p:cNvCxnSpPr>
          <p:nvPr/>
        </p:nvCxnSpPr>
        <p:spPr bwMode="auto">
          <a:xfrm flipV="1">
            <a:off x="4924425" y="4129088"/>
            <a:ext cx="109538" cy="102235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
        <p:nvSpPr>
          <p:cNvPr id="120850" name="TextBox 46">
            <a:extLst>
              <a:ext uri="{FF2B5EF4-FFF2-40B4-BE49-F238E27FC236}">
                <a16:creationId xmlns:a16="http://schemas.microsoft.com/office/drawing/2014/main" id="{35F0C5CC-5D87-4002-9204-361F4314AA3B}"/>
              </a:ext>
            </a:extLst>
          </p:cNvPr>
          <p:cNvSpPr txBox="1">
            <a:spLocks noChangeArrowheads="1"/>
          </p:cNvSpPr>
          <p:nvPr/>
        </p:nvSpPr>
        <p:spPr bwMode="auto">
          <a:xfrm>
            <a:off x="5965825" y="1990725"/>
            <a:ext cx="1755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rgbClr val="0093D0"/>
                </a:solidFill>
              </a:rPr>
              <a:t>Overlay Legend</a:t>
            </a:r>
          </a:p>
        </p:txBody>
      </p:sp>
      <p:cxnSp>
        <p:nvCxnSpPr>
          <p:cNvPr id="120851" name="Straight Connector 47">
            <a:extLst>
              <a:ext uri="{FF2B5EF4-FFF2-40B4-BE49-F238E27FC236}">
                <a16:creationId xmlns:a16="http://schemas.microsoft.com/office/drawing/2014/main" id="{57515EBD-8E97-4AFD-AA59-6E0E2206145F}"/>
              </a:ext>
            </a:extLst>
          </p:cNvPr>
          <p:cNvCxnSpPr>
            <a:cxnSpLocks noChangeShapeType="1"/>
          </p:cNvCxnSpPr>
          <p:nvPr/>
        </p:nvCxnSpPr>
        <p:spPr bwMode="auto">
          <a:xfrm flipV="1">
            <a:off x="4445000" y="2209800"/>
            <a:ext cx="1684338" cy="633413"/>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pic>
        <p:nvPicPr>
          <p:cNvPr id="120852" name="Picture 3">
            <a:extLst>
              <a:ext uri="{FF2B5EF4-FFF2-40B4-BE49-F238E27FC236}">
                <a16:creationId xmlns:a16="http://schemas.microsoft.com/office/drawing/2014/main" id="{E933B98A-2E2D-4715-AF7F-BA9530961B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13" y="5051425"/>
            <a:ext cx="552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53" name="TextBox 46">
            <a:extLst>
              <a:ext uri="{FF2B5EF4-FFF2-40B4-BE49-F238E27FC236}">
                <a16:creationId xmlns:a16="http://schemas.microsoft.com/office/drawing/2014/main" id="{CCA1A7AE-3B8A-4254-AE97-D983469DFCE5}"/>
              </a:ext>
            </a:extLst>
          </p:cNvPr>
          <p:cNvSpPr txBox="1">
            <a:spLocks noChangeArrowheads="1"/>
          </p:cNvSpPr>
          <p:nvPr/>
        </p:nvSpPr>
        <p:spPr bwMode="auto">
          <a:xfrm>
            <a:off x="3402013" y="2016125"/>
            <a:ext cx="1755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rgbClr val="0093D0"/>
                </a:solidFill>
              </a:rPr>
              <a:t>Toolbar Menu</a:t>
            </a:r>
          </a:p>
        </p:txBody>
      </p:sp>
      <p:cxnSp>
        <p:nvCxnSpPr>
          <p:cNvPr id="120854" name="Straight Connector 47">
            <a:extLst>
              <a:ext uri="{FF2B5EF4-FFF2-40B4-BE49-F238E27FC236}">
                <a16:creationId xmlns:a16="http://schemas.microsoft.com/office/drawing/2014/main" id="{C578F679-0A7B-4BBB-A7AA-22CF8CD88F7E}"/>
              </a:ext>
            </a:extLst>
          </p:cNvPr>
          <p:cNvCxnSpPr>
            <a:cxnSpLocks noChangeShapeType="1"/>
          </p:cNvCxnSpPr>
          <p:nvPr/>
        </p:nvCxnSpPr>
        <p:spPr bwMode="auto">
          <a:xfrm flipV="1">
            <a:off x="3221038" y="2217738"/>
            <a:ext cx="427037" cy="352425"/>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5DC4011-D66A-4B45-8ACB-00F5077D078C}"/>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21859" name="Rectangle 8">
            <a:extLst>
              <a:ext uri="{FF2B5EF4-FFF2-40B4-BE49-F238E27FC236}">
                <a16:creationId xmlns:a16="http://schemas.microsoft.com/office/drawing/2014/main" id="{222D271F-CE29-4BEB-83BE-CCD8167C691A}"/>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21860" name="Billede 5" descr="LLOYD.jpg">
            <a:extLst>
              <a:ext uri="{FF2B5EF4-FFF2-40B4-BE49-F238E27FC236}">
                <a16:creationId xmlns:a16="http://schemas.microsoft.com/office/drawing/2014/main" id="{52ED8915-4469-4B3D-A258-B2C222DEAE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1" name="Slide Number Placeholder 5">
            <a:extLst>
              <a:ext uri="{FF2B5EF4-FFF2-40B4-BE49-F238E27FC236}">
                <a16:creationId xmlns:a16="http://schemas.microsoft.com/office/drawing/2014/main" id="{653436F6-87F0-4B0A-A7A6-5EAEB6B55A7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6D1E6B-3735-483D-A750-65B52A0FEBFD}" type="slidenum">
              <a:rPr lang="en-US" altLang="en-US">
                <a:solidFill>
                  <a:srgbClr val="808080"/>
                </a:solidFill>
              </a:rPr>
              <a:pPr eaLnBrk="1" hangingPunct="1"/>
              <a:t>118</a:t>
            </a:fld>
            <a:endParaRPr lang="en-US" altLang="en-US">
              <a:solidFill>
                <a:srgbClr val="808080"/>
              </a:solidFill>
            </a:endParaRPr>
          </a:p>
        </p:txBody>
      </p:sp>
      <p:sp>
        <p:nvSpPr>
          <p:cNvPr id="121862" name="TextBox 6">
            <a:extLst>
              <a:ext uri="{FF2B5EF4-FFF2-40B4-BE49-F238E27FC236}">
                <a16:creationId xmlns:a16="http://schemas.microsoft.com/office/drawing/2014/main" id="{863451FA-DEBD-471B-90BA-01614424B782}"/>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21863" name="TextBox 15">
            <a:extLst>
              <a:ext uri="{FF2B5EF4-FFF2-40B4-BE49-F238E27FC236}">
                <a16:creationId xmlns:a16="http://schemas.microsoft.com/office/drawing/2014/main" id="{20A5242B-898A-4505-B9BF-AF4859EFB6F4}"/>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21864" name="TextBox 10">
            <a:extLst>
              <a:ext uri="{FF2B5EF4-FFF2-40B4-BE49-F238E27FC236}">
                <a16:creationId xmlns:a16="http://schemas.microsoft.com/office/drawing/2014/main" id="{28CD6455-B53B-4623-A256-927D6947A47E}"/>
              </a:ext>
            </a:extLst>
          </p:cNvPr>
          <p:cNvSpPr txBox="1">
            <a:spLocks noChangeArrowheads="1"/>
          </p:cNvSpPr>
          <p:nvPr/>
        </p:nvSpPr>
        <p:spPr bwMode="auto">
          <a:xfrm>
            <a:off x="609600" y="2057400"/>
            <a:ext cx="842645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Graph Screen</a:t>
            </a:r>
          </a:p>
          <a:p>
            <a:pPr algn="l" eaLnBrk="1" hangingPunct="1"/>
            <a:endParaRPr lang="en-GB" altLang="en-US" sz="1400" b="1" u="sng">
              <a:solidFill>
                <a:srgbClr val="0093D0"/>
              </a:solidFill>
            </a:endParaRPr>
          </a:p>
          <a:p>
            <a:pPr algn="l" eaLnBrk="1" hangingPunct="1"/>
            <a:r>
              <a:rPr lang="en-GB" altLang="en-US" sz="1400" b="1">
                <a:solidFill>
                  <a:srgbClr val="0093D0"/>
                </a:solidFill>
              </a:rPr>
              <a:t>Graph Number	</a:t>
            </a:r>
            <a:r>
              <a:rPr lang="en-GB" altLang="en-US" sz="1400"/>
              <a:t>This is tied to the row number of the test being displayed. It will change when the 			left and right arrows to change graph are pressed. Graph numbers may skip a 			number in a sequence, because that row has been deleted from the results table.</a:t>
            </a:r>
          </a:p>
          <a:p>
            <a:pPr algn="l" eaLnBrk="1" hangingPunct="1"/>
            <a:endParaRPr lang="en-GB" altLang="en-US" sz="1400"/>
          </a:p>
          <a:p>
            <a:pPr algn="l" eaLnBrk="1" hangingPunct="1"/>
            <a:r>
              <a:rPr lang="en-GB" altLang="en-US" sz="1400" b="1">
                <a:solidFill>
                  <a:srgbClr val="0093D0"/>
                </a:solidFill>
              </a:rPr>
              <a:t>Minor / Major Axis	</a:t>
            </a:r>
            <a:r>
              <a:rPr lang="en-GB" altLang="en-US" sz="1400"/>
              <a:t>The Minor and Major Axis drop down boxes are </a:t>
            </a:r>
            <a:r>
              <a:rPr lang="en-GB" altLang="en-US" sz="1400" b="1"/>
              <a:t>only</a:t>
            </a:r>
            <a:r>
              <a:rPr lang="en-GB" altLang="en-US" sz="1400"/>
              <a:t> populated once a 			graph has been created. They are used to choose the X and Y axes that will 			display the graph trace of data points. A newly created test will show blank fields.</a:t>
            </a:r>
          </a:p>
          <a:p>
            <a:pPr algn="l" eaLnBrk="1" hangingPunct="1"/>
            <a:endParaRPr lang="en-GB" altLang="en-US" sz="1400"/>
          </a:p>
          <a:p>
            <a:pPr algn="l" eaLnBrk="1" hangingPunct="1"/>
            <a:r>
              <a:rPr lang="en-GB" altLang="en-US" sz="1400" b="1">
                <a:solidFill>
                  <a:srgbClr val="0093D0"/>
                </a:solidFill>
              </a:rPr>
              <a:t>Edit</a:t>
            </a:r>
            <a:r>
              <a:rPr lang="en-GB" altLang="en-US" sz="1400"/>
              <a:t>		The Edit button will open the test setup editor for the current test. It is used to 			configure a newly inserted test or edit the settings of an existing setup.</a:t>
            </a:r>
          </a:p>
          <a:p>
            <a:pPr algn="l" eaLnBrk="1" hangingPunct="1"/>
            <a:endParaRPr lang="en-GB" altLang="en-US" sz="1400"/>
          </a:p>
          <a:p>
            <a:pPr algn="l" eaLnBrk="1" hangingPunct="1"/>
            <a:r>
              <a:rPr lang="en-GB" altLang="en-US" sz="1400" b="1">
                <a:solidFill>
                  <a:srgbClr val="0093D0"/>
                </a:solidFill>
              </a:rPr>
              <a:t>New / Start	</a:t>
            </a:r>
            <a:r>
              <a:rPr lang="en-GB" altLang="en-US" sz="1400"/>
              <a:t>This button will display </a:t>
            </a:r>
            <a:r>
              <a:rPr lang="en-GB" altLang="en-US" sz="1400" b="1"/>
              <a:t>New</a:t>
            </a:r>
            <a:r>
              <a:rPr lang="en-GB" altLang="en-US" sz="1400"/>
              <a:t> on any existing tests graph screen. Pressing 			this button will insert a new test with the settings of the last stored row in 			the batch. When the graph screen is set to show a newly inserted test, the 			graph will be blank and the New button will change name to “</a:t>
            </a:r>
            <a:r>
              <a:rPr lang="en-GB" altLang="en-US" sz="1400" b="1"/>
              <a:t>Start</a:t>
            </a:r>
            <a:r>
              <a:rPr lang="en-GB" altLang="en-US" sz="1400"/>
              <a:t>” in 	green. 			Pressing the </a:t>
            </a:r>
            <a:r>
              <a:rPr lang="en-GB" altLang="en-US" sz="1400" b="1">
                <a:solidFill>
                  <a:srgbClr val="00FF00"/>
                </a:solidFill>
              </a:rPr>
              <a:t>Start</a:t>
            </a:r>
            <a:r>
              <a:rPr lang="en-GB" altLang="en-US" sz="1400" b="1">
                <a:solidFill>
                  <a:srgbClr val="99FF66"/>
                </a:solidFill>
              </a:rPr>
              <a:t> </a:t>
            </a:r>
            <a:r>
              <a:rPr lang="en-GB" altLang="en-US" sz="1400"/>
              <a:t>button will run the current test.</a:t>
            </a:r>
          </a:p>
          <a:p>
            <a:pPr algn="l" eaLnBrk="1" hangingPunct="1"/>
            <a:endParaRPr lang="en-GB" altLang="en-US" sz="1400" b="1"/>
          </a:p>
          <a:p>
            <a:pPr algn="l" eaLnBrk="1" hangingPunct="1"/>
            <a:r>
              <a:rPr lang="en-GB" altLang="en-US" sz="1400" b="1"/>
              <a:t>            </a:t>
            </a:r>
            <a:r>
              <a:rPr lang="en-GB" altLang="en-US" sz="1400" b="1">
                <a:solidFill>
                  <a:srgbClr val="0093D0"/>
                </a:solidFill>
              </a:rPr>
              <a:t>Keys	</a:t>
            </a:r>
            <a:r>
              <a:rPr lang="en-GB" altLang="en-US" sz="1400"/>
              <a:t>Navigate the graphs of results stored. Graph number and Row number will 			change accordingly.</a:t>
            </a:r>
            <a:endParaRPr lang="en-GB" altLang="en-US" sz="1400" b="1"/>
          </a:p>
        </p:txBody>
      </p:sp>
      <p:pic>
        <p:nvPicPr>
          <p:cNvPr id="121865" name="Picture 3">
            <a:extLst>
              <a:ext uri="{FF2B5EF4-FFF2-40B4-BE49-F238E27FC236}">
                <a16:creationId xmlns:a16="http://schemas.microsoft.com/office/drawing/2014/main" id="{D00A4BF6-969F-46CD-905F-E586485391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88" y="6119813"/>
            <a:ext cx="552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CEBB40F-710F-44DF-A4A8-F69D33534D77}"/>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22883" name="Rectangle 8">
            <a:extLst>
              <a:ext uri="{FF2B5EF4-FFF2-40B4-BE49-F238E27FC236}">
                <a16:creationId xmlns:a16="http://schemas.microsoft.com/office/drawing/2014/main" id="{A3E2248D-313E-4284-B8C1-58CC3749FE0A}"/>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22884" name="Billede 5" descr="LLOYD.jpg">
            <a:extLst>
              <a:ext uri="{FF2B5EF4-FFF2-40B4-BE49-F238E27FC236}">
                <a16:creationId xmlns:a16="http://schemas.microsoft.com/office/drawing/2014/main" id="{C216CC86-CDBA-4E82-B232-C84230E88B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Slide Number Placeholder 5">
            <a:extLst>
              <a:ext uri="{FF2B5EF4-FFF2-40B4-BE49-F238E27FC236}">
                <a16:creationId xmlns:a16="http://schemas.microsoft.com/office/drawing/2014/main" id="{250D1E43-F78D-4B6C-8063-337F1A0054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4629F5-9822-4D1F-A591-7236AF5E106F}" type="slidenum">
              <a:rPr lang="en-US" altLang="en-US">
                <a:solidFill>
                  <a:srgbClr val="808080"/>
                </a:solidFill>
              </a:rPr>
              <a:pPr eaLnBrk="1" hangingPunct="1"/>
              <a:t>119</a:t>
            </a:fld>
            <a:endParaRPr lang="en-US" altLang="en-US">
              <a:solidFill>
                <a:srgbClr val="808080"/>
              </a:solidFill>
            </a:endParaRPr>
          </a:p>
        </p:txBody>
      </p:sp>
      <p:sp>
        <p:nvSpPr>
          <p:cNvPr id="122886" name="TextBox 6">
            <a:extLst>
              <a:ext uri="{FF2B5EF4-FFF2-40B4-BE49-F238E27FC236}">
                <a16:creationId xmlns:a16="http://schemas.microsoft.com/office/drawing/2014/main" id="{3A54DF5D-7B0A-45D0-8298-BBCDDB63EE40}"/>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22887" name="TextBox 15">
            <a:extLst>
              <a:ext uri="{FF2B5EF4-FFF2-40B4-BE49-F238E27FC236}">
                <a16:creationId xmlns:a16="http://schemas.microsoft.com/office/drawing/2014/main" id="{37B5842F-10E0-4C8E-A7E3-72ABDBA38B55}"/>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22888" name="TextBox 10">
            <a:extLst>
              <a:ext uri="{FF2B5EF4-FFF2-40B4-BE49-F238E27FC236}">
                <a16:creationId xmlns:a16="http://schemas.microsoft.com/office/drawing/2014/main" id="{002B2096-33CC-4A76-8C18-9C8E6D5E01FA}"/>
              </a:ext>
            </a:extLst>
          </p:cNvPr>
          <p:cNvSpPr txBox="1">
            <a:spLocks noChangeArrowheads="1"/>
          </p:cNvSpPr>
          <p:nvPr/>
        </p:nvSpPr>
        <p:spPr bwMode="auto">
          <a:xfrm>
            <a:off x="609600" y="2057400"/>
            <a:ext cx="8426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Graph Screen</a:t>
            </a:r>
          </a:p>
          <a:p>
            <a:pPr algn="l" eaLnBrk="1" hangingPunct="1"/>
            <a:endParaRPr lang="en-GB" altLang="en-US" sz="1400" b="1" u="sng">
              <a:solidFill>
                <a:srgbClr val="0093D0"/>
              </a:solidFill>
            </a:endParaRPr>
          </a:p>
          <a:p>
            <a:pPr algn="l" eaLnBrk="1" hangingPunct="1"/>
            <a:r>
              <a:rPr lang="en-GB" altLang="en-US" sz="1400" b="1">
                <a:solidFill>
                  <a:srgbClr val="0093D0"/>
                </a:solidFill>
              </a:rPr>
              <a:t>Graph Display</a:t>
            </a:r>
            <a:endParaRPr lang="en-GB" altLang="en-US" sz="1400" b="1"/>
          </a:p>
        </p:txBody>
      </p:sp>
      <p:pic>
        <p:nvPicPr>
          <p:cNvPr id="122889" name="Picture 2">
            <a:extLst>
              <a:ext uri="{FF2B5EF4-FFF2-40B4-BE49-F238E27FC236}">
                <a16:creationId xmlns:a16="http://schemas.microsoft.com/office/drawing/2014/main" id="{A1151924-76F9-451E-BE9A-759F34930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2847975"/>
            <a:ext cx="2476500" cy="13620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22890" name="TextBox 10">
            <a:extLst>
              <a:ext uri="{FF2B5EF4-FFF2-40B4-BE49-F238E27FC236}">
                <a16:creationId xmlns:a16="http://schemas.microsoft.com/office/drawing/2014/main" id="{05E52138-4566-438A-BFD3-EBAF96B00CA1}"/>
              </a:ext>
            </a:extLst>
          </p:cNvPr>
          <p:cNvSpPr txBox="1">
            <a:spLocks noChangeArrowheads="1"/>
          </p:cNvSpPr>
          <p:nvPr/>
        </p:nvSpPr>
        <p:spPr bwMode="auto">
          <a:xfrm>
            <a:off x="2951163" y="2136775"/>
            <a:ext cx="61928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By Right Clicking with the mouse inside the graph window, the following options appear.</a:t>
            </a:r>
          </a:p>
          <a:p>
            <a:pPr algn="l" eaLnBrk="1" hangingPunct="1"/>
            <a:endParaRPr lang="en-GB" altLang="en-US" sz="1400">
              <a:solidFill>
                <a:srgbClr val="0093D0"/>
              </a:solidFill>
            </a:endParaRPr>
          </a:p>
          <a:p>
            <a:pPr algn="l" eaLnBrk="1" hangingPunct="1"/>
            <a:r>
              <a:rPr lang="en-GB" altLang="en-US" sz="1400">
                <a:solidFill>
                  <a:srgbClr val="0093D0"/>
                </a:solidFill>
              </a:rPr>
              <a:t>Copy / Paste </a:t>
            </a:r>
            <a:r>
              <a:rPr lang="en-GB" altLang="en-US" sz="1400"/>
              <a:t>functions allow the graph to inserted as a picture into another location or software. Paste also allows other objects to be pasted to the graph screen.</a:t>
            </a:r>
          </a:p>
        </p:txBody>
      </p:sp>
      <p:sp>
        <p:nvSpPr>
          <p:cNvPr id="122891" name="TextBox 12">
            <a:extLst>
              <a:ext uri="{FF2B5EF4-FFF2-40B4-BE49-F238E27FC236}">
                <a16:creationId xmlns:a16="http://schemas.microsoft.com/office/drawing/2014/main" id="{A3A79B0F-CFFE-451F-9F30-A4B5B9F999F3}"/>
              </a:ext>
            </a:extLst>
          </p:cNvPr>
          <p:cNvSpPr txBox="1">
            <a:spLocks noChangeArrowheads="1"/>
          </p:cNvSpPr>
          <p:nvPr/>
        </p:nvSpPr>
        <p:spPr bwMode="auto">
          <a:xfrm>
            <a:off x="2951163" y="3494088"/>
            <a:ext cx="60753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Note:</a:t>
            </a:r>
            <a:r>
              <a:rPr lang="en-GB" altLang="en-US" sz="1400"/>
              <a:t> It is not standard practice to use these options. These functions can be  computer memory intensive and may cause PC system warnings to be displayed. </a:t>
            </a:r>
          </a:p>
          <a:p>
            <a:pPr algn="l" eaLnBrk="1" hangingPunct="1"/>
            <a:endParaRPr lang="en-GB" altLang="en-US" sz="1400"/>
          </a:p>
        </p:txBody>
      </p:sp>
      <p:pic>
        <p:nvPicPr>
          <p:cNvPr id="122892" name="Picture 4">
            <a:extLst>
              <a:ext uri="{FF2B5EF4-FFF2-40B4-BE49-F238E27FC236}">
                <a16:creationId xmlns:a16="http://schemas.microsoft.com/office/drawing/2014/main" id="{C8ABBE8A-8BF8-42E7-9214-BCFB0B90BD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651375"/>
            <a:ext cx="3270250" cy="97948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22893" name="TextBox 14">
            <a:extLst>
              <a:ext uri="{FF2B5EF4-FFF2-40B4-BE49-F238E27FC236}">
                <a16:creationId xmlns:a16="http://schemas.microsoft.com/office/drawing/2014/main" id="{F03345FB-0C67-412F-AAFF-BC31E008678B}"/>
              </a:ext>
            </a:extLst>
          </p:cNvPr>
          <p:cNvSpPr txBox="1">
            <a:spLocks noChangeArrowheads="1"/>
          </p:cNvSpPr>
          <p:nvPr/>
        </p:nvSpPr>
        <p:spPr bwMode="auto">
          <a:xfrm>
            <a:off x="3657600" y="4572000"/>
            <a:ext cx="5232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solidFill>
                  <a:srgbClr val="0093D0"/>
                </a:solidFill>
              </a:rPr>
              <a:t>Data Point Export </a:t>
            </a:r>
            <a:r>
              <a:rPr lang="en-GB" altLang="en-US" sz="1400"/>
              <a:t>Allows graph trace data points to be exported</a:t>
            </a:r>
          </a:p>
          <a:p>
            <a:pPr algn="l" eaLnBrk="1" hangingPunct="1"/>
            <a:r>
              <a:rPr lang="en-GB" altLang="en-US" sz="1400"/>
              <a:t>to another software package such as Excel. The data can be the complete test or between two </a:t>
            </a:r>
            <a:r>
              <a:rPr lang="en-GB" altLang="en-US" sz="1400" b="1"/>
              <a:t>valid </a:t>
            </a:r>
            <a:r>
              <a:rPr lang="en-GB" altLang="en-US" sz="1400"/>
              <a:t>time values over the test duration. The time values are entered in the </a:t>
            </a:r>
            <a:r>
              <a:rPr lang="en-GB" altLang="en-US" sz="1400" b="1"/>
              <a:t>Test Section </a:t>
            </a:r>
            <a:r>
              <a:rPr lang="en-GB" altLang="en-US" sz="1400"/>
              <a:t>area when </a:t>
            </a:r>
            <a:r>
              <a:rPr lang="en-GB" altLang="en-US" sz="1400" b="1"/>
              <a:t>Export</a:t>
            </a:r>
            <a:r>
              <a:rPr lang="en-GB" altLang="en-US" sz="1400"/>
              <a:t> </a:t>
            </a:r>
            <a:r>
              <a:rPr lang="en-GB" altLang="en-US" sz="1400" b="1"/>
              <a:t>Section</a:t>
            </a:r>
            <a:r>
              <a:rPr lang="en-GB" altLang="en-US" sz="1400"/>
              <a:t> is selected.</a:t>
            </a:r>
          </a:p>
          <a:p>
            <a:pPr algn="l" eaLnBrk="1" hangingPunct="1"/>
            <a:endParaRPr lang="en-GB" altLang="en-US" sz="1400"/>
          </a:p>
          <a:p>
            <a:pPr algn="l" eaLnBrk="1" hangingPunct="1"/>
            <a:endParaRPr lang="en-GB" altLang="en-US" sz="1400"/>
          </a:p>
          <a:p>
            <a:pPr algn="l" eaLnBrk="1" hangingPunct="1"/>
            <a:r>
              <a:rPr lang="en-GB" altLang="en-US" sz="1400">
                <a:solidFill>
                  <a:srgbClr val="0093D0"/>
                </a:solidFill>
              </a:rPr>
              <a:t>Number of Data Points </a:t>
            </a:r>
            <a:r>
              <a:rPr lang="en-GB" altLang="en-US" sz="1400"/>
              <a:t>can bet set to a maximum of </a:t>
            </a:r>
            <a:r>
              <a:rPr lang="en-GB" altLang="en-US" sz="1400" b="1"/>
              <a:t>16384</a:t>
            </a:r>
            <a:r>
              <a:rPr lang="en-GB" altLang="en-US" sz="1400"/>
              <a:t>. </a:t>
            </a:r>
          </a:p>
        </p:txBody>
      </p:sp>
      <p:pic>
        <p:nvPicPr>
          <p:cNvPr id="122894" name="Picture 6">
            <a:extLst>
              <a:ext uri="{FF2B5EF4-FFF2-40B4-BE49-F238E27FC236}">
                <a16:creationId xmlns:a16="http://schemas.microsoft.com/office/drawing/2014/main" id="{5D021E2E-6B3D-415A-AA16-34AAA4BBB4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563" y="5984875"/>
            <a:ext cx="3294062" cy="52228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F38D8E9-03A5-462E-A81A-78DD801A8C4C}"/>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2. Configuration of Test Setup</a:t>
            </a:r>
          </a:p>
        </p:txBody>
      </p:sp>
      <p:sp>
        <p:nvSpPr>
          <p:cNvPr id="13315" name="Rectangle 8">
            <a:extLst>
              <a:ext uri="{FF2B5EF4-FFF2-40B4-BE49-F238E27FC236}">
                <a16:creationId xmlns:a16="http://schemas.microsoft.com/office/drawing/2014/main" id="{B3F3BB49-1ECD-4B13-8DC5-8D8BACEE23A5}"/>
              </a:ext>
            </a:extLst>
          </p:cNvPr>
          <p:cNvSpPr>
            <a:spLocks noGrp="1" noChangeArrowheads="1"/>
          </p:cNvSpPr>
          <p:nvPr>
            <p:ph type="body" idx="1"/>
          </p:nvPr>
        </p:nvSpPr>
        <p:spPr>
          <a:xfrm>
            <a:off x="533400" y="1981200"/>
            <a:ext cx="8305800" cy="4495800"/>
          </a:xfrm>
        </p:spPr>
        <p:txBody>
          <a:bodyPr/>
          <a:lstStyle/>
          <a:p>
            <a:pPr eaLnBrk="1" hangingPunct="1">
              <a:buClr>
                <a:srgbClr val="0093D0"/>
              </a:buClr>
              <a:buFontTx/>
              <a:buNone/>
            </a:pPr>
            <a:r>
              <a:rPr lang="da-DK" altLang="en-US" sz="1400" b="1"/>
              <a:t>Direction:</a:t>
            </a:r>
          </a:p>
          <a:p>
            <a:pPr eaLnBrk="1" hangingPunct="1">
              <a:buClr>
                <a:srgbClr val="0093D0"/>
              </a:buClr>
              <a:buFontTx/>
              <a:buNone/>
            </a:pPr>
            <a:r>
              <a:rPr lang="da-DK" altLang="en-US" sz="1400"/>
              <a:t>This tells the machine which direction to move in and the two options are:</a:t>
            </a:r>
          </a:p>
          <a:p>
            <a:pPr eaLnBrk="1" hangingPunct="1">
              <a:buClr>
                <a:srgbClr val="0093D0"/>
              </a:buClr>
              <a:buFontTx/>
              <a:buNone/>
            </a:pPr>
            <a:endParaRPr lang="da-DK" altLang="en-US" sz="1400"/>
          </a:p>
          <a:p>
            <a:pPr eaLnBrk="1" hangingPunct="1">
              <a:buClr>
                <a:srgbClr val="0093D0"/>
              </a:buClr>
              <a:buFontTx/>
              <a:buNone/>
            </a:pPr>
            <a:r>
              <a:rPr lang="da-DK" altLang="en-US" sz="1400" b="1">
                <a:solidFill>
                  <a:srgbClr val="0093D0"/>
                </a:solidFill>
              </a:rPr>
              <a:t>Tension:</a:t>
            </a:r>
            <a:r>
              <a:rPr lang="da-DK" altLang="en-US" sz="1400"/>
              <a:t>			Machine crosshead Moves </a:t>
            </a:r>
            <a:r>
              <a:rPr lang="da-DK" altLang="en-US" sz="1400" b="1"/>
              <a:t>UP</a:t>
            </a:r>
          </a:p>
          <a:p>
            <a:pPr eaLnBrk="1" hangingPunct="1">
              <a:buClr>
                <a:srgbClr val="0093D0"/>
              </a:buClr>
              <a:buFontTx/>
              <a:buNone/>
            </a:pPr>
            <a:endParaRPr lang="da-DK" altLang="en-US" sz="1400" b="1"/>
          </a:p>
          <a:p>
            <a:pPr eaLnBrk="1" hangingPunct="1">
              <a:buClr>
                <a:srgbClr val="0093D0"/>
              </a:buClr>
              <a:buFontTx/>
              <a:buNone/>
            </a:pPr>
            <a:r>
              <a:rPr lang="da-DK" altLang="en-US" sz="1400" b="1">
                <a:solidFill>
                  <a:srgbClr val="0093D0"/>
                </a:solidFill>
              </a:rPr>
              <a:t>Compression:</a:t>
            </a:r>
            <a:r>
              <a:rPr lang="da-DK" altLang="en-US" sz="1400"/>
              <a:t>		Machine crosshead Moves </a:t>
            </a:r>
            <a:r>
              <a:rPr lang="da-DK" altLang="en-US" sz="1400" b="1"/>
              <a:t>DOWN</a:t>
            </a:r>
          </a:p>
          <a:p>
            <a:pPr eaLnBrk="1" hangingPunct="1">
              <a:buClr>
                <a:srgbClr val="0093D0"/>
              </a:buClr>
              <a:buFontTx/>
              <a:buNone/>
            </a:pPr>
            <a:r>
              <a:rPr lang="da-DK" altLang="en-US" sz="1400"/>
              <a:t>	</a:t>
            </a:r>
          </a:p>
          <a:p>
            <a:pPr eaLnBrk="1" hangingPunct="1">
              <a:buClr>
                <a:srgbClr val="0093D0"/>
              </a:buClr>
              <a:buFontTx/>
              <a:buNone/>
            </a:pPr>
            <a:r>
              <a:rPr lang="da-DK" altLang="en-US" sz="1400" b="1"/>
              <a:t>Preload/Stress (optional): </a:t>
            </a:r>
            <a:r>
              <a:rPr lang="da-DK" altLang="en-US" sz="1400"/>
              <a:t>(Typical</a:t>
            </a:r>
            <a:r>
              <a:rPr lang="da-DK" altLang="en-US" sz="1400" b="1"/>
              <a:t> </a:t>
            </a:r>
            <a:r>
              <a:rPr lang="en-GB" altLang="en-US" sz="1400"/>
              <a:t>value is 0.5% to 5% of load cell size)</a:t>
            </a:r>
            <a:endParaRPr lang="da-DK" altLang="en-US" sz="1400" b="1"/>
          </a:p>
          <a:p>
            <a:pPr eaLnBrk="1" hangingPunct="1">
              <a:buClr>
                <a:srgbClr val="0093D0"/>
              </a:buClr>
              <a:buFontTx/>
              <a:buNone/>
            </a:pPr>
            <a:r>
              <a:rPr lang="da-DK" altLang="en-US" sz="1400"/>
              <a:t>Preload is used to remove any unwanted crosshead movement when approaching the sample or </a:t>
            </a:r>
          </a:p>
          <a:p>
            <a:pPr eaLnBrk="1" hangingPunct="1">
              <a:buClr>
                <a:srgbClr val="0093D0"/>
              </a:buClr>
              <a:buFontTx/>
              <a:buNone/>
            </a:pPr>
            <a:r>
              <a:rPr lang="da-DK" altLang="en-US" sz="1400"/>
              <a:t>residual movement in the load train prior to testing of a sample. The two settings are:</a:t>
            </a:r>
          </a:p>
          <a:p>
            <a:pPr eaLnBrk="1" hangingPunct="1">
              <a:buClr>
                <a:srgbClr val="0093D0"/>
              </a:buClr>
              <a:buFontTx/>
              <a:buNone/>
            </a:pPr>
            <a:endParaRPr lang="da-DK" altLang="en-US" sz="1400"/>
          </a:p>
          <a:p>
            <a:pPr eaLnBrk="1" hangingPunct="1">
              <a:buClr>
                <a:srgbClr val="0093D0"/>
              </a:buClr>
              <a:buFontTx/>
              <a:buNone/>
            </a:pPr>
            <a:r>
              <a:rPr lang="da-DK" altLang="en-US" sz="1400" b="1">
                <a:solidFill>
                  <a:srgbClr val="0093D0"/>
                </a:solidFill>
              </a:rPr>
              <a:t>Preload/stress:</a:t>
            </a:r>
            <a:r>
              <a:rPr lang="da-DK" altLang="en-US" sz="1400"/>
              <a:t>		Load or Stress to be reached.</a:t>
            </a:r>
          </a:p>
          <a:p>
            <a:pPr eaLnBrk="1" hangingPunct="1">
              <a:buClr>
                <a:srgbClr val="0093D0"/>
              </a:buClr>
              <a:buFontTx/>
              <a:buNone/>
            </a:pPr>
            <a:r>
              <a:rPr lang="da-DK" altLang="en-US" sz="1400"/>
              <a:t>				</a:t>
            </a:r>
            <a:r>
              <a:rPr lang="da-DK" altLang="en-US" sz="1400">
                <a:solidFill>
                  <a:srgbClr val="FF0000"/>
                </a:solidFill>
              </a:rPr>
              <a:t>(N, lbf, kgf, N/mm², lbf/in², Mpa, etc...)</a:t>
            </a:r>
          </a:p>
          <a:p>
            <a:pPr eaLnBrk="1" hangingPunct="1">
              <a:buClr>
                <a:srgbClr val="0093D0"/>
              </a:buClr>
              <a:buFontTx/>
              <a:buNone/>
            </a:pPr>
            <a:endParaRPr lang="da-DK" altLang="en-US" sz="1400">
              <a:solidFill>
                <a:srgbClr val="FF0000"/>
              </a:solidFill>
            </a:endParaRPr>
          </a:p>
          <a:p>
            <a:pPr eaLnBrk="1" hangingPunct="1">
              <a:buClr>
                <a:srgbClr val="0093D0"/>
              </a:buClr>
              <a:buFontTx/>
              <a:buNone/>
            </a:pPr>
            <a:r>
              <a:rPr lang="da-DK" altLang="en-US" sz="1400" b="1">
                <a:solidFill>
                  <a:srgbClr val="0093D0"/>
                </a:solidFill>
              </a:rPr>
              <a:t>Preload/stress Speed:</a:t>
            </a:r>
            <a:r>
              <a:rPr lang="da-DK" altLang="en-US" sz="1400" b="1"/>
              <a:t>	</a:t>
            </a:r>
            <a:r>
              <a:rPr lang="da-DK" altLang="en-US" sz="1400"/>
              <a:t>Speed at which the machine will run to this preload/stress value.</a:t>
            </a:r>
          </a:p>
          <a:p>
            <a:pPr eaLnBrk="1" hangingPunct="1">
              <a:buClr>
                <a:srgbClr val="0093D0"/>
              </a:buClr>
              <a:buFontTx/>
              <a:buNone/>
            </a:pPr>
            <a:r>
              <a:rPr lang="da-DK" altLang="en-US" sz="1400"/>
              <a:t>				</a:t>
            </a:r>
            <a:r>
              <a:rPr lang="da-DK" altLang="en-US" sz="1400">
                <a:solidFill>
                  <a:srgbClr val="FF0000"/>
                </a:solidFill>
              </a:rPr>
              <a:t>(mm/min, in/min, m/s, in/h, etc...)</a:t>
            </a:r>
          </a:p>
          <a:p>
            <a:pPr eaLnBrk="1" hangingPunct="1">
              <a:buClr>
                <a:srgbClr val="0093D0"/>
              </a:buClr>
              <a:buFontTx/>
              <a:buNone/>
            </a:pPr>
            <a:r>
              <a:rPr lang="da-DK" altLang="en-US" sz="1600"/>
              <a:t>	</a:t>
            </a:r>
          </a:p>
          <a:p>
            <a:pPr eaLnBrk="1" hangingPunct="1">
              <a:buClr>
                <a:srgbClr val="0093D0"/>
              </a:buClr>
              <a:buFontTx/>
              <a:buNone/>
            </a:pPr>
            <a:r>
              <a:rPr lang="da-DK" altLang="en-US" sz="1600"/>
              <a:t>	</a:t>
            </a:r>
          </a:p>
        </p:txBody>
      </p:sp>
      <p:pic>
        <p:nvPicPr>
          <p:cNvPr id="13316" name="Billede 5" descr="LLOYD.jpg">
            <a:extLst>
              <a:ext uri="{FF2B5EF4-FFF2-40B4-BE49-F238E27FC236}">
                <a16:creationId xmlns:a16="http://schemas.microsoft.com/office/drawing/2014/main" id="{74BAAE5B-BC14-463D-B805-E1694253BD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Slide Number Placeholder 5">
            <a:extLst>
              <a:ext uri="{FF2B5EF4-FFF2-40B4-BE49-F238E27FC236}">
                <a16:creationId xmlns:a16="http://schemas.microsoft.com/office/drawing/2014/main" id="{A0F40787-661A-452E-B01E-218CBC236B2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F4D59E-55E2-45AA-8F54-D23B43ECFE0B}" type="slidenum">
              <a:rPr lang="en-US" altLang="en-US">
                <a:solidFill>
                  <a:srgbClr val="808080"/>
                </a:solidFill>
              </a:rPr>
              <a:pPr eaLnBrk="1" hangingPunct="1"/>
              <a:t>12</a:t>
            </a:fld>
            <a:endParaRPr lang="en-US" altLang="en-US">
              <a:solidFill>
                <a:srgbClr val="808080"/>
              </a:solidFill>
            </a:endParaRPr>
          </a:p>
        </p:txBody>
      </p:sp>
      <p:sp>
        <p:nvSpPr>
          <p:cNvPr id="13318" name="TextBox 6">
            <a:extLst>
              <a:ext uri="{FF2B5EF4-FFF2-40B4-BE49-F238E27FC236}">
                <a16:creationId xmlns:a16="http://schemas.microsoft.com/office/drawing/2014/main" id="{5A8233D7-3597-4286-9697-086186935340}"/>
              </a:ext>
            </a:extLst>
          </p:cNvPr>
          <p:cNvSpPr txBox="1">
            <a:spLocks noChangeArrowheads="1"/>
          </p:cNvSpPr>
          <p:nvPr/>
        </p:nvSpPr>
        <p:spPr bwMode="auto">
          <a:xfrm>
            <a:off x="228600" y="1600200"/>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u="sng"/>
              <a:t>Basic Settings Tab</a:t>
            </a:r>
          </a:p>
          <a:p>
            <a:pPr eaLnBrk="1" hangingPunct="1"/>
            <a:endParaRPr lang="en-GB" altLang="en-US" b="1"/>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9DDCD2-31E6-44A8-A26F-5C1E97F0D6AA}"/>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23907" name="Rectangle 8">
            <a:extLst>
              <a:ext uri="{FF2B5EF4-FFF2-40B4-BE49-F238E27FC236}">
                <a16:creationId xmlns:a16="http://schemas.microsoft.com/office/drawing/2014/main" id="{E148AE12-E728-4BA2-890D-24EEBAE39C51}"/>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23908" name="Billede 5" descr="LLOYD.jpg">
            <a:extLst>
              <a:ext uri="{FF2B5EF4-FFF2-40B4-BE49-F238E27FC236}">
                <a16:creationId xmlns:a16="http://schemas.microsoft.com/office/drawing/2014/main" id="{1EBA0C8D-EF8A-4CD4-8D8E-7174ED78F2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9" name="Slide Number Placeholder 5">
            <a:extLst>
              <a:ext uri="{FF2B5EF4-FFF2-40B4-BE49-F238E27FC236}">
                <a16:creationId xmlns:a16="http://schemas.microsoft.com/office/drawing/2014/main" id="{6FA68042-2D2A-42C8-A032-D52AF2762B6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90ECF8-7ACF-41B0-BB0E-544C2B02B2D2}" type="slidenum">
              <a:rPr lang="en-US" altLang="en-US">
                <a:solidFill>
                  <a:srgbClr val="808080"/>
                </a:solidFill>
              </a:rPr>
              <a:pPr eaLnBrk="1" hangingPunct="1"/>
              <a:t>120</a:t>
            </a:fld>
            <a:endParaRPr lang="en-US" altLang="en-US">
              <a:solidFill>
                <a:srgbClr val="808080"/>
              </a:solidFill>
            </a:endParaRPr>
          </a:p>
        </p:txBody>
      </p:sp>
      <p:sp>
        <p:nvSpPr>
          <p:cNvPr id="123910" name="TextBox 6">
            <a:extLst>
              <a:ext uri="{FF2B5EF4-FFF2-40B4-BE49-F238E27FC236}">
                <a16:creationId xmlns:a16="http://schemas.microsoft.com/office/drawing/2014/main" id="{91E7A043-082D-4964-ACDA-CF35DA2E6E51}"/>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23911" name="TextBox 15">
            <a:extLst>
              <a:ext uri="{FF2B5EF4-FFF2-40B4-BE49-F238E27FC236}">
                <a16:creationId xmlns:a16="http://schemas.microsoft.com/office/drawing/2014/main" id="{2B72EFDF-6FF6-4352-9171-6E528E146775}"/>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23912" name="TextBox 10">
            <a:extLst>
              <a:ext uri="{FF2B5EF4-FFF2-40B4-BE49-F238E27FC236}">
                <a16:creationId xmlns:a16="http://schemas.microsoft.com/office/drawing/2014/main" id="{ACCCA92B-0378-4A53-8E51-1F1DDB4D4968}"/>
              </a:ext>
            </a:extLst>
          </p:cNvPr>
          <p:cNvSpPr txBox="1">
            <a:spLocks noChangeArrowheads="1"/>
          </p:cNvSpPr>
          <p:nvPr/>
        </p:nvSpPr>
        <p:spPr bwMode="auto">
          <a:xfrm>
            <a:off x="609600" y="2057400"/>
            <a:ext cx="8426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Graph Screen</a:t>
            </a:r>
          </a:p>
          <a:p>
            <a:pPr algn="l" eaLnBrk="1" hangingPunct="1"/>
            <a:endParaRPr lang="en-GB" altLang="en-US" sz="1400" b="1" u="sng">
              <a:solidFill>
                <a:srgbClr val="0093D0"/>
              </a:solidFill>
            </a:endParaRPr>
          </a:p>
          <a:p>
            <a:pPr algn="l" eaLnBrk="1" hangingPunct="1"/>
            <a:r>
              <a:rPr lang="en-GB" altLang="en-US" sz="1400" b="1">
                <a:solidFill>
                  <a:srgbClr val="0093D0"/>
                </a:solidFill>
              </a:rPr>
              <a:t>Graph Display</a:t>
            </a:r>
            <a:endParaRPr lang="en-GB" altLang="en-US" sz="1400" b="1"/>
          </a:p>
        </p:txBody>
      </p:sp>
      <p:sp>
        <p:nvSpPr>
          <p:cNvPr id="123913" name="TextBox 14">
            <a:extLst>
              <a:ext uri="{FF2B5EF4-FFF2-40B4-BE49-F238E27FC236}">
                <a16:creationId xmlns:a16="http://schemas.microsoft.com/office/drawing/2014/main" id="{07B0624A-B924-4009-9BDF-220443DDF772}"/>
              </a:ext>
            </a:extLst>
          </p:cNvPr>
          <p:cNvSpPr txBox="1">
            <a:spLocks noChangeArrowheads="1"/>
          </p:cNvSpPr>
          <p:nvPr/>
        </p:nvSpPr>
        <p:spPr bwMode="auto">
          <a:xfrm>
            <a:off x="3765550" y="2752725"/>
            <a:ext cx="51879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solidFill>
                  <a:srgbClr val="0093D0"/>
                </a:solidFill>
              </a:rPr>
              <a:t>Export points on the following axes: </a:t>
            </a:r>
            <a:r>
              <a:rPr lang="en-GB" altLang="en-US" sz="1400"/>
              <a:t>allows the user to choose which data axes are included in the export. </a:t>
            </a:r>
          </a:p>
          <a:p>
            <a:pPr algn="l" eaLnBrk="1" hangingPunct="1"/>
            <a:endParaRPr lang="en-GB" altLang="en-US" sz="1400"/>
          </a:p>
          <a:p>
            <a:pPr algn="l" eaLnBrk="1" hangingPunct="1"/>
            <a:r>
              <a:rPr lang="en-GB" altLang="en-US" sz="1400">
                <a:solidFill>
                  <a:srgbClr val="0093D0"/>
                </a:solidFill>
              </a:rPr>
              <a:t>Export to File... </a:t>
            </a:r>
            <a:r>
              <a:rPr lang="en-GB" altLang="en-US" sz="1400"/>
              <a:t>Can be used to export data as text to another file location.</a:t>
            </a:r>
          </a:p>
          <a:p>
            <a:pPr algn="l" eaLnBrk="1" hangingPunct="1"/>
            <a:endParaRPr lang="en-GB" altLang="en-US" sz="1400"/>
          </a:p>
          <a:p>
            <a:pPr algn="l" eaLnBrk="1" hangingPunct="1"/>
            <a:r>
              <a:rPr lang="en-GB" altLang="en-US" sz="1400">
                <a:solidFill>
                  <a:srgbClr val="0093D0"/>
                </a:solidFill>
              </a:rPr>
              <a:t>Copy to Clipboard </a:t>
            </a:r>
            <a:r>
              <a:rPr lang="en-GB" altLang="en-US" sz="1400"/>
              <a:t>allows the data to be copied to the Windows clipboard and used in that mode.</a:t>
            </a:r>
          </a:p>
        </p:txBody>
      </p:sp>
      <p:pic>
        <p:nvPicPr>
          <p:cNvPr id="123914" name="Picture 3">
            <a:extLst>
              <a:ext uri="{FF2B5EF4-FFF2-40B4-BE49-F238E27FC236}">
                <a16:creationId xmlns:a16="http://schemas.microsoft.com/office/drawing/2014/main" id="{DEDC1420-9863-465F-ABC5-6AD839430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2962275"/>
            <a:ext cx="3343275" cy="134778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23915" name="TextBox 16">
            <a:extLst>
              <a:ext uri="{FF2B5EF4-FFF2-40B4-BE49-F238E27FC236}">
                <a16:creationId xmlns:a16="http://schemas.microsoft.com/office/drawing/2014/main" id="{E8F2CE5B-47AE-4262-BCAB-371635F30C2F}"/>
              </a:ext>
            </a:extLst>
          </p:cNvPr>
          <p:cNvSpPr txBox="1">
            <a:spLocks noChangeArrowheads="1"/>
          </p:cNvSpPr>
          <p:nvPr/>
        </p:nvSpPr>
        <p:spPr bwMode="auto">
          <a:xfrm>
            <a:off x="361950" y="5349875"/>
            <a:ext cx="84105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Note: </a:t>
            </a:r>
            <a:r>
              <a:rPr lang="en-GB" altLang="en-US" sz="1400"/>
              <a:t>Caution must be used when exporting data points. It is possible to export more data points than those that were recorded from the machine (through interpolation). This may be the case in short term tests or tests performed with reduced sampling rates. It can lead to errors, for example, when re-creating graphs externally from data points exported. </a:t>
            </a:r>
          </a:p>
          <a:p>
            <a:pPr algn="l" eaLnBrk="1" hangingPunct="1"/>
            <a:r>
              <a:rPr lang="en-GB" altLang="en-US" sz="1400"/>
              <a:t>(The graphs may not look the same as points may have been omitted or created in the export data).</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E26BBB3-DCF9-425A-A2A5-1E4C5D018C5D}"/>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24931" name="Rectangle 8">
            <a:extLst>
              <a:ext uri="{FF2B5EF4-FFF2-40B4-BE49-F238E27FC236}">
                <a16:creationId xmlns:a16="http://schemas.microsoft.com/office/drawing/2014/main" id="{AC672F31-CD8F-4B9B-B161-4286A8C59207}"/>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24932" name="Billede 5" descr="LLOYD.jpg">
            <a:extLst>
              <a:ext uri="{FF2B5EF4-FFF2-40B4-BE49-F238E27FC236}">
                <a16:creationId xmlns:a16="http://schemas.microsoft.com/office/drawing/2014/main" id="{BEA60BCA-2F24-442D-B63F-F439654081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Slide Number Placeholder 5">
            <a:extLst>
              <a:ext uri="{FF2B5EF4-FFF2-40B4-BE49-F238E27FC236}">
                <a16:creationId xmlns:a16="http://schemas.microsoft.com/office/drawing/2014/main" id="{158ED2C6-BE9A-4AB5-A123-005D61AA89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232D00-0363-497D-BB04-1E6AB02E88FE}" type="slidenum">
              <a:rPr lang="en-US" altLang="en-US">
                <a:solidFill>
                  <a:srgbClr val="808080"/>
                </a:solidFill>
              </a:rPr>
              <a:pPr eaLnBrk="1" hangingPunct="1"/>
              <a:t>121</a:t>
            </a:fld>
            <a:endParaRPr lang="en-US" altLang="en-US">
              <a:solidFill>
                <a:srgbClr val="808080"/>
              </a:solidFill>
            </a:endParaRPr>
          </a:p>
        </p:txBody>
      </p:sp>
      <p:sp>
        <p:nvSpPr>
          <p:cNvPr id="124934" name="TextBox 6">
            <a:extLst>
              <a:ext uri="{FF2B5EF4-FFF2-40B4-BE49-F238E27FC236}">
                <a16:creationId xmlns:a16="http://schemas.microsoft.com/office/drawing/2014/main" id="{E1864E91-3189-40B4-9E92-891442692C71}"/>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24935" name="TextBox 15">
            <a:extLst>
              <a:ext uri="{FF2B5EF4-FFF2-40B4-BE49-F238E27FC236}">
                <a16:creationId xmlns:a16="http://schemas.microsoft.com/office/drawing/2014/main" id="{46037570-4F74-4438-A50F-D622985DDAF1}"/>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24936" name="TextBox 10">
            <a:extLst>
              <a:ext uri="{FF2B5EF4-FFF2-40B4-BE49-F238E27FC236}">
                <a16:creationId xmlns:a16="http://schemas.microsoft.com/office/drawing/2014/main" id="{720FCDE4-5C7C-481A-9821-0CC724DA43B8}"/>
              </a:ext>
            </a:extLst>
          </p:cNvPr>
          <p:cNvSpPr txBox="1">
            <a:spLocks noChangeArrowheads="1"/>
          </p:cNvSpPr>
          <p:nvPr/>
        </p:nvSpPr>
        <p:spPr bwMode="auto">
          <a:xfrm>
            <a:off x="609600" y="2057400"/>
            <a:ext cx="84264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Graph Screen</a:t>
            </a:r>
          </a:p>
          <a:p>
            <a:pPr algn="l" eaLnBrk="1" hangingPunct="1"/>
            <a:endParaRPr lang="en-GB" altLang="en-US" sz="1400" b="1" u="sng">
              <a:solidFill>
                <a:srgbClr val="0093D0"/>
              </a:solidFill>
            </a:endParaRPr>
          </a:p>
          <a:p>
            <a:pPr algn="l" eaLnBrk="1" hangingPunct="1"/>
            <a:r>
              <a:rPr lang="en-GB" altLang="en-US" sz="1400" b="1">
                <a:solidFill>
                  <a:srgbClr val="0093D0"/>
                </a:solidFill>
              </a:rPr>
              <a:t>Graph Display</a:t>
            </a:r>
          </a:p>
          <a:p>
            <a:pPr algn="l" eaLnBrk="1" hangingPunct="1"/>
            <a:endParaRPr lang="en-GB" altLang="en-US" sz="1400" b="1">
              <a:solidFill>
                <a:srgbClr val="0093D0"/>
              </a:solidFill>
            </a:endParaRPr>
          </a:p>
          <a:p>
            <a:pPr algn="l" eaLnBrk="1" hangingPunct="1"/>
            <a:r>
              <a:rPr lang="en-GB" altLang="en-US" sz="1400"/>
              <a:t>Selecting </a:t>
            </a:r>
            <a:r>
              <a:rPr lang="en-GB" altLang="en-US" sz="1400" b="1"/>
              <a:t>Properties</a:t>
            </a:r>
            <a:r>
              <a:rPr lang="en-GB" altLang="en-US" sz="1400"/>
              <a:t> will display the </a:t>
            </a:r>
            <a:r>
              <a:rPr lang="en-GB" altLang="en-US" sz="1400" b="1"/>
              <a:t>Graph Properties </a:t>
            </a:r>
            <a:r>
              <a:rPr lang="en-GB" altLang="en-US" sz="1400"/>
              <a:t>window.</a:t>
            </a:r>
          </a:p>
        </p:txBody>
      </p:sp>
      <p:sp>
        <p:nvSpPr>
          <p:cNvPr id="124937" name="TextBox 14">
            <a:extLst>
              <a:ext uri="{FF2B5EF4-FFF2-40B4-BE49-F238E27FC236}">
                <a16:creationId xmlns:a16="http://schemas.microsoft.com/office/drawing/2014/main" id="{8FC7BD9D-09DE-4B62-A9E3-B7EBF5D16726}"/>
              </a:ext>
            </a:extLst>
          </p:cNvPr>
          <p:cNvSpPr txBox="1">
            <a:spLocks noChangeArrowheads="1"/>
          </p:cNvSpPr>
          <p:nvPr/>
        </p:nvSpPr>
        <p:spPr bwMode="auto">
          <a:xfrm>
            <a:off x="3721100" y="3567113"/>
            <a:ext cx="52863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solidFill>
                  <a:srgbClr val="0093D0"/>
                </a:solidFill>
              </a:rPr>
              <a:t>Graph Paper </a:t>
            </a:r>
            <a:r>
              <a:rPr lang="en-GB" altLang="en-US" sz="1400"/>
              <a:t>tab is used to set the style of graph display and size.</a:t>
            </a:r>
          </a:p>
          <a:p>
            <a:pPr algn="l" eaLnBrk="1" hangingPunct="1"/>
            <a:endParaRPr lang="en-GB" altLang="en-US" sz="1400"/>
          </a:p>
          <a:p>
            <a:pPr algn="l" eaLnBrk="1" hangingPunct="1"/>
            <a:r>
              <a:rPr lang="en-GB" altLang="en-US" sz="1400">
                <a:solidFill>
                  <a:srgbClr val="0093D0"/>
                </a:solidFill>
              </a:rPr>
              <a:t>Graph Shape </a:t>
            </a:r>
            <a:r>
              <a:rPr lang="en-GB" altLang="en-US" sz="1400"/>
              <a:t>can be Square or Rectangular, which may suit certain computer display types.</a:t>
            </a:r>
          </a:p>
          <a:p>
            <a:pPr algn="l" eaLnBrk="1" hangingPunct="1"/>
            <a:endParaRPr lang="en-GB" altLang="en-US" sz="1400"/>
          </a:p>
          <a:p>
            <a:pPr algn="l" eaLnBrk="1" hangingPunct="1"/>
            <a:r>
              <a:rPr lang="en-GB" altLang="en-US" sz="1400">
                <a:solidFill>
                  <a:srgbClr val="0093D0"/>
                </a:solidFill>
              </a:rPr>
              <a:t>Graph Size </a:t>
            </a:r>
            <a:r>
              <a:rPr lang="en-GB" altLang="en-US" sz="1400"/>
              <a:t>has four options Small, Medium, Large and Extra Large. Again, this may suit certain computer display types.</a:t>
            </a:r>
          </a:p>
        </p:txBody>
      </p:sp>
      <p:pic>
        <p:nvPicPr>
          <p:cNvPr id="124938" name="Picture 2">
            <a:extLst>
              <a:ext uri="{FF2B5EF4-FFF2-40B4-BE49-F238E27FC236}">
                <a16:creationId xmlns:a16="http://schemas.microsoft.com/office/drawing/2014/main" id="{BC699D7B-B0FC-4D80-91D1-C4BA25A0D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3581400"/>
            <a:ext cx="2998788" cy="2557463"/>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5964C49-3CF3-4199-979D-EE43D61F70B6}"/>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25955" name="Rectangle 8">
            <a:extLst>
              <a:ext uri="{FF2B5EF4-FFF2-40B4-BE49-F238E27FC236}">
                <a16:creationId xmlns:a16="http://schemas.microsoft.com/office/drawing/2014/main" id="{3B6AC6BC-131D-4C7D-8623-E2C1933240B2}"/>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25956" name="Billede 5" descr="LLOYD.jpg">
            <a:extLst>
              <a:ext uri="{FF2B5EF4-FFF2-40B4-BE49-F238E27FC236}">
                <a16:creationId xmlns:a16="http://schemas.microsoft.com/office/drawing/2014/main" id="{A4D1BA10-5F9D-495D-9896-B7D78BFF1B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Slide Number Placeholder 5">
            <a:extLst>
              <a:ext uri="{FF2B5EF4-FFF2-40B4-BE49-F238E27FC236}">
                <a16:creationId xmlns:a16="http://schemas.microsoft.com/office/drawing/2014/main" id="{529E7F3A-D85B-42F2-82AB-A3FC8CEC14E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FC26A3-B366-4C81-951A-D6253EFAF1E1}" type="slidenum">
              <a:rPr lang="en-US" altLang="en-US">
                <a:solidFill>
                  <a:srgbClr val="808080"/>
                </a:solidFill>
              </a:rPr>
              <a:pPr eaLnBrk="1" hangingPunct="1"/>
              <a:t>122</a:t>
            </a:fld>
            <a:endParaRPr lang="en-US" altLang="en-US">
              <a:solidFill>
                <a:srgbClr val="808080"/>
              </a:solidFill>
            </a:endParaRPr>
          </a:p>
        </p:txBody>
      </p:sp>
      <p:sp>
        <p:nvSpPr>
          <p:cNvPr id="125958" name="TextBox 6">
            <a:extLst>
              <a:ext uri="{FF2B5EF4-FFF2-40B4-BE49-F238E27FC236}">
                <a16:creationId xmlns:a16="http://schemas.microsoft.com/office/drawing/2014/main" id="{962CB39A-4484-415C-B428-9B70C60DE764}"/>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25959" name="TextBox 15">
            <a:extLst>
              <a:ext uri="{FF2B5EF4-FFF2-40B4-BE49-F238E27FC236}">
                <a16:creationId xmlns:a16="http://schemas.microsoft.com/office/drawing/2014/main" id="{2A85F984-3FAC-421E-AB84-0C3DC9B34A38}"/>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25960" name="TextBox 10">
            <a:extLst>
              <a:ext uri="{FF2B5EF4-FFF2-40B4-BE49-F238E27FC236}">
                <a16:creationId xmlns:a16="http://schemas.microsoft.com/office/drawing/2014/main" id="{2699D9CF-8607-4D5E-B233-16A2C6F03195}"/>
              </a:ext>
            </a:extLst>
          </p:cNvPr>
          <p:cNvSpPr txBox="1">
            <a:spLocks noChangeArrowheads="1"/>
          </p:cNvSpPr>
          <p:nvPr/>
        </p:nvSpPr>
        <p:spPr bwMode="auto">
          <a:xfrm>
            <a:off x="609600" y="2057400"/>
            <a:ext cx="8426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Graph Screen</a:t>
            </a:r>
          </a:p>
          <a:p>
            <a:pPr algn="l" eaLnBrk="1" hangingPunct="1"/>
            <a:endParaRPr lang="en-GB" altLang="en-US" sz="1400" b="1" u="sng">
              <a:solidFill>
                <a:srgbClr val="0093D0"/>
              </a:solidFill>
            </a:endParaRPr>
          </a:p>
          <a:p>
            <a:pPr algn="l" eaLnBrk="1" hangingPunct="1"/>
            <a:r>
              <a:rPr lang="en-GB" altLang="en-US" sz="1400" b="1">
                <a:solidFill>
                  <a:srgbClr val="0093D0"/>
                </a:solidFill>
              </a:rPr>
              <a:t>Graph Display</a:t>
            </a:r>
            <a:endParaRPr lang="en-GB" altLang="en-US" sz="1400"/>
          </a:p>
        </p:txBody>
      </p:sp>
      <p:sp>
        <p:nvSpPr>
          <p:cNvPr id="125961" name="TextBox 14">
            <a:extLst>
              <a:ext uri="{FF2B5EF4-FFF2-40B4-BE49-F238E27FC236}">
                <a16:creationId xmlns:a16="http://schemas.microsoft.com/office/drawing/2014/main" id="{2C59C283-A2F9-4A3A-A836-21F4C5CA2428}"/>
              </a:ext>
            </a:extLst>
          </p:cNvPr>
          <p:cNvSpPr txBox="1">
            <a:spLocks noChangeArrowheads="1"/>
          </p:cNvSpPr>
          <p:nvPr/>
        </p:nvSpPr>
        <p:spPr bwMode="auto">
          <a:xfrm>
            <a:off x="3830638" y="2787650"/>
            <a:ext cx="5141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solidFill>
                  <a:srgbClr val="0093D0"/>
                </a:solidFill>
              </a:rPr>
              <a:t>Axes </a:t>
            </a:r>
            <a:r>
              <a:rPr lang="en-GB" altLang="en-US" sz="1400"/>
              <a:t>tab selects the Major and Minor axes to be displayed in the graph window.</a:t>
            </a:r>
          </a:p>
        </p:txBody>
      </p:sp>
      <p:pic>
        <p:nvPicPr>
          <p:cNvPr id="125962" name="Picture 2">
            <a:extLst>
              <a:ext uri="{FF2B5EF4-FFF2-40B4-BE49-F238E27FC236}">
                <a16:creationId xmlns:a16="http://schemas.microsoft.com/office/drawing/2014/main" id="{701607AC-8B3F-4920-8AED-9706B4654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3" y="2873375"/>
            <a:ext cx="3267075" cy="14001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25963" name="Picture 3">
            <a:extLst>
              <a:ext uri="{FF2B5EF4-FFF2-40B4-BE49-F238E27FC236}">
                <a16:creationId xmlns:a16="http://schemas.microsoft.com/office/drawing/2014/main" id="{DA5B4568-7BF6-4168-89B8-76F09D751F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288" y="4538663"/>
            <a:ext cx="3248025" cy="17811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25964" name="TextBox 12">
            <a:extLst>
              <a:ext uri="{FF2B5EF4-FFF2-40B4-BE49-F238E27FC236}">
                <a16:creationId xmlns:a16="http://schemas.microsoft.com/office/drawing/2014/main" id="{7E99253D-8D3B-42FE-8647-D21BE8BF8D17}"/>
              </a:ext>
            </a:extLst>
          </p:cNvPr>
          <p:cNvSpPr txBox="1">
            <a:spLocks noChangeArrowheads="1"/>
          </p:cNvSpPr>
          <p:nvPr/>
        </p:nvSpPr>
        <p:spPr bwMode="auto">
          <a:xfrm>
            <a:off x="3848100" y="4433888"/>
            <a:ext cx="5068888"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The other tabs displayed are based upon axes that have been created during the test and will vary between test setups or types. The user can specify within each of these tabs what display ranges the graph can be zoomed to (</a:t>
            </a:r>
            <a:r>
              <a:rPr lang="en-GB" altLang="en-US" sz="1400">
                <a:solidFill>
                  <a:srgbClr val="0093D0"/>
                </a:solidFill>
              </a:rPr>
              <a:t>Upper</a:t>
            </a:r>
            <a:r>
              <a:rPr lang="en-GB" altLang="en-US" sz="1400"/>
              <a:t> and/or </a:t>
            </a:r>
            <a:r>
              <a:rPr lang="en-GB" altLang="en-US" sz="1400">
                <a:solidFill>
                  <a:srgbClr val="0093D0"/>
                </a:solidFill>
              </a:rPr>
              <a:t>Lower Limits</a:t>
            </a:r>
            <a:r>
              <a:rPr lang="en-GB" altLang="en-US" sz="1400"/>
              <a:t>) and the </a:t>
            </a:r>
            <a:r>
              <a:rPr lang="en-GB" altLang="en-US" sz="1400">
                <a:solidFill>
                  <a:srgbClr val="0093D0"/>
                </a:solidFill>
              </a:rPr>
              <a:t>Unit Values </a:t>
            </a:r>
            <a:r>
              <a:rPr lang="en-GB" altLang="en-US" sz="1400"/>
              <a:t>displayed. Changing the unit type changes to graph axis unit type to match.</a:t>
            </a:r>
          </a:p>
          <a:p>
            <a:pPr algn="l" eaLnBrk="1" hangingPunct="1"/>
            <a:endParaRPr lang="en-GB" altLang="en-US" sz="1400"/>
          </a:p>
          <a:p>
            <a:pPr algn="l" eaLnBrk="1" hangingPunct="1"/>
            <a:r>
              <a:rPr lang="en-GB" altLang="en-US" sz="1400">
                <a:solidFill>
                  <a:srgbClr val="0093D0"/>
                </a:solidFill>
              </a:rPr>
              <a:t>Zoom Right Out </a:t>
            </a:r>
            <a:r>
              <a:rPr lang="en-GB" altLang="en-US" sz="1400"/>
              <a:t>can be selected to either set the origin of the graph to the Lower LHS or the Centre of the graph screen.</a:t>
            </a:r>
            <a:endParaRPr lang="en-GB" altLang="en-US" sz="1400">
              <a:solidFill>
                <a:srgbClr val="0093D0"/>
              </a:solidFill>
            </a:endParaRPr>
          </a:p>
          <a:p>
            <a:pPr algn="l" eaLnBrk="1" hangingPunct="1"/>
            <a:endParaRPr lang="en-GB" altLang="en-US" sz="140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57A56FD-DD6D-4AE4-9616-1FA8C0EBD1B9}"/>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26979" name="Rectangle 8">
            <a:extLst>
              <a:ext uri="{FF2B5EF4-FFF2-40B4-BE49-F238E27FC236}">
                <a16:creationId xmlns:a16="http://schemas.microsoft.com/office/drawing/2014/main" id="{4429F1BF-0EA1-4311-BA8D-8F95C4355AD5}"/>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26980" name="Billede 5" descr="LLOYD.jpg">
            <a:extLst>
              <a:ext uri="{FF2B5EF4-FFF2-40B4-BE49-F238E27FC236}">
                <a16:creationId xmlns:a16="http://schemas.microsoft.com/office/drawing/2014/main" id="{5D255C7D-98C6-40CD-BA9C-F2C6939FF1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Slide Number Placeholder 5">
            <a:extLst>
              <a:ext uri="{FF2B5EF4-FFF2-40B4-BE49-F238E27FC236}">
                <a16:creationId xmlns:a16="http://schemas.microsoft.com/office/drawing/2014/main" id="{AED8D6DE-837E-4F30-BC00-DF674F27076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9ED09B-0171-4261-BA0C-E1F51A511DF6}" type="slidenum">
              <a:rPr lang="en-US" altLang="en-US">
                <a:solidFill>
                  <a:srgbClr val="808080"/>
                </a:solidFill>
              </a:rPr>
              <a:pPr eaLnBrk="1" hangingPunct="1"/>
              <a:t>123</a:t>
            </a:fld>
            <a:endParaRPr lang="en-US" altLang="en-US">
              <a:solidFill>
                <a:srgbClr val="808080"/>
              </a:solidFill>
            </a:endParaRPr>
          </a:p>
        </p:txBody>
      </p:sp>
      <p:sp>
        <p:nvSpPr>
          <p:cNvPr id="126982" name="TextBox 6">
            <a:extLst>
              <a:ext uri="{FF2B5EF4-FFF2-40B4-BE49-F238E27FC236}">
                <a16:creationId xmlns:a16="http://schemas.microsoft.com/office/drawing/2014/main" id="{491A192F-67AE-4407-B7FC-9572A8311EFC}"/>
              </a:ext>
            </a:extLst>
          </p:cNvPr>
          <p:cNvSpPr txBox="1">
            <a:spLocks noChangeArrowheads="1"/>
          </p:cNvSpPr>
          <p:nvPr/>
        </p:nvSpPr>
        <p:spPr bwMode="auto">
          <a:xfrm>
            <a:off x="609600" y="1563688"/>
            <a:ext cx="396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26983" name="TextBox 15">
            <a:extLst>
              <a:ext uri="{FF2B5EF4-FFF2-40B4-BE49-F238E27FC236}">
                <a16:creationId xmlns:a16="http://schemas.microsoft.com/office/drawing/2014/main" id="{40D1B338-A861-40BD-9639-C33AB7FB40AB}"/>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26984" name="TextBox 10">
            <a:extLst>
              <a:ext uri="{FF2B5EF4-FFF2-40B4-BE49-F238E27FC236}">
                <a16:creationId xmlns:a16="http://schemas.microsoft.com/office/drawing/2014/main" id="{5ED209AF-E055-4DF4-B459-95A12C024F3A}"/>
              </a:ext>
            </a:extLst>
          </p:cNvPr>
          <p:cNvSpPr txBox="1">
            <a:spLocks noChangeArrowheads="1"/>
          </p:cNvSpPr>
          <p:nvPr/>
        </p:nvSpPr>
        <p:spPr bwMode="auto">
          <a:xfrm>
            <a:off x="609600" y="2057400"/>
            <a:ext cx="8426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Graph Screen</a:t>
            </a:r>
          </a:p>
          <a:p>
            <a:pPr algn="l" eaLnBrk="1" hangingPunct="1"/>
            <a:endParaRPr lang="en-GB" altLang="en-US" sz="1400" b="1" u="sng">
              <a:solidFill>
                <a:srgbClr val="0093D0"/>
              </a:solidFill>
            </a:endParaRPr>
          </a:p>
          <a:p>
            <a:pPr algn="l" eaLnBrk="1" hangingPunct="1"/>
            <a:r>
              <a:rPr lang="en-GB" altLang="en-US" sz="1400" b="1">
                <a:solidFill>
                  <a:srgbClr val="0093D0"/>
                </a:solidFill>
              </a:rPr>
              <a:t>Graph Display – Overlay Legend</a:t>
            </a:r>
            <a:endParaRPr lang="en-GB" altLang="en-US" sz="1400"/>
          </a:p>
        </p:txBody>
      </p:sp>
      <p:sp>
        <p:nvSpPr>
          <p:cNvPr id="126985" name="TextBox 12">
            <a:extLst>
              <a:ext uri="{FF2B5EF4-FFF2-40B4-BE49-F238E27FC236}">
                <a16:creationId xmlns:a16="http://schemas.microsoft.com/office/drawing/2014/main" id="{C9E93FD6-0DAF-4C97-AE58-D9725823C688}"/>
              </a:ext>
            </a:extLst>
          </p:cNvPr>
          <p:cNvSpPr txBox="1">
            <a:spLocks noChangeArrowheads="1"/>
          </p:cNvSpPr>
          <p:nvPr/>
        </p:nvSpPr>
        <p:spPr bwMode="auto">
          <a:xfrm>
            <a:off x="5268913" y="2841625"/>
            <a:ext cx="34956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The </a:t>
            </a:r>
            <a:r>
              <a:rPr lang="en-GB" altLang="en-US" sz="1400" b="1">
                <a:solidFill>
                  <a:srgbClr val="0093D0"/>
                </a:solidFill>
              </a:rPr>
              <a:t>Overlay Legend </a:t>
            </a:r>
            <a:r>
              <a:rPr lang="en-GB" altLang="en-US" sz="1400"/>
              <a:t>is selected from the Windows Menu on the graph screen by the </a:t>
            </a:r>
            <a:r>
              <a:rPr lang="en-GB" altLang="en-US" sz="1400" b="1"/>
              <a:t>View</a:t>
            </a:r>
            <a:r>
              <a:rPr lang="en-GB" altLang="en-US" sz="1400"/>
              <a:t> menu then selecting</a:t>
            </a:r>
            <a:r>
              <a:rPr lang="en-GB" altLang="en-US" sz="1400" b="1"/>
              <a:t> Overlay Legend</a:t>
            </a:r>
            <a:r>
              <a:rPr lang="en-GB" altLang="en-US" sz="1400"/>
              <a:t>.</a:t>
            </a:r>
          </a:p>
          <a:p>
            <a:pPr algn="l" eaLnBrk="1" hangingPunct="1"/>
            <a:endParaRPr lang="en-GB" altLang="en-US" sz="1400"/>
          </a:p>
          <a:p>
            <a:pPr algn="l" eaLnBrk="1" hangingPunct="1"/>
            <a:r>
              <a:rPr lang="en-GB" altLang="en-US" sz="1400"/>
              <a:t>This will display the graph numbers that have been created for the overlay graph in a list. The list displays uses pre-defined colours to identify individual test graphs to the corresponding graph number.</a:t>
            </a:r>
          </a:p>
          <a:p>
            <a:pPr algn="l" eaLnBrk="1" hangingPunct="1"/>
            <a:endParaRPr lang="en-GB" altLang="en-US" sz="1400"/>
          </a:p>
          <a:p>
            <a:pPr algn="l" eaLnBrk="1" hangingPunct="1"/>
            <a:r>
              <a:rPr lang="en-GB" altLang="en-US" sz="1400"/>
              <a:t>The overlay display can be cleared in the </a:t>
            </a:r>
            <a:r>
              <a:rPr lang="en-GB" altLang="en-US" sz="1400" b="1"/>
              <a:t>View</a:t>
            </a:r>
            <a:r>
              <a:rPr lang="en-GB" altLang="en-US" sz="1400"/>
              <a:t> menu by selecting </a:t>
            </a:r>
            <a:r>
              <a:rPr lang="en-GB" altLang="en-US" sz="1400" b="1"/>
              <a:t>Clear Overlays</a:t>
            </a:r>
            <a:r>
              <a:rPr lang="en-GB" altLang="en-US" sz="1400"/>
              <a:t>.</a:t>
            </a:r>
          </a:p>
          <a:p>
            <a:pPr algn="l" eaLnBrk="1" hangingPunct="1"/>
            <a:endParaRPr lang="en-GB" altLang="en-US" sz="1400"/>
          </a:p>
        </p:txBody>
      </p:sp>
      <p:pic>
        <p:nvPicPr>
          <p:cNvPr id="126986" name="Picture 4">
            <a:extLst>
              <a:ext uri="{FF2B5EF4-FFF2-40B4-BE49-F238E27FC236}">
                <a16:creationId xmlns:a16="http://schemas.microsoft.com/office/drawing/2014/main" id="{D8598AF4-1EB0-40C8-A63A-55C5A973F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575" y="2940050"/>
            <a:ext cx="4470400" cy="3249613"/>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cxnSp>
        <p:nvCxnSpPr>
          <p:cNvPr id="126987" name="Straight Arrow Connector 16">
            <a:extLst>
              <a:ext uri="{FF2B5EF4-FFF2-40B4-BE49-F238E27FC236}">
                <a16:creationId xmlns:a16="http://schemas.microsoft.com/office/drawing/2014/main" id="{E73BBAF5-C6D2-4D20-93EF-62CBC9B6DBE3}"/>
              </a:ext>
            </a:extLst>
          </p:cNvPr>
          <p:cNvCxnSpPr>
            <a:cxnSpLocks noChangeShapeType="1"/>
          </p:cNvCxnSpPr>
          <p:nvPr/>
        </p:nvCxnSpPr>
        <p:spPr bwMode="auto">
          <a:xfrm flipH="1">
            <a:off x="1665288" y="3386138"/>
            <a:ext cx="3576637" cy="469900"/>
          </a:xfrm>
          <a:prstGeom prst="straightConnector1">
            <a:avLst/>
          </a:prstGeom>
          <a:noFill/>
          <a:ln w="22225"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85CDA42-B5A5-46CF-8085-90D9CF96B84C}"/>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28003" name="Rectangle 8">
            <a:extLst>
              <a:ext uri="{FF2B5EF4-FFF2-40B4-BE49-F238E27FC236}">
                <a16:creationId xmlns:a16="http://schemas.microsoft.com/office/drawing/2014/main" id="{6B62AC28-236D-4141-9E90-206A3F04898B}"/>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28004" name="Billede 5" descr="LLOYD.jpg">
            <a:extLst>
              <a:ext uri="{FF2B5EF4-FFF2-40B4-BE49-F238E27FC236}">
                <a16:creationId xmlns:a16="http://schemas.microsoft.com/office/drawing/2014/main" id="{D8AF02A4-B9D5-419F-8A98-0B7D4E4390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Slide Number Placeholder 5">
            <a:extLst>
              <a:ext uri="{FF2B5EF4-FFF2-40B4-BE49-F238E27FC236}">
                <a16:creationId xmlns:a16="http://schemas.microsoft.com/office/drawing/2014/main" id="{A8C356FB-6307-4854-A297-AAA342D42C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06E894-8795-4AB2-A610-0FB4A73D5C52}" type="slidenum">
              <a:rPr lang="en-US" altLang="en-US">
                <a:solidFill>
                  <a:srgbClr val="808080"/>
                </a:solidFill>
              </a:rPr>
              <a:pPr eaLnBrk="1" hangingPunct="1"/>
              <a:t>124</a:t>
            </a:fld>
            <a:endParaRPr lang="en-US" altLang="en-US">
              <a:solidFill>
                <a:srgbClr val="808080"/>
              </a:solidFill>
            </a:endParaRPr>
          </a:p>
        </p:txBody>
      </p:sp>
      <p:sp>
        <p:nvSpPr>
          <p:cNvPr id="128006" name="TextBox 6">
            <a:extLst>
              <a:ext uri="{FF2B5EF4-FFF2-40B4-BE49-F238E27FC236}">
                <a16:creationId xmlns:a16="http://schemas.microsoft.com/office/drawing/2014/main" id="{4A372020-4C49-47BC-A7C9-CB33B4F697D1}"/>
              </a:ext>
            </a:extLst>
          </p:cNvPr>
          <p:cNvSpPr txBox="1">
            <a:spLocks noChangeArrowheads="1"/>
          </p:cNvSpPr>
          <p:nvPr/>
        </p:nvSpPr>
        <p:spPr bwMode="auto">
          <a:xfrm>
            <a:off x="609600" y="1563688"/>
            <a:ext cx="396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28007" name="TextBox 15">
            <a:extLst>
              <a:ext uri="{FF2B5EF4-FFF2-40B4-BE49-F238E27FC236}">
                <a16:creationId xmlns:a16="http://schemas.microsoft.com/office/drawing/2014/main" id="{32A3121E-D1DE-4B1D-AEB8-028F49DD8328}"/>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28008" name="TextBox 10">
            <a:extLst>
              <a:ext uri="{FF2B5EF4-FFF2-40B4-BE49-F238E27FC236}">
                <a16:creationId xmlns:a16="http://schemas.microsoft.com/office/drawing/2014/main" id="{501B7E36-CC66-4F2A-B93B-E4BE1CBC0B38}"/>
              </a:ext>
            </a:extLst>
          </p:cNvPr>
          <p:cNvSpPr txBox="1">
            <a:spLocks noChangeArrowheads="1"/>
          </p:cNvSpPr>
          <p:nvPr/>
        </p:nvSpPr>
        <p:spPr bwMode="auto">
          <a:xfrm>
            <a:off x="609600" y="2057400"/>
            <a:ext cx="8426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Graph Screen</a:t>
            </a:r>
          </a:p>
          <a:p>
            <a:pPr algn="l" eaLnBrk="1" hangingPunct="1"/>
            <a:endParaRPr lang="en-GB" altLang="en-US" sz="1400" b="1" u="sng">
              <a:solidFill>
                <a:srgbClr val="0093D0"/>
              </a:solidFill>
            </a:endParaRPr>
          </a:p>
          <a:p>
            <a:pPr algn="l" eaLnBrk="1" hangingPunct="1"/>
            <a:r>
              <a:rPr lang="en-GB" altLang="en-US" sz="1400" b="1">
                <a:solidFill>
                  <a:srgbClr val="0093D0"/>
                </a:solidFill>
              </a:rPr>
              <a:t>Graph Display – Toolbar Menu Functions</a:t>
            </a:r>
          </a:p>
          <a:p>
            <a:pPr algn="l" eaLnBrk="1" hangingPunct="1"/>
            <a:endParaRPr lang="en-GB" altLang="en-US" sz="1400" b="1">
              <a:solidFill>
                <a:srgbClr val="0093D0"/>
              </a:solidFill>
            </a:endParaRPr>
          </a:p>
          <a:p>
            <a:pPr algn="l" eaLnBrk="1" hangingPunct="1"/>
            <a:r>
              <a:rPr lang="en-GB" altLang="en-US" sz="1400"/>
              <a:t>When the graph page is displayed in Nexygen</a:t>
            </a:r>
            <a:r>
              <a:rPr lang="en-GB" altLang="en-US" sz="1400" i="1"/>
              <a:t>Plus</a:t>
            </a:r>
            <a:r>
              <a:rPr lang="en-GB" altLang="en-US" sz="1400"/>
              <a:t>, there are numerous Toolbar Menu functions that are active. Some of the most useful ones are listed by Toolbar name below.</a:t>
            </a:r>
          </a:p>
        </p:txBody>
      </p:sp>
      <p:sp>
        <p:nvSpPr>
          <p:cNvPr id="128009" name="Rectangle 11">
            <a:extLst>
              <a:ext uri="{FF2B5EF4-FFF2-40B4-BE49-F238E27FC236}">
                <a16:creationId xmlns:a16="http://schemas.microsoft.com/office/drawing/2014/main" id="{289C071F-F5F7-48F9-A476-6A557B47634E}"/>
              </a:ext>
            </a:extLst>
          </p:cNvPr>
          <p:cNvSpPr>
            <a:spLocks noChangeArrowheads="1"/>
          </p:cNvSpPr>
          <p:nvPr/>
        </p:nvSpPr>
        <p:spPr bwMode="auto">
          <a:xfrm>
            <a:off x="584200" y="34417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b="1" u="sng">
              <a:solidFill>
                <a:srgbClr val="0093D0"/>
              </a:solidFill>
            </a:endParaRPr>
          </a:p>
          <a:p>
            <a:pPr algn="l" eaLnBrk="1" hangingPunct="1"/>
            <a:r>
              <a:rPr lang="en-GB" altLang="en-US" sz="1400" b="1">
                <a:solidFill>
                  <a:srgbClr val="0093D0"/>
                </a:solidFill>
              </a:rPr>
              <a:t>Edit &gt; </a:t>
            </a:r>
            <a:r>
              <a:rPr lang="en-GB" altLang="en-US" sz="1400">
                <a:solidFill>
                  <a:srgbClr val="0093D0"/>
                </a:solidFill>
              </a:rPr>
              <a:t>Use As Reference Trace</a:t>
            </a:r>
          </a:p>
        </p:txBody>
      </p:sp>
      <p:pic>
        <p:nvPicPr>
          <p:cNvPr id="128010" name="Picture 2">
            <a:extLst>
              <a:ext uri="{FF2B5EF4-FFF2-40B4-BE49-F238E27FC236}">
                <a16:creationId xmlns:a16="http://schemas.microsoft.com/office/drawing/2014/main" id="{41CF4FDA-D6DA-4308-8927-7DF743E5F3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 y="4127500"/>
            <a:ext cx="2393950" cy="2328863"/>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28011" name="TextBox 10">
            <a:extLst>
              <a:ext uri="{FF2B5EF4-FFF2-40B4-BE49-F238E27FC236}">
                <a16:creationId xmlns:a16="http://schemas.microsoft.com/office/drawing/2014/main" id="{B2CB4BD8-75F3-48BB-AA5B-B5058A2EC343}"/>
              </a:ext>
            </a:extLst>
          </p:cNvPr>
          <p:cNvSpPr txBox="1">
            <a:spLocks noChangeArrowheads="1"/>
          </p:cNvSpPr>
          <p:nvPr/>
        </p:nvSpPr>
        <p:spPr bwMode="auto">
          <a:xfrm>
            <a:off x="3241675" y="4073525"/>
            <a:ext cx="57213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solidFill>
                  <a:srgbClr val="0093D0"/>
                </a:solidFill>
              </a:rPr>
              <a:t>Use As Reference Trace </a:t>
            </a:r>
            <a:r>
              <a:rPr lang="en-GB" altLang="en-US" sz="1400"/>
              <a:t>will store the current graph trace. When a new test is inserted, the newly created graph screen will show a dotted line of the reference trace as well as the current test trace being plotted. This function is designed to give visual comparisons between the current test and a known good sample. When a reference trace is first used in a new test, the user is asked whether the existing Pass/Fail limits are to be kept. If not, then the values of the reference trace results can be used instead. Selecting </a:t>
            </a:r>
            <a:r>
              <a:rPr lang="en-GB" altLang="en-US" sz="1400">
                <a:solidFill>
                  <a:srgbClr val="0093D0"/>
                </a:solidFill>
              </a:rPr>
              <a:t>Clear Reference Trace</a:t>
            </a:r>
            <a:r>
              <a:rPr lang="en-GB" altLang="en-US" sz="1400"/>
              <a:t> cancels the use of this feature in all future tests in the batch file. </a:t>
            </a:r>
            <a:endParaRPr lang="en-GB" altLang="en-US" sz="1400">
              <a:solidFill>
                <a:srgbClr val="0093D0"/>
              </a:solidFill>
            </a:endParaRPr>
          </a:p>
          <a:p>
            <a:pPr algn="l" eaLnBrk="1" hangingPunct="1"/>
            <a:endParaRPr lang="en-GB" altLang="en-US" sz="140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E74A1F4-B1C2-4AE7-81D1-69E61F3F089E}"/>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29027" name="Rectangle 8">
            <a:extLst>
              <a:ext uri="{FF2B5EF4-FFF2-40B4-BE49-F238E27FC236}">
                <a16:creationId xmlns:a16="http://schemas.microsoft.com/office/drawing/2014/main" id="{CE29B9C6-6650-449B-9FE6-305B00425031}"/>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29028" name="Billede 5" descr="LLOYD.jpg">
            <a:extLst>
              <a:ext uri="{FF2B5EF4-FFF2-40B4-BE49-F238E27FC236}">
                <a16:creationId xmlns:a16="http://schemas.microsoft.com/office/drawing/2014/main" id="{43F748CB-D10B-46BB-9DF6-88367C0D75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9" name="Slide Number Placeholder 5">
            <a:extLst>
              <a:ext uri="{FF2B5EF4-FFF2-40B4-BE49-F238E27FC236}">
                <a16:creationId xmlns:a16="http://schemas.microsoft.com/office/drawing/2014/main" id="{E3D1AD3C-C8C5-4EC2-AB91-61BC2A98669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C2BB2E-FFBC-4D89-90F1-31A5ABEB5FBA}" type="slidenum">
              <a:rPr lang="en-US" altLang="en-US">
                <a:solidFill>
                  <a:srgbClr val="808080"/>
                </a:solidFill>
              </a:rPr>
              <a:pPr eaLnBrk="1" hangingPunct="1"/>
              <a:t>125</a:t>
            </a:fld>
            <a:endParaRPr lang="en-US" altLang="en-US">
              <a:solidFill>
                <a:srgbClr val="808080"/>
              </a:solidFill>
            </a:endParaRPr>
          </a:p>
        </p:txBody>
      </p:sp>
      <p:sp>
        <p:nvSpPr>
          <p:cNvPr id="129030" name="TextBox 6">
            <a:extLst>
              <a:ext uri="{FF2B5EF4-FFF2-40B4-BE49-F238E27FC236}">
                <a16:creationId xmlns:a16="http://schemas.microsoft.com/office/drawing/2014/main" id="{9E248D49-C261-45A3-A131-ED5A44C101C8}"/>
              </a:ext>
            </a:extLst>
          </p:cNvPr>
          <p:cNvSpPr txBox="1">
            <a:spLocks noChangeArrowheads="1"/>
          </p:cNvSpPr>
          <p:nvPr/>
        </p:nvSpPr>
        <p:spPr bwMode="auto">
          <a:xfrm>
            <a:off x="609600" y="1563688"/>
            <a:ext cx="396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29031" name="TextBox 15">
            <a:extLst>
              <a:ext uri="{FF2B5EF4-FFF2-40B4-BE49-F238E27FC236}">
                <a16:creationId xmlns:a16="http://schemas.microsoft.com/office/drawing/2014/main" id="{43F9FCEB-9E90-47B9-808F-0EE0414D300D}"/>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29032" name="TextBox 10">
            <a:extLst>
              <a:ext uri="{FF2B5EF4-FFF2-40B4-BE49-F238E27FC236}">
                <a16:creationId xmlns:a16="http://schemas.microsoft.com/office/drawing/2014/main" id="{2E14C13B-7332-40D9-B030-436E5CC2A468}"/>
              </a:ext>
            </a:extLst>
          </p:cNvPr>
          <p:cNvSpPr txBox="1">
            <a:spLocks noChangeArrowheads="1"/>
          </p:cNvSpPr>
          <p:nvPr/>
        </p:nvSpPr>
        <p:spPr bwMode="auto">
          <a:xfrm>
            <a:off x="609600" y="2057400"/>
            <a:ext cx="8426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Graph Screen</a:t>
            </a:r>
          </a:p>
          <a:p>
            <a:pPr algn="l" eaLnBrk="1" hangingPunct="1"/>
            <a:endParaRPr lang="en-GB" altLang="en-US" sz="1400" b="1" u="sng">
              <a:solidFill>
                <a:srgbClr val="0093D0"/>
              </a:solidFill>
            </a:endParaRPr>
          </a:p>
          <a:p>
            <a:pPr algn="l" eaLnBrk="1" hangingPunct="1"/>
            <a:r>
              <a:rPr lang="en-GB" altLang="en-US" sz="1400" b="1">
                <a:solidFill>
                  <a:srgbClr val="0093D0"/>
                </a:solidFill>
              </a:rPr>
              <a:t>Graph Display – Toolbar Menu Functions</a:t>
            </a:r>
          </a:p>
        </p:txBody>
      </p:sp>
      <p:sp>
        <p:nvSpPr>
          <p:cNvPr id="129033" name="Rectangle 11">
            <a:extLst>
              <a:ext uri="{FF2B5EF4-FFF2-40B4-BE49-F238E27FC236}">
                <a16:creationId xmlns:a16="http://schemas.microsoft.com/office/drawing/2014/main" id="{5A12057E-64DC-480F-9AB9-33D792F05221}"/>
              </a:ext>
            </a:extLst>
          </p:cNvPr>
          <p:cNvSpPr>
            <a:spLocks noChangeArrowheads="1"/>
          </p:cNvSpPr>
          <p:nvPr/>
        </p:nvSpPr>
        <p:spPr bwMode="auto">
          <a:xfrm>
            <a:off x="620713" y="2925763"/>
            <a:ext cx="83248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Edit &gt; </a:t>
            </a:r>
            <a:r>
              <a:rPr lang="en-GB" altLang="en-US" sz="1400">
                <a:solidFill>
                  <a:srgbClr val="0093D0"/>
                </a:solidFill>
              </a:rPr>
              <a:t>Insert Annotation</a:t>
            </a:r>
          </a:p>
          <a:p>
            <a:pPr algn="l" eaLnBrk="1" hangingPunct="1"/>
            <a:endParaRPr lang="en-GB" altLang="en-US" sz="1400" b="1" u="sng">
              <a:solidFill>
                <a:srgbClr val="0093D0"/>
              </a:solidFill>
            </a:endParaRPr>
          </a:p>
          <a:p>
            <a:pPr algn="l" eaLnBrk="1" hangingPunct="1"/>
            <a:r>
              <a:rPr lang="en-GB" altLang="en-US" sz="1400">
                <a:solidFill>
                  <a:srgbClr val="0093D0"/>
                </a:solidFill>
              </a:rPr>
              <a:t>Insert Annotation </a:t>
            </a:r>
            <a:r>
              <a:rPr lang="en-GB" altLang="en-US" sz="1400"/>
              <a:t>will insert a text box into the graph screen. The text box is actually a Microsoft(MS) Word™ text function. The MS Word™ toolbar will also be displayed whilst the text box is open. This means that the text style, font and colour can be changed. The size of the text box can also be altered and positioned by the user on the screen by drag and drop functions.</a:t>
            </a:r>
          </a:p>
          <a:p>
            <a:pPr algn="l" eaLnBrk="1" hangingPunct="1"/>
            <a:r>
              <a:rPr lang="en-GB" altLang="en-US" sz="1400"/>
              <a:t>This function can also be invoked from the Nexygen</a:t>
            </a:r>
            <a:r>
              <a:rPr lang="en-GB" altLang="en-US" sz="1400" i="1"/>
              <a:t>Plus</a:t>
            </a:r>
            <a:r>
              <a:rPr lang="en-GB" altLang="en-US" sz="1400"/>
              <a:t> toolbar icon </a:t>
            </a:r>
          </a:p>
          <a:p>
            <a:pPr algn="l" eaLnBrk="1" hangingPunct="1"/>
            <a:r>
              <a:rPr lang="en-GB" altLang="en-US" sz="1400"/>
              <a:t>The annotation belongs to each individual graph and is not repeated when a new test is inserted.</a:t>
            </a:r>
          </a:p>
          <a:p>
            <a:pPr algn="l" eaLnBrk="1" hangingPunct="1"/>
            <a:endParaRPr lang="en-GB" altLang="en-US" sz="1400"/>
          </a:p>
          <a:p>
            <a:pPr algn="l" eaLnBrk="1" hangingPunct="1"/>
            <a:endParaRPr lang="en-GB" altLang="en-US" sz="1400"/>
          </a:p>
          <a:p>
            <a:pPr algn="l" eaLnBrk="1" hangingPunct="1"/>
            <a:endParaRPr lang="en-GB" altLang="en-US" sz="1400"/>
          </a:p>
          <a:p>
            <a:pPr algn="l" eaLnBrk="1" hangingPunct="1"/>
            <a:endParaRPr lang="en-GB" altLang="en-US" sz="1400" b="1"/>
          </a:p>
          <a:p>
            <a:pPr algn="l" eaLnBrk="1" hangingPunct="1"/>
            <a:endParaRPr lang="en-GB" altLang="en-US" sz="1400" b="1"/>
          </a:p>
          <a:p>
            <a:pPr algn="l" eaLnBrk="1" hangingPunct="1"/>
            <a:endParaRPr lang="en-GB" altLang="en-US" sz="1400" b="1"/>
          </a:p>
          <a:p>
            <a:pPr algn="l" eaLnBrk="1" hangingPunct="1"/>
            <a:endParaRPr lang="en-GB" altLang="en-US" sz="1400" b="1"/>
          </a:p>
          <a:p>
            <a:pPr algn="l" eaLnBrk="1" hangingPunct="1"/>
            <a:r>
              <a:rPr lang="en-GB" altLang="en-US" sz="1400" b="1"/>
              <a:t>Note: </a:t>
            </a:r>
            <a:r>
              <a:rPr lang="en-GB" altLang="en-US" sz="1400"/>
              <a:t>The use of annotation requires that MS Word ™ be installed on the computer</a:t>
            </a:r>
            <a:endParaRPr lang="en-GB" altLang="en-US" sz="1400" b="1"/>
          </a:p>
        </p:txBody>
      </p:sp>
      <p:pic>
        <p:nvPicPr>
          <p:cNvPr id="129034" name="Picture 2">
            <a:extLst>
              <a:ext uri="{FF2B5EF4-FFF2-40B4-BE49-F238E27FC236}">
                <a16:creationId xmlns:a16="http://schemas.microsoft.com/office/drawing/2014/main" id="{C2CF6A76-1B1D-4452-95E2-EA2D2E104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100" y="4192588"/>
            <a:ext cx="333375" cy="2476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1B7DA0-BB93-4FEA-BEA0-6415C6D477F0}"/>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30051" name="Rectangle 8">
            <a:extLst>
              <a:ext uri="{FF2B5EF4-FFF2-40B4-BE49-F238E27FC236}">
                <a16:creationId xmlns:a16="http://schemas.microsoft.com/office/drawing/2014/main" id="{6903D90B-8C55-4F44-B295-286BB1984479}"/>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30052" name="Billede 5" descr="LLOYD.jpg">
            <a:extLst>
              <a:ext uri="{FF2B5EF4-FFF2-40B4-BE49-F238E27FC236}">
                <a16:creationId xmlns:a16="http://schemas.microsoft.com/office/drawing/2014/main" id="{6EFB8FE8-3B74-408C-9A89-03AB204A7C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Slide Number Placeholder 5">
            <a:extLst>
              <a:ext uri="{FF2B5EF4-FFF2-40B4-BE49-F238E27FC236}">
                <a16:creationId xmlns:a16="http://schemas.microsoft.com/office/drawing/2014/main" id="{06D5CF20-6BCD-413C-9CDC-EA15450EB8D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705C89-721C-4411-A96D-E1B9964B97BD}" type="slidenum">
              <a:rPr lang="en-US" altLang="en-US">
                <a:solidFill>
                  <a:srgbClr val="808080"/>
                </a:solidFill>
              </a:rPr>
              <a:pPr eaLnBrk="1" hangingPunct="1"/>
              <a:t>126</a:t>
            </a:fld>
            <a:endParaRPr lang="en-US" altLang="en-US">
              <a:solidFill>
                <a:srgbClr val="808080"/>
              </a:solidFill>
            </a:endParaRPr>
          </a:p>
        </p:txBody>
      </p:sp>
      <p:sp>
        <p:nvSpPr>
          <p:cNvPr id="130054" name="TextBox 6">
            <a:extLst>
              <a:ext uri="{FF2B5EF4-FFF2-40B4-BE49-F238E27FC236}">
                <a16:creationId xmlns:a16="http://schemas.microsoft.com/office/drawing/2014/main" id="{3705680A-735F-4870-994C-8C3EA14FACE6}"/>
              </a:ext>
            </a:extLst>
          </p:cNvPr>
          <p:cNvSpPr txBox="1">
            <a:spLocks noChangeArrowheads="1"/>
          </p:cNvSpPr>
          <p:nvPr/>
        </p:nvSpPr>
        <p:spPr bwMode="auto">
          <a:xfrm>
            <a:off x="609600" y="1563688"/>
            <a:ext cx="396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30055" name="TextBox 15">
            <a:extLst>
              <a:ext uri="{FF2B5EF4-FFF2-40B4-BE49-F238E27FC236}">
                <a16:creationId xmlns:a16="http://schemas.microsoft.com/office/drawing/2014/main" id="{7C828912-0225-46D7-BA42-3BAABF8594EA}"/>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30056" name="TextBox 10">
            <a:extLst>
              <a:ext uri="{FF2B5EF4-FFF2-40B4-BE49-F238E27FC236}">
                <a16:creationId xmlns:a16="http://schemas.microsoft.com/office/drawing/2014/main" id="{E6281E18-42F0-4B57-BEFD-CF43EB7ACC45}"/>
              </a:ext>
            </a:extLst>
          </p:cNvPr>
          <p:cNvSpPr txBox="1">
            <a:spLocks noChangeArrowheads="1"/>
          </p:cNvSpPr>
          <p:nvPr/>
        </p:nvSpPr>
        <p:spPr bwMode="auto">
          <a:xfrm>
            <a:off x="609600" y="2057400"/>
            <a:ext cx="8426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Graph Screen</a:t>
            </a:r>
          </a:p>
          <a:p>
            <a:pPr algn="l" eaLnBrk="1" hangingPunct="1"/>
            <a:endParaRPr lang="en-GB" altLang="en-US" sz="1400" b="1" u="sng">
              <a:solidFill>
                <a:srgbClr val="0093D0"/>
              </a:solidFill>
            </a:endParaRPr>
          </a:p>
          <a:p>
            <a:pPr algn="l" eaLnBrk="1" hangingPunct="1"/>
            <a:r>
              <a:rPr lang="en-GB" altLang="en-US" sz="1400" b="1">
                <a:solidFill>
                  <a:srgbClr val="0093D0"/>
                </a:solidFill>
              </a:rPr>
              <a:t>Graph Display – Toolbar Menu Functions</a:t>
            </a:r>
          </a:p>
        </p:txBody>
      </p:sp>
      <p:sp>
        <p:nvSpPr>
          <p:cNvPr id="130057" name="Rectangle 11">
            <a:extLst>
              <a:ext uri="{FF2B5EF4-FFF2-40B4-BE49-F238E27FC236}">
                <a16:creationId xmlns:a16="http://schemas.microsoft.com/office/drawing/2014/main" id="{8C32093A-7AB4-495B-9DE4-C908BC4D0777}"/>
              </a:ext>
            </a:extLst>
          </p:cNvPr>
          <p:cNvSpPr>
            <a:spLocks noChangeArrowheads="1"/>
          </p:cNvSpPr>
          <p:nvPr/>
        </p:nvSpPr>
        <p:spPr bwMode="auto">
          <a:xfrm>
            <a:off x="620713" y="2925763"/>
            <a:ext cx="83248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View &gt;</a:t>
            </a:r>
          </a:p>
          <a:p>
            <a:pPr algn="l" eaLnBrk="1" hangingPunct="1"/>
            <a:endParaRPr lang="en-GB" altLang="en-US" sz="1400" b="1">
              <a:solidFill>
                <a:srgbClr val="0093D0"/>
              </a:solidFill>
            </a:endParaRPr>
          </a:p>
          <a:p>
            <a:pPr algn="l" eaLnBrk="1" hangingPunct="1"/>
            <a:r>
              <a:rPr lang="en-GB" altLang="en-US" sz="1400">
                <a:solidFill>
                  <a:srgbClr val="0093D0"/>
                </a:solidFill>
              </a:rPr>
              <a:t>Toolbar</a:t>
            </a:r>
            <a:r>
              <a:rPr lang="en-GB" altLang="en-US" sz="1400" b="1">
                <a:solidFill>
                  <a:srgbClr val="0093D0"/>
                </a:solidFill>
              </a:rPr>
              <a:t> </a:t>
            </a:r>
            <a:r>
              <a:rPr lang="en-GB" altLang="en-US" sz="1400"/>
              <a:t>will enable or disable the graph toolbar functions.</a:t>
            </a:r>
          </a:p>
          <a:p>
            <a:pPr algn="l" eaLnBrk="1" hangingPunct="1"/>
            <a:endParaRPr lang="en-GB" altLang="en-US" sz="1400" b="1">
              <a:solidFill>
                <a:srgbClr val="0093D0"/>
              </a:solidFill>
            </a:endParaRPr>
          </a:p>
          <a:p>
            <a:pPr algn="l" eaLnBrk="1" hangingPunct="1"/>
            <a:endParaRPr lang="en-GB" altLang="en-US" sz="1400" b="1">
              <a:solidFill>
                <a:srgbClr val="0093D0"/>
              </a:solidFill>
            </a:endParaRPr>
          </a:p>
          <a:p>
            <a:pPr algn="l" eaLnBrk="1" hangingPunct="1"/>
            <a:endParaRPr lang="en-GB" altLang="en-US" sz="1400" b="1">
              <a:solidFill>
                <a:srgbClr val="0093D0"/>
              </a:solidFill>
            </a:endParaRPr>
          </a:p>
          <a:p>
            <a:pPr algn="l" eaLnBrk="1" hangingPunct="1"/>
            <a:r>
              <a:rPr lang="en-GB" altLang="en-US" sz="1400">
                <a:solidFill>
                  <a:srgbClr val="0093D0"/>
                </a:solidFill>
              </a:rPr>
              <a:t>Status Bar </a:t>
            </a:r>
            <a:r>
              <a:rPr lang="en-GB" altLang="en-US" sz="1400"/>
              <a:t>shows/hides the test row information at the bottom of the graph screen.</a:t>
            </a:r>
          </a:p>
          <a:p>
            <a:pPr algn="l" eaLnBrk="1" hangingPunct="1"/>
            <a:endParaRPr lang="en-GB" altLang="en-US" sz="1400">
              <a:solidFill>
                <a:srgbClr val="0093D0"/>
              </a:solidFill>
            </a:endParaRPr>
          </a:p>
          <a:p>
            <a:pPr algn="l" eaLnBrk="1" hangingPunct="1"/>
            <a:endParaRPr lang="en-GB" altLang="en-US" sz="1400">
              <a:solidFill>
                <a:srgbClr val="0093D0"/>
              </a:solidFill>
            </a:endParaRPr>
          </a:p>
          <a:p>
            <a:pPr algn="l" eaLnBrk="1" hangingPunct="1"/>
            <a:r>
              <a:rPr lang="en-GB" altLang="en-US" sz="1400">
                <a:solidFill>
                  <a:srgbClr val="0093D0"/>
                </a:solidFill>
              </a:rPr>
              <a:t>Labels, Lines and Crosses.</a:t>
            </a:r>
          </a:p>
          <a:p>
            <a:pPr algn="l" eaLnBrk="1" hangingPunct="1"/>
            <a:endParaRPr lang="en-GB" altLang="en-US" sz="1400">
              <a:solidFill>
                <a:srgbClr val="0093D0"/>
              </a:solidFill>
            </a:endParaRPr>
          </a:p>
          <a:p>
            <a:pPr algn="l" eaLnBrk="1" hangingPunct="1"/>
            <a:r>
              <a:rPr lang="en-GB" altLang="en-US" sz="1400"/>
              <a:t>When an Event, Marker or Result and Line is placed on the graph trace, </a:t>
            </a:r>
          </a:p>
          <a:p>
            <a:pPr algn="l" eaLnBrk="1" hangingPunct="1"/>
            <a:r>
              <a:rPr lang="en-GB" altLang="en-US" sz="1400"/>
              <a:t>there will be an additional graphical mark or line placed at that point. </a:t>
            </a:r>
          </a:p>
          <a:p>
            <a:pPr algn="l" eaLnBrk="1" hangingPunct="1"/>
            <a:r>
              <a:rPr lang="en-GB" altLang="en-US" sz="1400"/>
              <a:t>These can be individually (by type) hidden or shown using the menu options</a:t>
            </a:r>
            <a:r>
              <a:rPr lang="en-GB" altLang="en-US" sz="1400">
                <a:solidFill>
                  <a:srgbClr val="0093D0"/>
                </a:solidFill>
              </a:rPr>
              <a:t>. </a:t>
            </a:r>
          </a:p>
        </p:txBody>
      </p:sp>
      <p:pic>
        <p:nvPicPr>
          <p:cNvPr id="130058" name="Picture 10">
            <a:extLst>
              <a:ext uri="{FF2B5EF4-FFF2-40B4-BE49-F238E27FC236}">
                <a16:creationId xmlns:a16="http://schemas.microsoft.com/office/drawing/2014/main" id="{DDCF53D5-E823-459E-926B-BACEBEAB9D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88" y="3713163"/>
            <a:ext cx="4695825" cy="2476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30059" name="Picture 12">
            <a:extLst>
              <a:ext uri="{FF2B5EF4-FFF2-40B4-BE49-F238E27FC236}">
                <a16:creationId xmlns:a16="http://schemas.microsoft.com/office/drawing/2014/main" id="{A0325F68-8E21-4976-8C2D-D602421DEB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2763" y="4930775"/>
            <a:ext cx="1790700" cy="11430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3D7DD65-F6AD-473E-8C92-3603485A060A}"/>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31075" name="Rectangle 8">
            <a:extLst>
              <a:ext uri="{FF2B5EF4-FFF2-40B4-BE49-F238E27FC236}">
                <a16:creationId xmlns:a16="http://schemas.microsoft.com/office/drawing/2014/main" id="{5CCE9BC6-3FE5-4663-AF87-29484D926F4F}"/>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31076" name="Billede 5" descr="LLOYD.jpg">
            <a:extLst>
              <a:ext uri="{FF2B5EF4-FFF2-40B4-BE49-F238E27FC236}">
                <a16:creationId xmlns:a16="http://schemas.microsoft.com/office/drawing/2014/main" id="{A41E847C-5B3F-4C2E-B724-A86D270991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Slide Number Placeholder 5">
            <a:extLst>
              <a:ext uri="{FF2B5EF4-FFF2-40B4-BE49-F238E27FC236}">
                <a16:creationId xmlns:a16="http://schemas.microsoft.com/office/drawing/2014/main" id="{0038C255-84E8-4E89-AE17-CD3653F3E80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A5EBBA-ED27-491A-9144-067125A9D0C4}" type="slidenum">
              <a:rPr lang="en-US" altLang="en-US">
                <a:solidFill>
                  <a:srgbClr val="808080"/>
                </a:solidFill>
              </a:rPr>
              <a:pPr eaLnBrk="1" hangingPunct="1"/>
              <a:t>127</a:t>
            </a:fld>
            <a:endParaRPr lang="en-US" altLang="en-US">
              <a:solidFill>
                <a:srgbClr val="808080"/>
              </a:solidFill>
            </a:endParaRPr>
          </a:p>
        </p:txBody>
      </p:sp>
      <p:sp>
        <p:nvSpPr>
          <p:cNvPr id="131078" name="TextBox 6">
            <a:extLst>
              <a:ext uri="{FF2B5EF4-FFF2-40B4-BE49-F238E27FC236}">
                <a16:creationId xmlns:a16="http://schemas.microsoft.com/office/drawing/2014/main" id="{341328B1-F4AB-42F3-BD0E-0C1E415DFE14}"/>
              </a:ext>
            </a:extLst>
          </p:cNvPr>
          <p:cNvSpPr txBox="1">
            <a:spLocks noChangeArrowheads="1"/>
          </p:cNvSpPr>
          <p:nvPr/>
        </p:nvSpPr>
        <p:spPr bwMode="auto">
          <a:xfrm>
            <a:off x="609600" y="1563688"/>
            <a:ext cx="396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31079" name="TextBox 15">
            <a:extLst>
              <a:ext uri="{FF2B5EF4-FFF2-40B4-BE49-F238E27FC236}">
                <a16:creationId xmlns:a16="http://schemas.microsoft.com/office/drawing/2014/main" id="{838AC65C-AE08-490C-8A5B-0B73DE1B6E78}"/>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31080" name="TextBox 10">
            <a:extLst>
              <a:ext uri="{FF2B5EF4-FFF2-40B4-BE49-F238E27FC236}">
                <a16:creationId xmlns:a16="http://schemas.microsoft.com/office/drawing/2014/main" id="{D8A97371-D67A-4B5E-8A3F-668E076BCB84}"/>
              </a:ext>
            </a:extLst>
          </p:cNvPr>
          <p:cNvSpPr txBox="1">
            <a:spLocks noChangeArrowheads="1"/>
          </p:cNvSpPr>
          <p:nvPr/>
        </p:nvSpPr>
        <p:spPr bwMode="auto">
          <a:xfrm>
            <a:off x="609600" y="2057400"/>
            <a:ext cx="8426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Graph Screen</a:t>
            </a:r>
          </a:p>
          <a:p>
            <a:pPr algn="l" eaLnBrk="1" hangingPunct="1"/>
            <a:endParaRPr lang="en-GB" altLang="en-US" sz="1400" b="1" u="sng">
              <a:solidFill>
                <a:srgbClr val="0093D0"/>
              </a:solidFill>
            </a:endParaRPr>
          </a:p>
          <a:p>
            <a:pPr algn="l" eaLnBrk="1" hangingPunct="1"/>
            <a:r>
              <a:rPr lang="en-GB" altLang="en-US" sz="1400" b="1">
                <a:solidFill>
                  <a:srgbClr val="0093D0"/>
                </a:solidFill>
              </a:rPr>
              <a:t>Graph Display – Toolbar Menu Functions</a:t>
            </a:r>
          </a:p>
        </p:txBody>
      </p:sp>
      <p:sp>
        <p:nvSpPr>
          <p:cNvPr id="131081" name="Rectangle 11">
            <a:extLst>
              <a:ext uri="{FF2B5EF4-FFF2-40B4-BE49-F238E27FC236}">
                <a16:creationId xmlns:a16="http://schemas.microsoft.com/office/drawing/2014/main" id="{284D74A4-E871-4F2E-BEFC-94733A0F1D93}"/>
              </a:ext>
            </a:extLst>
          </p:cNvPr>
          <p:cNvSpPr>
            <a:spLocks noChangeArrowheads="1"/>
          </p:cNvSpPr>
          <p:nvPr/>
        </p:nvSpPr>
        <p:spPr bwMode="auto">
          <a:xfrm>
            <a:off x="620713" y="2925763"/>
            <a:ext cx="83248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View &gt; </a:t>
            </a:r>
            <a:r>
              <a:rPr lang="en-GB" altLang="en-US" sz="1400">
                <a:solidFill>
                  <a:srgbClr val="0093D0"/>
                </a:solidFill>
              </a:rPr>
              <a:t>Results on Graph </a:t>
            </a:r>
            <a:r>
              <a:rPr lang="en-GB" altLang="en-US" sz="1400"/>
              <a:t>will be enabled to check/uncheck, if any results are selected to be shown on   the graph from the results column header options. </a:t>
            </a:r>
          </a:p>
          <a:p>
            <a:pPr algn="l" eaLnBrk="1" hangingPunct="1"/>
            <a:endParaRPr lang="en-GB" altLang="en-US" sz="1400" b="1">
              <a:solidFill>
                <a:srgbClr val="0093D0"/>
              </a:solidFill>
            </a:endParaRPr>
          </a:p>
          <a:p>
            <a:pPr algn="l" eaLnBrk="1" hangingPunct="1"/>
            <a:r>
              <a:rPr lang="en-GB" altLang="en-US" sz="1400" b="1">
                <a:solidFill>
                  <a:srgbClr val="0093D0"/>
                </a:solidFill>
              </a:rPr>
              <a:t>View &gt; </a:t>
            </a:r>
            <a:r>
              <a:rPr lang="en-GB" altLang="en-US" sz="1400">
                <a:solidFill>
                  <a:srgbClr val="0093D0"/>
                </a:solidFill>
              </a:rPr>
              <a:t>Overlay Legend </a:t>
            </a:r>
            <a:r>
              <a:rPr lang="en-GB" altLang="en-US" sz="1400"/>
              <a:t>is used if any results have been configured to display as an overlay graph in any test row. If no overlay graph is configured and Overlay Legend is selected, then the individual test row number will be displayed.</a:t>
            </a:r>
          </a:p>
          <a:p>
            <a:pPr algn="l" eaLnBrk="1" hangingPunct="1"/>
            <a:endParaRPr lang="en-GB" altLang="en-US" sz="1400"/>
          </a:p>
          <a:p>
            <a:pPr algn="l" eaLnBrk="1" hangingPunct="1"/>
            <a:r>
              <a:rPr lang="en-GB" altLang="en-US" sz="1400" b="1">
                <a:solidFill>
                  <a:srgbClr val="0093D0"/>
                </a:solidFill>
              </a:rPr>
              <a:t>View &gt; </a:t>
            </a:r>
            <a:r>
              <a:rPr lang="en-GB" altLang="en-US" sz="1400">
                <a:solidFill>
                  <a:srgbClr val="0093D0"/>
                </a:solidFill>
              </a:rPr>
              <a:t>Clear Overlays </a:t>
            </a:r>
            <a:r>
              <a:rPr lang="en-GB" altLang="en-US" sz="1400"/>
              <a:t>will clear any current overlays shown on the current graph screen.</a:t>
            </a:r>
          </a:p>
          <a:p>
            <a:pPr algn="l" eaLnBrk="1" hangingPunct="1"/>
            <a:endParaRPr lang="en-GB" altLang="en-US" sz="1400"/>
          </a:p>
          <a:p>
            <a:pPr algn="l" eaLnBrk="1" hangingPunct="1"/>
            <a:r>
              <a:rPr lang="en-GB" altLang="en-US" sz="1400"/>
              <a:t>An Overlay graph is created within the results screen (see slide 106)</a:t>
            </a:r>
          </a:p>
          <a:p>
            <a:pPr algn="l" eaLnBrk="1" hangingPunct="1"/>
            <a:endParaRPr lang="en-GB" altLang="en-US" sz="1400"/>
          </a:p>
          <a:p>
            <a:pPr algn="l" eaLnBrk="1" hangingPunct="1"/>
            <a:endParaRPr lang="en-GB" altLang="en-US" sz="1400"/>
          </a:p>
          <a:p>
            <a:pPr algn="l" eaLnBrk="1" hangingPunct="1"/>
            <a:endParaRPr lang="en-GB" altLang="en-US" sz="1400"/>
          </a:p>
          <a:p>
            <a:pPr algn="l" eaLnBrk="1" hangingPunct="1"/>
            <a:endParaRPr lang="en-GB" altLang="en-US" sz="1400"/>
          </a:p>
          <a:p>
            <a:pPr algn="l" eaLnBrk="1" hangingPunct="1"/>
            <a:r>
              <a:rPr lang="en-GB" altLang="en-US" sz="1400" b="1"/>
              <a:t>Note: </a:t>
            </a:r>
            <a:r>
              <a:rPr lang="en-GB" altLang="en-US" sz="1400"/>
              <a:t>Use of </a:t>
            </a:r>
            <a:r>
              <a:rPr lang="en-GB" altLang="en-US" sz="1400">
                <a:solidFill>
                  <a:srgbClr val="0093D0"/>
                </a:solidFill>
              </a:rPr>
              <a:t>Overlays</a:t>
            </a:r>
            <a:r>
              <a:rPr lang="en-GB" altLang="en-US" sz="1400"/>
              <a:t> within can dramatically </a:t>
            </a:r>
            <a:r>
              <a:rPr lang="en-GB" altLang="en-US" sz="1400" b="1"/>
              <a:t>increase the size </a:t>
            </a:r>
            <a:r>
              <a:rPr lang="en-GB" altLang="en-US" sz="1400"/>
              <a:t>of the batch file leading to slow operation. It is recommended that any </a:t>
            </a:r>
            <a:r>
              <a:rPr lang="en-GB" altLang="en-US" sz="1400">
                <a:solidFill>
                  <a:srgbClr val="0093D0"/>
                </a:solidFill>
              </a:rPr>
              <a:t>Overlays</a:t>
            </a:r>
            <a:r>
              <a:rPr lang="en-GB" altLang="en-US" sz="1400"/>
              <a:t> used are </a:t>
            </a:r>
            <a:r>
              <a:rPr lang="en-GB" altLang="en-US" sz="1400" b="1"/>
              <a:t>cleared </a:t>
            </a:r>
            <a:r>
              <a:rPr lang="en-GB" altLang="en-US" sz="1400"/>
              <a:t>before saving the batch file.</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ACF39F-E32B-4AA3-B5DE-752F0AAB20E2}"/>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7. Batch Report Designer</a:t>
            </a:r>
            <a:endParaRPr lang="da-DK" sz="2800" u="sng" dirty="0">
              <a:solidFill>
                <a:srgbClr val="0093D0"/>
              </a:solidFill>
            </a:endParaRPr>
          </a:p>
        </p:txBody>
      </p:sp>
      <p:sp>
        <p:nvSpPr>
          <p:cNvPr id="132099" name="Rectangle 8">
            <a:extLst>
              <a:ext uri="{FF2B5EF4-FFF2-40B4-BE49-F238E27FC236}">
                <a16:creationId xmlns:a16="http://schemas.microsoft.com/office/drawing/2014/main" id="{9D19E73B-3C46-454B-A68F-8792AB2ACBD0}"/>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32100" name="Billede 5" descr="LLOYD.jpg">
            <a:extLst>
              <a:ext uri="{FF2B5EF4-FFF2-40B4-BE49-F238E27FC236}">
                <a16:creationId xmlns:a16="http://schemas.microsoft.com/office/drawing/2014/main" id="{2CAA1E4E-AA9A-4F62-8E8F-13C14CF5A9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Slide Number Placeholder 5">
            <a:extLst>
              <a:ext uri="{FF2B5EF4-FFF2-40B4-BE49-F238E27FC236}">
                <a16:creationId xmlns:a16="http://schemas.microsoft.com/office/drawing/2014/main" id="{89473E89-21F5-4733-84CE-47126E21167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4D37C5-4B8C-4BA0-938C-D32455907E72}" type="slidenum">
              <a:rPr lang="en-US" altLang="en-US">
                <a:solidFill>
                  <a:srgbClr val="808080"/>
                </a:solidFill>
              </a:rPr>
              <a:pPr eaLnBrk="1" hangingPunct="1"/>
              <a:t>128</a:t>
            </a:fld>
            <a:endParaRPr lang="en-US" altLang="en-US">
              <a:solidFill>
                <a:srgbClr val="808080"/>
              </a:solidFill>
            </a:endParaRPr>
          </a:p>
        </p:txBody>
      </p:sp>
      <p:sp>
        <p:nvSpPr>
          <p:cNvPr id="132102" name="TextBox 6">
            <a:extLst>
              <a:ext uri="{FF2B5EF4-FFF2-40B4-BE49-F238E27FC236}">
                <a16:creationId xmlns:a16="http://schemas.microsoft.com/office/drawing/2014/main" id="{589CEFC2-7924-416A-9A79-44DDF4023CD1}"/>
              </a:ext>
            </a:extLst>
          </p:cNvPr>
          <p:cNvSpPr txBox="1">
            <a:spLocks noChangeArrowheads="1"/>
          </p:cNvSpPr>
          <p:nvPr/>
        </p:nvSpPr>
        <p:spPr bwMode="auto">
          <a:xfrm>
            <a:off x="3756025" y="1590675"/>
            <a:ext cx="4518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Overview of  the Batch report Designer</a:t>
            </a:r>
          </a:p>
        </p:txBody>
      </p:sp>
      <p:sp>
        <p:nvSpPr>
          <p:cNvPr id="132103" name="TextBox 15">
            <a:extLst>
              <a:ext uri="{FF2B5EF4-FFF2-40B4-BE49-F238E27FC236}">
                <a16:creationId xmlns:a16="http://schemas.microsoft.com/office/drawing/2014/main" id="{8CFE2984-D9C7-48EF-BD47-B8BD216D0887}"/>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02408" name="TextBox 11">
            <a:extLst>
              <a:ext uri="{FF2B5EF4-FFF2-40B4-BE49-F238E27FC236}">
                <a16:creationId xmlns:a16="http://schemas.microsoft.com/office/drawing/2014/main" id="{418C9A5C-6C70-4046-B325-A619F8257A15}"/>
              </a:ext>
            </a:extLst>
          </p:cNvPr>
          <p:cNvSpPr txBox="1">
            <a:spLocks noChangeArrowheads="1"/>
          </p:cNvSpPr>
          <p:nvPr/>
        </p:nvSpPr>
        <p:spPr bwMode="auto">
          <a:xfrm>
            <a:off x="3733800" y="2133600"/>
            <a:ext cx="5302250" cy="4400550"/>
          </a:xfrm>
          <a:prstGeom prst="rect">
            <a:avLst/>
          </a:prstGeom>
          <a:noFill/>
          <a:ln w="9525">
            <a:noFill/>
            <a:miter lim="800000"/>
            <a:headEnd/>
            <a:tailEnd/>
          </a:ln>
        </p:spPr>
        <p:txBody>
          <a:bodyPr>
            <a:spAutoFit/>
          </a:bodyPr>
          <a:lstStyle/>
          <a:p>
            <a:pPr algn="l">
              <a:defRPr/>
            </a:pPr>
            <a:r>
              <a:rPr lang="en-GB" sz="1400" dirty="0">
                <a:latin typeface="Arial" charset="0"/>
              </a:rPr>
              <a:t>The Batch Report Designer is a built in User Template form for creating reports in Microsoft Word™.  It uses a Mail merge technique to transfer data ‘securely’ from Nexygen</a:t>
            </a:r>
            <a:r>
              <a:rPr lang="en-GB" sz="1400" i="1" dirty="0">
                <a:latin typeface="Arial" charset="0"/>
              </a:rPr>
              <a:t>Plus</a:t>
            </a:r>
            <a:r>
              <a:rPr lang="en-GB" sz="1400" dirty="0">
                <a:latin typeface="Arial" charset="0"/>
              </a:rPr>
              <a:t> via Microsoft Word™ to a hard copy print out or soft copy PDF.</a:t>
            </a:r>
          </a:p>
          <a:p>
            <a:pPr algn="l">
              <a:defRPr/>
            </a:pPr>
            <a:r>
              <a:rPr lang="en-GB" sz="1400" dirty="0">
                <a:latin typeface="Arial" charset="0"/>
              </a:rPr>
              <a:t>The template document can be manually edited before use.</a:t>
            </a:r>
          </a:p>
          <a:p>
            <a:pPr algn="l">
              <a:defRPr/>
            </a:pPr>
            <a:endParaRPr lang="en-GB" sz="1400" dirty="0">
              <a:latin typeface="Arial" charset="0"/>
            </a:endParaRPr>
          </a:p>
          <a:p>
            <a:pPr algn="l">
              <a:defRPr/>
            </a:pPr>
            <a:r>
              <a:rPr lang="en-GB" sz="1400" dirty="0">
                <a:latin typeface="Arial" charset="0"/>
              </a:rPr>
              <a:t>Allows the user to quickly create a report, then save this report for later use.</a:t>
            </a:r>
          </a:p>
          <a:p>
            <a:pPr algn="l">
              <a:defRPr/>
            </a:pPr>
            <a:endParaRPr lang="en-GB" sz="1400" dirty="0">
              <a:latin typeface="Arial" charset="0"/>
            </a:endParaRPr>
          </a:p>
          <a:p>
            <a:pPr algn="l">
              <a:defRPr/>
            </a:pPr>
            <a:r>
              <a:rPr lang="en-GB" sz="1400" dirty="0">
                <a:latin typeface="Arial" charset="0"/>
              </a:rPr>
              <a:t>Key Features:</a:t>
            </a:r>
          </a:p>
          <a:p>
            <a:pPr algn="l">
              <a:buFont typeface="Wingdings" pitchFamily="2" charset="2"/>
              <a:buChar char="Ø"/>
              <a:defRPr/>
            </a:pPr>
            <a:endParaRPr lang="en-GB" sz="1400" dirty="0">
              <a:latin typeface="Arial" charset="0"/>
            </a:endParaRPr>
          </a:p>
          <a:p>
            <a:pPr marL="533400" algn="l">
              <a:buClr>
                <a:srgbClr val="FF0000"/>
              </a:buClr>
              <a:buFont typeface="Wingdings" pitchFamily="2" charset="2"/>
              <a:buChar char="Ø"/>
              <a:defRPr/>
            </a:pPr>
            <a:r>
              <a:rPr lang="en-GB" sz="1400" dirty="0">
                <a:latin typeface="Arial" charset="0"/>
              </a:rPr>
              <a:t>	</a:t>
            </a:r>
            <a:r>
              <a:rPr lang="en-GB" sz="1400" dirty="0">
                <a:solidFill>
                  <a:srgbClr val="0093D0"/>
                </a:solidFill>
                <a:latin typeface="Arial" charset="0"/>
              </a:rPr>
              <a:t>Secure printing of test data to an end document</a:t>
            </a:r>
          </a:p>
          <a:p>
            <a:pPr marL="533400" algn="l">
              <a:buClr>
                <a:srgbClr val="FF0000"/>
              </a:buClr>
              <a:defRPr/>
            </a:pPr>
            <a:endParaRPr lang="en-GB" sz="1400" dirty="0">
              <a:latin typeface="Arial" charset="0"/>
            </a:endParaRPr>
          </a:p>
          <a:p>
            <a:pPr marL="533400" algn="l">
              <a:buClr>
                <a:srgbClr val="FF0000"/>
              </a:buClr>
              <a:buFont typeface="Wingdings" pitchFamily="2" charset="2"/>
              <a:buChar char="Ø"/>
              <a:defRPr/>
            </a:pPr>
            <a:r>
              <a:rPr lang="en-GB" sz="1400" dirty="0">
                <a:latin typeface="Arial" charset="0"/>
              </a:rPr>
              <a:t>	</a:t>
            </a:r>
            <a:r>
              <a:rPr lang="en-GB" sz="1400" dirty="0">
                <a:solidFill>
                  <a:srgbClr val="0093D0"/>
                </a:solidFill>
                <a:latin typeface="Arial" charset="0"/>
              </a:rPr>
              <a:t>Company Logos or Head/Footers can be used</a:t>
            </a:r>
          </a:p>
          <a:p>
            <a:pPr marL="533400" algn="l">
              <a:buClr>
                <a:srgbClr val="FF0000"/>
              </a:buClr>
              <a:buFont typeface="Wingdings" pitchFamily="2" charset="2"/>
              <a:buChar char="Ø"/>
              <a:defRPr/>
            </a:pPr>
            <a:endParaRPr lang="en-GB" sz="1400" dirty="0">
              <a:solidFill>
                <a:srgbClr val="0093D0"/>
              </a:solidFill>
              <a:latin typeface="Arial" charset="0"/>
            </a:endParaRPr>
          </a:p>
          <a:p>
            <a:pPr marL="533400" algn="l">
              <a:buClr>
                <a:srgbClr val="FF0000"/>
              </a:buClr>
              <a:buFont typeface="Wingdings" pitchFamily="2" charset="2"/>
              <a:buChar char="Ø"/>
              <a:defRPr/>
            </a:pPr>
            <a:r>
              <a:rPr lang="en-GB" sz="1400" dirty="0">
                <a:solidFill>
                  <a:srgbClr val="0093D0"/>
                </a:solidFill>
                <a:latin typeface="Arial" charset="0"/>
              </a:rPr>
              <a:t>	Graphs can be added and Overlaid</a:t>
            </a:r>
          </a:p>
          <a:p>
            <a:pPr marL="533400" algn="l">
              <a:buClr>
                <a:srgbClr val="FF0000"/>
              </a:buClr>
              <a:buFont typeface="Wingdings" pitchFamily="2" charset="2"/>
              <a:buChar char="Ø"/>
              <a:defRPr/>
            </a:pPr>
            <a:endParaRPr lang="en-GB" sz="1400" dirty="0">
              <a:solidFill>
                <a:srgbClr val="0093D0"/>
              </a:solidFill>
              <a:latin typeface="Arial" charset="0"/>
            </a:endParaRPr>
          </a:p>
          <a:p>
            <a:pPr marL="533400" algn="l">
              <a:buClr>
                <a:srgbClr val="FF0000"/>
              </a:buClr>
              <a:buFont typeface="Wingdings" pitchFamily="2" charset="2"/>
              <a:buChar char="Ø"/>
              <a:defRPr/>
            </a:pPr>
            <a:r>
              <a:rPr lang="en-GB" sz="1400" dirty="0">
                <a:solidFill>
                  <a:srgbClr val="0093D0"/>
                </a:solidFill>
                <a:latin typeface="Arial" charset="0"/>
              </a:rPr>
              <a:t>	Can be saved for use with more than one batch file</a:t>
            </a:r>
          </a:p>
          <a:p>
            <a:pPr algn="l">
              <a:defRPr/>
            </a:pPr>
            <a:endParaRPr lang="en-GB" sz="1400" dirty="0">
              <a:latin typeface="Arial" charset="0"/>
            </a:endParaRPr>
          </a:p>
          <a:p>
            <a:pPr algn="l">
              <a:defRPr/>
            </a:pPr>
            <a:endParaRPr lang="en-GB" sz="1400" dirty="0">
              <a:latin typeface="Arial" charset="0"/>
            </a:endParaRPr>
          </a:p>
        </p:txBody>
      </p:sp>
      <p:pic>
        <p:nvPicPr>
          <p:cNvPr id="132105" name="Picture 2">
            <a:extLst>
              <a:ext uri="{FF2B5EF4-FFF2-40B4-BE49-F238E27FC236}">
                <a16:creationId xmlns:a16="http://schemas.microsoft.com/office/drawing/2014/main" id="{993181AC-0D4F-4605-A20C-2CF46D228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1766888"/>
            <a:ext cx="3359150" cy="45529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8526DAB-CCEA-4181-9FB8-8F3A33EEE03A}"/>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7. Batch Report Designer</a:t>
            </a:r>
            <a:endParaRPr lang="da-DK" sz="2800" u="sng" dirty="0">
              <a:solidFill>
                <a:srgbClr val="0093D0"/>
              </a:solidFill>
            </a:endParaRPr>
          </a:p>
        </p:txBody>
      </p:sp>
      <p:sp>
        <p:nvSpPr>
          <p:cNvPr id="133123" name="Rectangle 8">
            <a:extLst>
              <a:ext uri="{FF2B5EF4-FFF2-40B4-BE49-F238E27FC236}">
                <a16:creationId xmlns:a16="http://schemas.microsoft.com/office/drawing/2014/main" id="{670DE326-F205-4F0D-A382-C6B540C1F322}"/>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33124" name="Billede 5" descr="LLOYD.jpg">
            <a:extLst>
              <a:ext uri="{FF2B5EF4-FFF2-40B4-BE49-F238E27FC236}">
                <a16:creationId xmlns:a16="http://schemas.microsoft.com/office/drawing/2014/main" id="{F568EAC5-CE04-4F5D-B915-CFC0065114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5" name="Slide Number Placeholder 5">
            <a:extLst>
              <a:ext uri="{FF2B5EF4-FFF2-40B4-BE49-F238E27FC236}">
                <a16:creationId xmlns:a16="http://schemas.microsoft.com/office/drawing/2014/main" id="{AF320F0B-DC95-4603-8B0B-C3FAE8CD10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A76D28-87A2-478B-9025-D63EA4A7D093}" type="slidenum">
              <a:rPr lang="en-US" altLang="en-US">
                <a:solidFill>
                  <a:srgbClr val="808080"/>
                </a:solidFill>
              </a:rPr>
              <a:pPr eaLnBrk="1" hangingPunct="1"/>
              <a:t>129</a:t>
            </a:fld>
            <a:endParaRPr lang="en-US" altLang="en-US">
              <a:solidFill>
                <a:srgbClr val="808080"/>
              </a:solidFill>
            </a:endParaRPr>
          </a:p>
        </p:txBody>
      </p:sp>
      <p:sp>
        <p:nvSpPr>
          <p:cNvPr id="133126" name="TextBox 6">
            <a:extLst>
              <a:ext uri="{FF2B5EF4-FFF2-40B4-BE49-F238E27FC236}">
                <a16:creationId xmlns:a16="http://schemas.microsoft.com/office/drawing/2014/main" id="{7E761391-96A9-4753-A4DD-FE71EA6C6647}"/>
              </a:ext>
            </a:extLst>
          </p:cNvPr>
          <p:cNvSpPr txBox="1">
            <a:spLocks noChangeArrowheads="1"/>
          </p:cNvSpPr>
          <p:nvPr/>
        </p:nvSpPr>
        <p:spPr bwMode="auto">
          <a:xfrm>
            <a:off x="854075" y="1590675"/>
            <a:ext cx="4957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Opening the Batch report Designer</a:t>
            </a:r>
          </a:p>
        </p:txBody>
      </p:sp>
      <p:sp>
        <p:nvSpPr>
          <p:cNvPr id="133127" name="TextBox 15">
            <a:extLst>
              <a:ext uri="{FF2B5EF4-FFF2-40B4-BE49-F238E27FC236}">
                <a16:creationId xmlns:a16="http://schemas.microsoft.com/office/drawing/2014/main" id="{1628B944-1DB8-4F7E-9DC0-9977003DE51B}"/>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33128" name="TextBox 11">
            <a:extLst>
              <a:ext uri="{FF2B5EF4-FFF2-40B4-BE49-F238E27FC236}">
                <a16:creationId xmlns:a16="http://schemas.microsoft.com/office/drawing/2014/main" id="{A990AD4A-AC64-4373-BEC3-8E9854597B7B}"/>
              </a:ext>
            </a:extLst>
          </p:cNvPr>
          <p:cNvSpPr txBox="1">
            <a:spLocks noChangeArrowheads="1"/>
          </p:cNvSpPr>
          <p:nvPr/>
        </p:nvSpPr>
        <p:spPr bwMode="auto">
          <a:xfrm>
            <a:off x="4032250" y="2351088"/>
            <a:ext cx="47402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On the Results page, select </a:t>
            </a:r>
            <a:r>
              <a:rPr lang="en-GB" altLang="en-US" sz="1400" b="1">
                <a:solidFill>
                  <a:srgbClr val="0093D0"/>
                </a:solidFill>
              </a:rPr>
              <a:t>Report</a:t>
            </a:r>
            <a:r>
              <a:rPr lang="en-GB" altLang="en-US" sz="1400"/>
              <a:t> from the Windows menu selection and select </a:t>
            </a:r>
            <a:r>
              <a:rPr lang="en-GB" altLang="en-US" sz="1400" b="1">
                <a:solidFill>
                  <a:srgbClr val="0093D0"/>
                </a:solidFill>
              </a:rPr>
              <a:t>Batch Report Designer </a:t>
            </a:r>
            <a:r>
              <a:rPr lang="en-GB" altLang="en-US" sz="1400"/>
              <a:t>at the bottom of the list. </a:t>
            </a:r>
          </a:p>
          <a:p>
            <a:pPr algn="l" eaLnBrk="1" hangingPunct="1"/>
            <a:endParaRPr lang="en-GB" altLang="en-US" sz="1400"/>
          </a:p>
          <a:p>
            <a:pPr algn="l" eaLnBrk="1" hangingPunct="1"/>
            <a:r>
              <a:rPr lang="en-GB" altLang="en-US" sz="1400"/>
              <a:t>This will open the Report Template ready for editing.</a:t>
            </a:r>
          </a:p>
          <a:p>
            <a:pPr algn="l" eaLnBrk="1" hangingPunct="1"/>
            <a:endParaRPr lang="en-GB" altLang="en-US" sz="1400"/>
          </a:p>
          <a:p>
            <a:pPr algn="l" eaLnBrk="1" hangingPunct="1"/>
            <a:endParaRPr lang="en-GB" altLang="en-US" sz="1400"/>
          </a:p>
          <a:p>
            <a:pPr algn="l" eaLnBrk="1" hangingPunct="1"/>
            <a:endParaRPr lang="en-GB" altLang="en-US" sz="1400"/>
          </a:p>
        </p:txBody>
      </p:sp>
      <p:pic>
        <p:nvPicPr>
          <p:cNvPr id="133129" name="Picture 2">
            <a:extLst>
              <a:ext uri="{FF2B5EF4-FFF2-40B4-BE49-F238E27FC236}">
                <a16:creationId xmlns:a16="http://schemas.microsoft.com/office/drawing/2014/main" id="{FCD871C6-1505-4399-867E-F6CAB0D74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2360613"/>
            <a:ext cx="3314700" cy="2890837"/>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33130" name="Oval 10">
            <a:extLst>
              <a:ext uri="{FF2B5EF4-FFF2-40B4-BE49-F238E27FC236}">
                <a16:creationId xmlns:a16="http://schemas.microsoft.com/office/drawing/2014/main" id="{8D8B474F-B2C2-4E6E-9EDA-BD75054D149F}"/>
              </a:ext>
            </a:extLst>
          </p:cNvPr>
          <p:cNvSpPr>
            <a:spLocks noChangeArrowheads="1"/>
          </p:cNvSpPr>
          <p:nvPr/>
        </p:nvSpPr>
        <p:spPr bwMode="auto">
          <a:xfrm>
            <a:off x="1828800" y="4879975"/>
            <a:ext cx="1162050" cy="33496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D55AA8F-1960-4666-B5EE-613062D853FB}"/>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2. Configuration of Test Setup</a:t>
            </a:r>
          </a:p>
        </p:txBody>
      </p:sp>
      <p:sp>
        <p:nvSpPr>
          <p:cNvPr id="14339" name="Rectangle 8">
            <a:extLst>
              <a:ext uri="{FF2B5EF4-FFF2-40B4-BE49-F238E27FC236}">
                <a16:creationId xmlns:a16="http://schemas.microsoft.com/office/drawing/2014/main" id="{200B6385-E66F-4749-84FD-9B218584BC39}"/>
              </a:ext>
            </a:extLst>
          </p:cNvPr>
          <p:cNvSpPr>
            <a:spLocks noGrp="1" noChangeArrowheads="1"/>
          </p:cNvSpPr>
          <p:nvPr>
            <p:ph type="body" idx="1"/>
          </p:nvPr>
        </p:nvSpPr>
        <p:spPr>
          <a:xfrm>
            <a:off x="533400" y="2133600"/>
            <a:ext cx="8305800" cy="4419600"/>
          </a:xfrm>
        </p:spPr>
        <p:txBody>
          <a:bodyPr/>
          <a:lstStyle/>
          <a:p>
            <a:pPr eaLnBrk="1" hangingPunct="1">
              <a:buClr>
                <a:srgbClr val="0093D0"/>
              </a:buClr>
              <a:buFontTx/>
              <a:buNone/>
            </a:pPr>
            <a:r>
              <a:rPr lang="da-DK" altLang="en-US" sz="1400" b="1"/>
              <a:t>Autozero: </a:t>
            </a:r>
            <a:r>
              <a:rPr lang="da-DK" altLang="en-US" sz="1400"/>
              <a:t>(optional)</a:t>
            </a:r>
          </a:p>
          <a:p>
            <a:pPr eaLnBrk="1" hangingPunct="1">
              <a:buClr>
                <a:srgbClr val="0093D0"/>
              </a:buClr>
              <a:buFontTx/>
              <a:buNone/>
            </a:pPr>
            <a:r>
              <a:rPr lang="da-DK" altLang="en-US" sz="1400"/>
              <a:t>This tells the software which input channels to zero prior to the start of a test. It is used to define a</a:t>
            </a:r>
          </a:p>
          <a:p>
            <a:pPr eaLnBrk="1" hangingPunct="1">
              <a:buClr>
                <a:srgbClr val="0093D0"/>
              </a:buClr>
              <a:buFontTx/>
              <a:buNone/>
            </a:pPr>
            <a:r>
              <a:rPr lang="da-DK" altLang="en-US" sz="1400"/>
              <a:t>machine home position or to remove any unwanted extension or load readings from results when</a:t>
            </a:r>
          </a:p>
          <a:p>
            <a:pPr eaLnBrk="1" hangingPunct="1">
              <a:buClr>
                <a:srgbClr val="0093D0"/>
              </a:buClr>
              <a:buFontTx/>
              <a:buNone/>
            </a:pPr>
            <a:r>
              <a:rPr lang="da-DK" altLang="en-US" sz="1400"/>
              <a:t>setting the machine. There are three options:</a:t>
            </a:r>
          </a:p>
          <a:p>
            <a:pPr eaLnBrk="1" hangingPunct="1">
              <a:buClr>
                <a:srgbClr val="0093D0"/>
              </a:buClr>
              <a:buFontTx/>
              <a:buNone/>
            </a:pPr>
            <a:endParaRPr lang="da-DK" altLang="en-US" sz="1400"/>
          </a:p>
          <a:p>
            <a:pPr eaLnBrk="1" hangingPunct="1">
              <a:buClr>
                <a:srgbClr val="0093D0"/>
              </a:buClr>
              <a:buFontTx/>
              <a:buNone/>
            </a:pPr>
            <a:r>
              <a:rPr lang="da-DK" altLang="en-US" sz="1400" b="1">
                <a:solidFill>
                  <a:srgbClr val="0093D0"/>
                </a:solidFill>
              </a:rPr>
              <a:t>Load Only:</a:t>
            </a:r>
            <a:r>
              <a:rPr lang="da-DK" altLang="en-US" sz="1400" b="1"/>
              <a:t>		</a:t>
            </a:r>
            <a:r>
              <a:rPr lang="da-DK" altLang="en-US" sz="1400"/>
              <a:t>Zero load channel only.</a:t>
            </a:r>
          </a:p>
          <a:p>
            <a:pPr eaLnBrk="1" hangingPunct="1">
              <a:buClr>
                <a:srgbClr val="0093D0"/>
              </a:buClr>
              <a:buFontTx/>
              <a:buNone/>
            </a:pPr>
            <a:r>
              <a:rPr lang="da-DK" altLang="en-US" sz="1400" b="1">
                <a:solidFill>
                  <a:srgbClr val="0093D0"/>
                </a:solidFill>
              </a:rPr>
              <a:t>Extension Only:</a:t>
            </a:r>
            <a:r>
              <a:rPr lang="da-DK" altLang="en-US" sz="1400"/>
              <a:t>		Zero extension channel only.</a:t>
            </a:r>
          </a:p>
          <a:p>
            <a:pPr eaLnBrk="1" hangingPunct="1">
              <a:buClr>
                <a:srgbClr val="0093D0"/>
              </a:buClr>
              <a:buFontTx/>
              <a:buNone/>
            </a:pPr>
            <a:r>
              <a:rPr lang="da-DK" altLang="en-US" sz="1400" b="1">
                <a:solidFill>
                  <a:srgbClr val="0093D0"/>
                </a:solidFill>
              </a:rPr>
              <a:t>Load and Extension:</a:t>
            </a:r>
            <a:r>
              <a:rPr lang="da-DK" altLang="en-US" sz="1400"/>
              <a:t>		Zero both load and extension channels.</a:t>
            </a:r>
          </a:p>
          <a:p>
            <a:pPr eaLnBrk="1" hangingPunct="1">
              <a:buClr>
                <a:srgbClr val="0093D0"/>
              </a:buClr>
              <a:buFontTx/>
              <a:buNone/>
            </a:pPr>
            <a:r>
              <a:rPr lang="da-DK" altLang="en-US" sz="1400">
                <a:solidFill>
                  <a:srgbClr val="0093D0"/>
                </a:solidFill>
              </a:rPr>
              <a:t>(Default Zero Option)	</a:t>
            </a:r>
            <a:r>
              <a:rPr lang="da-DK" altLang="en-US" sz="1400"/>
              <a:t>	</a:t>
            </a:r>
          </a:p>
          <a:p>
            <a:pPr eaLnBrk="1" hangingPunct="1">
              <a:buClr>
                <a:srgbClr val="0093D0"/>
              </a:buClr>
              <a:buFontTx/>
              <a:buNone/>
            </a:pPr>
            <a:endParaRPr lang="da-DK" altLang="en-US" sz="1600"/>
          </a:p>
          <a:p>
            <a:pPr eaLnBrk="1" hangingPunct="1">
              <a:buClr>
                <a:srgbClr val="0093D0"/>
              </a:buClr>
              <a:buFontTx/>
              <a:buNone/>
            </a:pPr>
            <a:r>
              <a:rPr lang="da-DK" altLang="en-US" sz="1400" b="1"/>
              <a:t>Return to Machine Zero: </a:t>
            </a:r>
            <a:r>
              <a:rPr lang="da-DK" altLang="en-US" sz="1400"/>
              <a:t>(optional)</a:t>
            </a:r>
            <a:endParaRPr lang="da-DK" altLang="en-US" sz="1400" b="1"/>
          </a:p>
          <a:p>
            <a:pPr eaLnBrk="1" hangingPunct="1">
              <a:buClr>
                <a:srgbClr val="0093D0"/>
              </a:buClr>
              <a:buFontTx/>
              <a:buNone/>
            </a:pPr>
            <a:r>
              <a:rPr lang="da-DK" altLang="en-US" sz="1400"/>
              <a:t>At the end of a test the machine can be returned to the home position (0 mm). This assumes</a:t>
            </a:r>
          </a:p>
          <a:p>
            <a:pPr eaLnBrk="1" hangingPunct="1">
              <a:buClr>
                <a:srgbClr val="0093D0"/>
              </a:buClr>
              <a:buFontTx/>
              <a:buNone/>
            </a:pPr>
            <a:r>
              <a:rPr lang="da-DK" altLang="en-US" sz="1400"/>
              <a:t>that the machine zero point has been set prior to a test starting.</a:t>
            </a:r>
          </a:p>
          <a:p>
            <a:pPr eaLnBrk="1" hangingPunct="1">
              <a:buClr>
                <a:srgbClr val="0093D0"/>
              </a:buClr>
              <a:buFontTx/>
              <a:buNone/>
            </a:pPr>
            <a:endParaRPr lang="da-DK" altLang="en-US" sz="1400"/>
          </a:p>
          <a:p>
            <a:pPr eaLnBrk="1" hangingPunct="1">
              <a:buClr>
                <a:srgbClr val="0093D0"/>
              </a:buClr>
              <a:buFontTx/>
              <a:buNone/>
            </a:pPr>
            <a:r>
              <a:rPr lang="da-DK" altLang="en-US" sz="1400" b="1"/>
              <a:t>Note: </a:t>
            </a:r>
            <a:r>
              <a:rPr lang="da-DK" altLang="en-US" sz="1400"/>
              <a:t>The Zero </a:t>
            </a:r>
            <a:r>
              <a:rPr lang="da-DK" altLang="en-US" sz="1400" b="1"/>
              <a:t>Load Only </a:t>
            </a:r>
            <a:r>
              <a:rPr lang="da-DK" altLang="en-US" sz="1400"/>
              <a:t>or </a:t>
            </a:r>
            <a:r>
              <a:rPr lang="da-DK" altLang="en-US" sz="1400" b="1"/>
              <a:t>Extension Only </a:t>
            </a:r>
            <a:r>
              <a:rPr lang="da-DK" altLang="en-US" sz="1400"/>
              <a:t>options are used for advanced testing and is </a:t>
            </a:r>
          </a:p>
          <a:p>
            <a:pPr eaLnBrk="1" hangingPunct="1">
              <a:buClr>
                <a:srgbClr val="0093D0"/>
              </a:buClr>
              <a:buFontTx/>
              <a:buNone/>
            </a:pPr>
            <a:r>
              <a:rPr lang="da-DK" altLang="en-US" sz="1400"/>
              <a:t>recommended that the default zero option is used for normal tests.</a:t>
            </a:r>
            <a:endParaRPr lang="da-DK" altLang="en-US" sz="1400" b="1"/>
          </a:p>
        </p:txBody>
      </p:sp>
      <p:pic>
        <p:nvPicPr>
          <p:cNvPr id="14340" name="Billede 5" descr="LLOYD.jpg">
            <a:extLst>
              <a:ext uri="{FF2B5EF4-FFF2-40B4-BE49-F238E27FC236}">
                <a16:creationId xmlns:a16="http://schemas.microsoft.com/office/drawing/2014/main" id="{F926DA2E-3DB4-4EB9-A99D-475F91A8B4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Slide Number Placeholder 5">
            <a:extLst>
              <a:ext uri="{FF2B5EF4-FFF2-40B4-BE49-F238E27FC236}">
                <a16:creationId xmlns:a16="http://schemas.microsoft.com/office/drawing/2014/main" id="{9DC28F66-FEE2-4D1E-B8B3-105692FA372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B16505-D1F1-432F-A510-67965BD33B88}" type="slidenum">
              <a:rPr lang="en-US" altLang="en-US">
                <a:solidFill>
                  <a:srgbClr val="808080"/>
                </a:solidFill>
              </a:rPr>
              <a:pPr eaLnBrk="1" hangingPunct="1"/>
              <a:t>13</a:t>
            </a:fld>
            <a:endParaRPr lang="en-US" altLang="en-US">
              <a:solidFill>
                <a:srgbClr val="808080"/>
              </a:solidFill>
            </a:endParaRPr>
          </a:p>
        </p:txBody>
      </p:sp>
      <p:sp>
        <p:nvSpPr>
          <p:cNvPr id="14342" name="TextBox 6">
            <a:extLst>
              <a:ext uri="{FF2B5EF4-FFF2-40B4-BE49-F238E27FC236}">
                <a16:creationId xmlns:a16="http://schemas.microsoft.com/office/drawing/2014/main" id="{E4D9E252-09FA-44BC-A3B4-CBFBDA9E2B30}"/>
              </a:ext>
            </a:extLst>
          </p:cNvPr>
          <p:cNvSpPr txBox="1">
            <a:spLocks noChangeArrowheads="1"/>
          </p:cNvSpPr>
          <p:nvPr/>
        </p:nvSpPr>
        <p:spPr bwMode="auto">
          <a:xfrm>
            <a:off x="228600" y="1600200"/>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u="sng"/>
              <a:t>Basic Settings Tab</a:t>
            </a:r>
          </a:p>
          <a:p>
            <a:pPr eaLnBrk="1" hangingPunct="1"/>
            <a:endParaRPr lang="en-GB" altLang="en-US" b="1"/>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a:extLst>
              <a:ext uri="{FF2B5EF4-FFF2-40B4-BE49-F238E27FC236}">
                <a16:creationId xmlns:a16="http://schemas.microsoft.com/office/drawing/2014/main" id="{5A1468DD-98C9-4AC4-B0F4-667FA3684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068513"/>
            <a:ext cx="6553200" cy="4306887"/>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4D8E13DF-558D-4951-884B-7D7EA83536E2}"/>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7. Batch Report Designer</a:t>
            </a:r>
            <a:endParaRPr lang="da-DK" sz="2800" u="sng" dirty="0">
              <a:solidFill>
                <a:srgbClr val="0093D0"/>
              </a:solidFill>
            </a:endParaRPr>
          </a:p>
        </p:txBody>
      </p:sp>
      <p:sp>
        <p:nvSpPr>
          <p:cNvPr id="134148" name="Rectangle 8">
            <a:extLst>
              <a:ext uri="{FF2B5EF4-FFF2-40B4-BE49-F238E27FC236}">
                <a16:creationId xmlns:a16="http://schemas.microsoft.com/office/drawing/2014/main" id="{BE011AD5-B78E-4619-8EA2-FE027AF4CAC3}"/>
              </a:ext>
            </a:extLst>
          </p:cNvPr>
          <p:cNvSpPr>
            <a:spLocks noGrp="1" noChangeArrowheads="1"/>
          </p:cNvSpPr>
          <p:nvPr>
            <p:ph type="body" idx="1"/>
          </p:nvPr>
        </p:nvSpPr>
        <p:spPr>
          <a:xfrm>
            <a:off x="4327525" y="2478088"/>
            <a:ext cx="1295400" cy="304800"/>
          </a:xfrm>
        </p:spPr>
        <p:txBody>
          <a:bodyPr/>
          <a:lstStyle/>
          <a:p>
            <a:pPr eaLnBrk="1" hangingPunct="1">
              <a:buClr>
                <a:srgbClr val="0093D0"/>
              </a:buClr>
              <a:buFontTx/>
              <a:buNone/>
            </a:pPr>
            <a:r>
              <a:rPr lang="da-DK" altLang="en-US" sz="1200">
                <a:solidFill>
                  <a:srgbClr val="0093D0"/>
                </a:solidFill>
              </a:rPr>
              <a:t>Header Section</a:t>
            </a:r>
          </a:p>
        </p:txBody>
      </p:sp>
      <p:pic>
        <p:nvPicPr>
          <p:cNvPr id="134149" name="Billede 5" descr="LLOYD.jpg">
            <a:extLst>
              <a:ext uri="{FF2B5EF4-FFF2-40B4-BE49-F238E27FC236}">
                <a16:creationId xmlns:a16="http://schemas.microsoft.com/office/drawing/2014/main" id="{C908EACD-0CA4-4072-AD4A-1468168000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0" name="Slide Number Placeholder 5">
            <a:extLst>
              <a:ext uri="{FF2B5EF4-FFF2-40B4-BE49-F238E27FC236}">
                <a16:creationId xmlns:a16="http://schemas.microsoft.com/office/drawing/2014/main" id="{19737C88-BC3C-4DEB-8BC3-60F2D305C12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1C4E6B-4F30-4591-AB3D-1B270D80CB26}" type="slidenum">
              <a:rPr lang="en-US" altLang="en-US">
                <a:solidFill>
                  <a:srgbClr val="808080"/>
                </a:solidFill>
              </a:rPr>
              <a:pPr eaLnBrk="1" hangingPunct="1"/>
              <a:t>130</a:t>
            </a:fld>
            <a:endParaRPr lang="en-US" altLang="en-US">
              <a:solidFill>
                <a:srgbClr val="808080"/>
              </a:solidFill>
            </a:endParaRPr>
          </a:p>
        </p:txBody>
      </p:sp>
      <p:sp>
        <p:nvSpPr>
          <p:cNvPr id="134151" name="TextBox 6">
            <a:extLst>
              <a:ext uri="{FF2B5EF4-FFF2-40B4-BE49-F238E27FC236}">
                <a16:creationId xmlns:a16="http://schemas.microsoft.com/office/drawing/2014/main" id="{6541082C-0FF1-4181-AB37-876411EC296A}"/>
              </a:ext>
            </a:extLst>
          </p:cNvPr>
          <p:cNvSpPr txBox="1">
            <a:spLocks noChangeArrowheads="1"/>
          </p:cNvSpPr>
          <p:nvPr/>
        </p:nvSpPr>
        <p:spPr bwMode="auto">
          <a:xfrm>
            <a:off x="873125" y="1573213"/>
            <a:ext cx="446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Batch Report Designer Page Overview</a:t>
            </a:r>
          </a:p>
        </p:txBody>
      </p:sp>
      <p:sp>
        <p:nvSpPr>
          <p:cNvPr id="134152" name="TextBox 15">
            <a:extLst>
              <a:ext uri="{FF2B5EF4-FFF2-40B4-BE49-F238E27FC236}">
                <a16:creationId xmlns:a16="http://schemas.microsoft.com/office/drawing/2014/main" id="{13D8735D-1D94-4ED8-AD15-9A6E0767F3B8}"/>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34153" name="TextBox 11">
            <a:extLst>
              <a:ext uri="{FF2B5EF4-FFF2-40B4-BE49-F238E27FC236}">
                <a16:creationId xmlns:a16="http://schemas.microsoft.com/office/drawing/2014/main" id="{42C32DDD-0001-4BB1-9ABE-D7C9E71A3F6C}"/>
              </a:ext>
            </a:extLst>
          </p:cNvPr>
          <p:cNvSpPr txBox="1">
            <a:spLocks noChangeArrowheads="1"/>
          </p:cNvSpPr>
          <p:nvPr/>
        </p:nvSpPr>
        <p:spPr bwMode="auto">
          <a:xfrm>
            <a:off x="3581400" y="1600200"/>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p:txBody>
      </p:sp>
      <p:sp>
        <p:nvSpPr>
          <p:cNvPr id="11" name="Rectangle 8">
            <a:extLst>
              <a:ext uri="{FF2B5EF4-FFF2-40B4-BE49-F238E27FC236}">
                <a16:creationId xmlns:a16="http://schemas.microsoft.com/office/drawing/2014/main" id="{E8253C58-81FA-40A3-9E77-DD2C547586ED}"/>
              </a:ext>
            </a:extLst>
          </p:cNvPr>
          <p:cNvSpPr txBox="1">
            <a:spLocks noChangeArrowheads="1"/>
          </p:cNvSpPr>
          <p:nvPr/>
        </p:nvSpPr>
        <p:spPr bwMode="auto">
          <a:xfrm>
            <a:off x="4332288" y="2667000"/>
            <a:ext cx="533400" cy="304800"/>
          </a:xfrm>
          <a:prstGeom prst="rect">
            <a:avLst/>
          </a:prstGeom>
          <a:noFill/>
          <a:ln w="9525">
            <a:noFill/>
            <a:miter lim="800000"/>
            <a:headEnd/>
            <a:tailEnd/>
          </a:ln>
        </p:spPr>
        <p:txBody>
          <a:bodyPr/>
          <a:lstStyle/>
          <a:p>
            <a:pPr marL="342900" indent="-342900" algn="l">
              <a:spcBef>
                <a:spcPct val="20000"/>
              </a:spcBef>
              <a:buClr>
                <a:srgbClr val="0093D0"/>
              </a:buClr>
              <a:defRPr/>
            </a:pPr>
            <a:r>
              <a:rPr lang="da-DK" sz="1200" kern="0" dirty="0">
                <a:solidFill>
                  <a:srgbClr val="0093D0"/>
                </a:solidFill>
                <a:latin typeface="+mn-lt"/>
              </a:rPr>
              <a:t>Title</a:t>
            </a:r>
          </a:p>
        </p:txBody>
      </p:sp>
      <p:sp>
        <p:nvSpPr>
          <p:cNvPr id="12" name="Rectangle 8">
            <a:extLst>
              <a:ext uri="{FF2B5EF4-FFF2-40B4-BE49-F238E27FC236}">
                <a16:creationId xmlns:a16="http://schemas.microsoft.com/office/drawing/2014/main" id="{61AB2121-E3FF-4D02-8C1C-63BA11F7E559}"/>
              </a:ext>
            </a:extLst>
          </p:cNvPr>
          <p:cNvSpPr txBox="1">
            <a:spLocks noChangeArrowheads="1"/>
          </p:cNvSpPr>
          <p:nvPr/>
        </p:nvSpPr>
        <p:spPr bwMode="auto">
          <a:xfrm>
            <a:off x="4341813" y="4960938"/>
            <a:ext cx="1219200" cy="304800"/>
          </a:xfrm>
          <a:prstGeom prst="rect">
            <a:avLst/>
          </a:prstGeom>
          <a:noFill/>
          <a:ln w="9525">
            <a:noFill/>
            <a:miter lim="800000"/>
            <a:headEnd/>
            <a:tailEnd/>
          </a:ln>
        </p:spPr>
        <p:txBody>
          <a:bodyPr/>
          <a:lstStyle/>
          <a:p>
            <a:pPr marL="342900" indent="-342900" algn="l">
              <a:spcBef>
                <a:spcPct val="20000"/>
              </a:spcBef>
              <a:buClr>
                <a:srgbClr val="0093D0"/>
              </a:buClr>
              <a:defRPr/>
            </a:pPr>
            <a:r>
              <a:rPr lang="da-DK" sz="1200" kern="0" dirty="0">
                <a:solidFill>
                  <a:srgbClr val="0093D0"/>
                </a:solidFill>
                <a:latin typeface="+mn-lt"/>
              </a:rPr>
              <a:t>Footer Section</a:t>
            </a:r>
          </a:p>
        </p:txBody>
      </p:sp>
      <p:sp>
        <p:nvSpPr>
          <p:cNvPr id="13" name="Rectangle 8">
            <a:extLst>
              <a:ext uri="{FF2B5EF4-FFF2-40B4-BE49-F238E27FC236}">
                <a16:creationId xmlns:a16="http://schemas.microsoft.com/office/drawing/2014/main" id="{97AADE2E-905D-4808-90BA-9593957C322E}"/>
              </a:ext>
            </a:extLst>
          </p:cNvPr>
          <p:cNvSpPr txBox="1">
            <a:spLocks noChangeArrowheads="1"/>
          </p:cNvSpPr>
          <p:nvPr/>
        </p:nvSpPr>
        <p:spPr bwMode="auto">
          <a:xfrm>
            <a:off x="4332288" y="4103688"/>
            <a:ext cx="1581150" cy="304800"/>
          </a:xfrm>
          <a:prstGeom prst="rect">
            <a:avLst/>
          </a:prstGeom>
          <a:noFill/>
          <a:ln w="9525">
            <a:noFill/>
            <a:miter lim="800000"/>
            <a:headEnd/>
            <a:tailEnd/>
          </a:ln>
        </p:spPr>
        <p:txBody>
          <a:bodyPr/>
          <a:lstStyle/>
          <a:p>
            <a:pPr marL="342900" indent="-342900" algn="l">
              <a:spcBef>
                <a:spcPct val="20000"/>
              </a:spcBef>
              <a:buClr>
                <a:srgbClr val="0093D0"/>
              </a:buClr>
              <a:defRPr/>
            </a:pPr>
            <a:r>
              <a:rPr lang="da-DK" sz="1200" kern="0" dirty="0">
                <a:solidFill>
                  <a:srgbClr val="0093D0"/>
                </a:solidFill>
                <a:latin typeface="+mn-lt"/>
              </a:rPr>
              <a:t>Batch Values Table</a:t>
            </a:r>
          </a:p>
        </p:txBody>
      </p:sp>
      <p:sp>
        <p:nvSpPr>
          <p:cNvPr id="14" name="Rectangle 8">
            <a:extLst>
              <a:ext uri="{FF2B5EF4-FFF2-40B4-BE49-F238E27FC236}">
                <a16:creationId xmlns:a16="http://schemas.microsoft.com/office/drawing/2014/main" id="{8BE63EA8-7304-4792-A476-8BA87CD6130C}"/>
              </a:ext>
            </a:extLst>
          </p:cNvPr>
          <p:cNvSpPr txBox="1">
            <a:spLocks noChangeArrowheads="1"/>
          </p:cNvSpPr>
          <p:nvPr/>
        </p:nvSpPr>
        <p:spPr bwMode="auto">
          <a:xfrm>
            <a:off x="4325938" y="5449888"/>
            <a:ext cx="1295400" cy="304800"/>
          </a:xfrm>
          <a:prstGeom prst="rect">
            <a:avLst/>
          </a:prstGeom>
          <a:noFill/>
          <a:ln w="9525">
            <a:noFill/>
            <a:miter lim="800000"/>
            <a:headEnd/>
            <a:tailEnd/>
          </a:ln>
        </p:spPr>
        <p:txBody>
          <a:bodyPr/>
          <a:lstStyle/>
          <a:p>
            <a:pPr marL="342900" indent="-342900" algn="l">
              <a:spcBef>
                <a:spcPct val="20000"/>
              </a:spcBef>
              <a:buClr>
                <a:srgbClr val="0093D0"/>
              </a:buClr>
              <a:defRPr/>
            </a:pPr>
            <a:r>
              <a:rPr lang="da-DK" sz="1200" kern="0" dirty="0">
                <a:solidFill>
                  <a:srgbClr val="0093D0"/>
                </a:solidFill>
                <a:latin typeface="+mn-lt"/>
              </a:rPr>
              <a:t>Report Options</a:t>
            </a:r>
          </a:p>
        </p:txBody>
      </p:sp>
      <p:sp>
        <p:nvSpPr>
          <p:cNvPr id="15" name="Rectangle 8">
            <a:extLst>
              <a:ext uri="{FF2B5EF4-FFF2-40B4-BE49-F238E27FC236}">
                <a16:creationId xmlns:a16="http://schemas.microsoft.com/office/drawing/2014/main" id="{01278EA4-358D-4652-B4CF-C2C8387F82DD}"/>
              </a:ext>
            </a:extLst>
          </p:cNvPr>
          <p:cNvSpPr txBox="1">
            <a:spLocks noChangeArrowheads="1"/>
          </p:cNvSpPr>
          <p:nvPr/>
        </p:nvSpPr>
        <p:spPr bwMode="auto">
          <a:xfrm>
            <a:off x="4319588" y="2897188"/>
            <a:ext cx="1143000" cy="304800"/>
          </a:xfrm>
          <a:prstGeom prst="rect">
            <a:avLst/>
          </a:prstGeom>
          <a:noFill/>
          <a:ln w="9525">
            <a:noFill/>
            <a:miter lim="800000"/>
            <a:headEnd/>
            <a:tailEnd/>
          </a:ln>
        </p:spPr>
        <p:txBody>
          <a:bodyPr/>
          <a:lstStyle/>
          <a:p>
            <a:pPr marL="342900" indent="-342900" algn="l">
              <a:spcBef>
                <a:spcPct val="20000"/>
              </a:spcBef>
              <a:buClr>
                <a:srgbClr val="0093D0"/>
              </a:buClr>
              <a:defRPr/>
            </a:pPr>
            <a:r>
              <a:rPr lang="da-DK" sz="1200" kern="0" dirty="0">
                <a:solidFill>
                  <a:srgbClr val="0093D0"/>
                </a:solidFill>
                <a:latin typeface="+mn-lt"/>
              </a:rPr>
              <a:t>Description</a:t>
            </a:r>
          </a:p>
        </p:txBody>
      </p:sp>
      <p:sp>
        <p:nvSpPr>
          <p:cNvPr id="16" name="Rectangle 8">
            <a:extLst>
              <a:ext uri="{FF2B5EF4-FFF2-40B4-BE49-F238E27FC236}">
                <a16:creationId xmlns:a16="http://schemas.microsoft.com/office/drawing/2014/main" id="{425435D7-C809-44C8-A787-E046594526D3}"/>
              </a:ext>
            </a:extLst>
          </p:cNvPr>
          <p:cNvSpPr txBox="1">
            <a:spLocks noChangeArrowheads="1"/>
          </p:cNvSpPr>
          <p:nvPr/>
        </p:nvSpPr>
        <p:spPr bwMode="auto">
          <a:xfrm>
            <a:off x="6248400" y="5994400"/>
            <a:ext cx="1143000" cy="304800"/>
          </a:xfrm>
          <a:prstGeom prst="rect">
            <a:avLst/>
          </a:prstGeom>
          <a:noFill/>
          <a:ln w="9525">
            <a:noFill/>
            <a:miter lim="800000"/>
            <a:headEnd/>
            <a:tailEnd/>
          </a:ln>
        </p:spPr>
        <p:txBody>
          <a:bodyPr/>
          <a:lstStyle/>
          <a:p>
            <a:pPr marL="342900" indent="-342900" algn="l">
              <a:spcBef>
                <a:spcPct val="20000"/>
              </a:spcBef>
              <a:buClr>
                <a:srgbClr val="0093D0"/>
              </a:buClr>
              <a:defRPr/>
            </a:pPr>
            <a:r>
              <a:rPr lang="da-DK" sz="1200" kern="0" dirty="0">
                <a:solidFill>
                  <a:srgbClr val="0093D0"/>
                </a:solidFill>
                <a:latin typeface="+mn-lt"/>
              </a:rPr>
              <a:t>Functions</a:t>
            </a:r>
          </a:p>
        </p:txBody>
      </p:sp>
      <p:sp>
        <p:nvSpPr>
          <p:cNvPr id="26" name="Rectangle 8">
            <a:extLst>
              <a:ext uri="{FF2B5EF4-FFF2-40B4-BE49-F238E27FC236}">
                <a16:creationId xmlns:a16="http://schemas.microsoft.com/office/drawing/2014/main" id="{2AC9E82B-D3B7-4E20-9B2D-50B5BF49FC89}"/>
              </a:ext>
            </a:extLst>
          </p:cNvPr>
          <p:cNvSpPr txBox="1">
            <a:spLocks noChangeArrowheads="1"/>
          </p:cNvSpPr>
          <p:nvPr/>
        </p:nvSpPr>
        <p:spPr bwMode="auto">
          <a:xfrm>
            <a:off x="4319588" y="3281363"/>
            <a:ext cx="1581150" cy="304800"/>
          </a:xfrm>
          <a:prstGeom prst="rect">
            <a:avLst/>
          </a:prstGeom>
          <a:noFill/>
          <a:ln w="9525">
            <a:noFill/>
            <a:miter lim="800000"/>
            <a:headEnd/>
            <a:tailEnd/>
          </a:ln>
        </p:spPr>
        <p:txBody>
          <a:bodyPr/>
          <a:lstStyle/>
          <a:p>
            <a:pPr marL="342900" indent="-342900" algn="l">
              <a:spcBef>
                <a:spcPct val="20000"/>
              </a:spcBef>
              <a:buClr>
                <a:srgbClr val="0093D0"/>
              </a:buClr>
              <a:defRPr/>
            </a:pPr>
            <a:r>
              <a:rPr lang="da-DK" sz="1200" kern="0" dirty="0">
                <a:solidFill>
                  <a:srgbClr val="0093D0"/>
                </a:solidFill>
                <a:latin typeface="+mn-lt"/>
              </a:rPr>
              <a:t>Batch Results Table</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470F1E9-3BFB-421C-BC57-B9594A36E713}"/>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7. Batch Report Designer</a:t>
            </a:r>
            <a:endParaRPr lang="da-DK" sz="2800" u="sng" dirty="0">
              <a:solidFill>
                <a:srgbClr val="0093D0"/>
              </a:solidFill>
            </a:endParaRPr>
          </a:p>
        </p:txBody>
      </p:sp>
      <p:sp>
        <p:nvSpPr>
          <p:cNvPr id="135171" name="Rectangle 8">
            <a:extLst>
              <a:ext uri="{FF2B5EF4-FFF2-40B4-BE49-F238E27FC236}">
                <a16:creationId xmlns:a16="http://schemas.microsoft.com/office/drawing/2014/main" id="{6B0A2B66-B344-48CA-A9A4-CCFA0F26697A}"/>
              </a:ext>
            </a:extLst>
          </p:cNvPr>
          <p:cNvSpPr>
            <a:spLocks noGrp="1" noChangeArrowheads="1"/>
          </p:cNvSpPr>
          <p:nvPr>
            <p:ph type="body" idx="1"/>
          </p:nvPr>
        </p:nvSpPr>
        <p:spPr>
          <a:xfrm>
            <a:off x="3062288" y="2044700"/>
            <a:ext cx="1600200" cy="598488"/>
          </a:xfrm>
        </p:spPr>
        <p:txBody>
          <a:bodyPr/>
          <a:lstStyle/>
          <a:p>
            <a:pPr eaLnBrk="1" hangingPunct="1">
              <a:buClr>
                <a:srgbClr val="0093D0"/>
              </a:buClr>
              <a:buFontTx/>
              <a:buNone/>
            </a:pPr>
            <a:r>
              <a:rPr lang="da-DK" altLang="en-US" sz="1400" b="1">
                <a:solidFill>
                  <a:srgbClr val="0093D0"/>
                </a:solidFill>
              </a:rPr>
              <a:t>Header Section</a:t>
            </a:r>
          </a:p>
          <a:p>
            <a:pPr eaLnBrk="1" hangingPunct="1">
              <a:buClr>
                <a:srgbClr val="0093D0"/>
              </a:buClr>
              <a:buFontTx/>
              <a:buNone/>
            </a:pPr>
            <a:r>
              <a:rPr lang="da-DK" altLang="en-US" sz="1400" b="1">
                <a:solidFill>
                  <a:srgbClr val="0093D0"/>
                </a:solidFill>
              </a:rPr>
              <a:t>Footer Section</a:t>
            </a:r>
          </a:p>
          <a:p>
            <a:pPr eaLnBrk="1" hangingPunct="1">
              <a:buClr>
                <a:srgbClr val="0093D0"/>
              </a:buClr>
              <a:buFontTx/>
              <a:buNone/>
            </a:pPr>
            <a:endParaRPr lang="da-DK" altLang="en-US" sz="1400" b="1">
              <a:solidFill>
                <a:srgbClr val="0093D0"/>
              </a:solidFill>
            </a:endParaRPr>
          </a:p>
        </p:txBody>
      </p:sp>
      <p:pic>
        <p:nvPicPr>
          <p:cNvPr id="135172" name="Billede 5" descr="LLOYD.jpg">
            <a:extLst>
              <a:ext uri="{FF2B5EF4-FFF2-40B4-BE49-F238E27FC236}">
                <a16:creationId xmlns:a16="http://schemas.microsoft.com/office/drawing/2014/main" id="{766DBFE9-7C15-4E4E-B45C-CDE85C553D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3" name="Slide Number Placeholder 5">
            <a:extLst>
              <a:ext uri="{FF2B5EF4-FFF2-40B4-BE49-F238E27FC236}">
                <a16:creationId xmlns:a16="http://schemas.microsoft.com/office/drawing/2014/main" id="{5BF5BEE3-62F3-49A7-A933-13835E61B0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9AA761-5341-41B3-8A93-29350AFC1F1F}" type="slidenum">
              <a:rPr lang="en-US" altLang="en-US">
                <a:solidFill>
                  <a:srgbClr val="808080"/>
                </a:solidFill>
              </a:rPr>
              <a:pPr eaLnBrk="1" hangingPunct="1"/>
              <a:t>131</a:t>
            </a:fld>
            <a:endParaRPr lang="en-US" altLang="en-US">
              <a:solidFill>
                <a:srgbClr val="808080"/>
              </a:solidFill>
            </a:endParaRPr>
          </a:p>
        </p:txBody>
      </p:sp>
      <p:sp>
        <p:nvSpPr>
          <p:cNvPr id="135174" name="TextBox 6">
            <a:extLst>
              <a:ext uri="{FF2B5EF4-FFF2-40B4-BE49-F238E27FC236}">
                <a16:creationId xmlns:a16="http://schemas.microsoft.com/office/drawing/2014/main" id="{3021287D-9770-4F61-82A8-7A5DF1BC218C}"/>
              </a:ext>
            </a:extLst>
          </p:cNvPr>
          <p:cNvSpPr txBox="1">
            <a:spLocks noChangeArrowheads="1"/>
          </p:cNvSpPr>
          <p:nvPr/>
        </p:nvSpPr>
        <p:spPr bwMode="auto">
          <a:xfrm>
            <a:off x="873125" y="1590675"/>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Batch report Designer</a:t>
            </a:r>
          </a:p>
        </p:txBody>
      </p:sp>
      <p:sp>
        <p:nvSpPr>
          <p:cNvPr id="135175" name="TextBox 15">
            <a:extLst>
              <a:ext uri="{FF2B5EF4-FFF2-40B4-BE49-F238E27FC236}">
                <a16:creationId xmlns:a16="http://schemas.microsoft.com/office/drawing/2014/main" id="{D8AFDEFE-7603-4E5D-A14C-E5C2947DF8DC}"/>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35176" name="TextBox 11">
            <a:extLst>
              <a:ext uri="{FF2B5EF4-FFF2-40B4-BE49-F238E27FC236}">
                <a16:creationId xmlns:a16="http://schemas.microsoft.com/office/drawing/2014/main" id="{ABE6921A-0C07-4D0D-B1DE-EAB1BDFA1E2F}"/>
              </a:ext>
            </a:extLst>
          </p:cNvPr>
          <p:cNvSpPr txBox="1">
            <a:spLocks noChangeArrowheads="1"/>
          </p:cNvSpPr>
          <p:nvPr/>
        </p:nvSpPr>
        <p:spPr bwMode="auto">
          <a:xfrm>
            <a:off x="3581400" y="1600200"/>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p:txBody>
      </p:sp>
      <p:sp>
        <p:nvSpPr>
          <p:cNvPr id="11" name="Rectangle 8">
            <a:extLst>
              <a:ext uri="{FF2B5EF4-FFF2-40B4-BE49-F238E27FC236}">
                <a16:creationId xmlns:a16="http://schemas.microsoft.com/office/drawing/2014/main" id="{FEDC5E71-A5E6-404C-A187-DE5BB9E9D45F}"/>
              </a:ext>
            </a:extLst>
          </p:cNvPr>
          <p:cNvSpPr txBox="1">
            <a:spLocks noChangeArrowheads="1"/>
          </p:cNvSpPr>
          <p:nvPr/>
        </p:nvSpPr>
        <p:spPr bwMode="auto">
          <a:xfrm>
            <a:off x="5067300" y="2022475"/>
            <a:ext cx="3805238" cy="828675"/>
          </a:xfrm>
          <a:prstGeom prst="rect">
            <a:avLst/>
          </a:prstGeom>
          <a:noFill/>
          <a:ln w="9525">
            <a:noFill/>
            <a:miter lim="800000"/>
            <a:headEnd/>
            <a:tailEnd/>
          </a:ln>
        </p:spPr>
        <p:txBody>
          <a:bodyPr/>
          <a:lstStyle/>
          <a:p>
            <a:pPr marL="342900" indent="-342900" algn="l">
              <a:spcBef>
                <a:spcPct val="20000"/>
              </a:spcBef>
              <a:buClr>
                <a:srgbClr val="0093D0"/>
              </a:buClr>
              <a:defRPr/>
            </a:pPr>
            <a:r>
              <a:rPr lang="da-DK" sz="1400" kern="0" dirty="0">
                <a:latin typeface="+mn-lt"/>
              </a:rPr>
              <a:t>To change the Header picture or the Footer</a:t>
            </a:r>
          </a:p>
          <a:p>
            <a:pPr marL="342900" indent="-342900" algn="l">
              <a:spcBef>
                <a:spcPct val="20000"/>
              </a:spcBef>
              <a:buClr>
                <a:srgbClr val="0093D0"/>
              </a:buClr>
              <a:defRPr/>
            </a:pPr>
            <a:r>
              <a:rPr lang="da-DK" sz="1400" kern="0" dirty="0">
                <a:latin typeface="+mn-lt"/>
              </a:rPr>
              <a:t>picture, double click in the relevant section</a:t>
            </a:r>
          </a:p>
          <a:p>
            <a:pPr marL="342900" indent="-342900" algn="l">
              <a:spcBef>
                <a:spcPct val="20000"/>
              </a:spcBef>
              <a:buClr>
                <a:srgbClr val="0093D0"/>
              </a:buClr>
              <a:defRPr/>
            </a:pPr>
            <a:r>
              <a:rPr lang="da-DK" sz="1400" kern="0" dirty="0">
                <a:latin typeface="+mn-lt"/>
              </a:rPr>
              <a:t> then select the required file.</a:t>
            </a:r>
          </a:p>
        </p:txBody>
      </p:sp>
      <p:sp>
        <p:nvSpPr>
          <p:cNvPr id="19" name="Rectangle 8">
            <a:extLst>
              <a:ext uri="{FF2B5EF4-FFF2-40B4-BE49-F238E27FC236}">
                <a16:creationId xmlns:a16="http://schemas.microsoft.com/office/drawing/2014/main" id="{45B0A644-EB45-45A4-A846-11D29426BE86}"/>
              </a:ext>
            </a:extLst>
          </p:cNvPr>
          <p:cNvSpPr txBox="1">
            <a:spLocks noChangeArrowheads="1"/>
          </p:cNvSpPr>
          <p:nvPr/>
        </p:nvSpPr>
        <p:spPr bwMode="auto">
          <a:xfrm>
            <a:off x="3021013" y="2876550"/>
            <a:ext cx="727075" cy="304800"/>
          </a:xfrm>
          <a:prstGeom prst="rect">
            <a:avLst/>
          </a:prstGeom>
          <a:noFill/>
          <a:ln w="9525">
            <a:noFill/>
            <a:miter lim="800000"/>
            <a:headEnd/>
            <a:tailEnd/>
          </a:ln>
        </p:spPr>
        <p:txBody>
          <a:bodyPr/>
          <a:lstStyle/>
          <a:p>
            <a:pPr marL="342900" indent="-342900" algn="l">
              <a:spcBef>
                <a:spcPct val="20000"/>
              </a:spcBef>
              <a:buClr>
                <a:srgbClr val="0093D0"/>
              </a:buClr>
              <a:defRPr/>
            </a:pPr>
            <a:r>
              <a:rPr lang="da-DK" sz="1400" b="1" kern="0" dirty="0">
                <a:solidFill>
                  <a:srgbClr val="0093D0"/>
                </a:solidFill>
                <a:latin typeface="+mn-lt"/>
              </a:rPr>
              <a:t>Title</a:t>
            </a:r>
          </a:p>
        </p:txBody>
      </p:sp>
      <p:sp>
        <p:nvSpPr>
          <p:cNvPr id="20" name="Rectangle 8">
            <a:extLst>
              <a:ext uri="{FF2B5EF4-FFF2-40B4-BE49-F238E27FC236}">
                <a16:creationId xmlns:a16="http://schemas.microsoft.com/office/drawing/2014/main" id="{766E86C0-C270-46F9-A72B-75B9463AE12D}"/>
              </a:ext>
            </a:extLst>
          </p:cNvPr>
          <p:cNvSpPr txBox="1">
            <a:spLocks noChangeArrowheads="1"/>
          </p:cNvSpPr>
          <p:nvPr/>
        </p:nvSpPr>
        <p:spPr bwMode="auto">
          <a:xfrm>
            <a:off x="5067300" y="2914650"/>
            <a:ext cx="3787775" cy="700088"/>
          </a:xfrm>
          <a:prstGeom prst="rect">
            <a:avLst/>
          </a:prstGeom>
          <a:noFill/>
          <a:ln w="9525">
            <a:noFill/>
            <a:miter lim="800000"/>
            <a:headEnd/>
            <a:tailEnd/>
          </a:ln>
        </p:spPr>
        <p:txBody>
          <a:bodyPr/>
          <a:lstStyle/>
          <a:p>
            <a:pPr marL="342900" indent="-342900" algn="l">
              <a:spcBef>
                <a:spcPct val="20000"/>
              </a:spcBef>
              <a:buClr>
                <a:srgbClr val="0093D0"/>
              </a:buClr>
              <a:defRPr/>
            </a:pPr>
            <a:r>
              <a:rPr lang="da-DK" sz="1400" kern="0" dirty="0">
                <a:latin typeface="+mn-lt"/>
              </a:rPr>
              <a:t>To change the Title of the Report double click</a:t>
            </a:r>
          </a:p>
          <a:p>
            <a:pPr marL="342900" indent="-342900" algn="l">
              <a:spcBef>
                <a:spcPct val="20000"/>
              </a:spcBef>
              <a:buClr>
                <a:srgbClr val="0093D0"/>
              </a:buClr>
              <a:defRPr/>
            </a:pPr>
            <a:r>
              <a:rPr lang="da-DK" sz="1400" kern="0" dirty="0">
                <a:latin typeface="+mn-lt"/>
              </a:rPr>
              <a:t> in the Title section and type the required text. </a:t>
            </a:r>
          </a:p>
        </p:txBody>
      </p:sp>
      <p:sp>
        <p:nvSpPr>
          <p:cNvPr id="21" name="Rectangle 8">
            <a:extLst>
              <a:ext uri="{FF2B5EF4-FFF2-40B4-BE49-F238E27FC236}">
                <a16:creationId xmlns:a16="http://schemas.microsoft.com/office/drawing/2014/main" id="{1DADBC22-DFC5-486F-8EBB-93A08AF412E9}"/>
              </a:ext>
            </a:extLst>
          </p:cNvPr>
          <p:cNvSpPr txBox="1">
            <a:spLocks noChangeArrowheads="1"/>
          </p:cNvSpPr>
          <p:nvPr/>
        </p:nvSpPr>
        <p:spPr bwMode="auto">
          <a:xfrm>
            <a:off x="3035300" y="3732213"/>
            <a:ext cx="1944688" cy="304800"/>
          </a:xfrm>
          <a:prstGeom prst="rect">
            <a:avLst/>
          </a:prstGeom>
          <a:noFill/>
          <a:ln w="9525">
            <a:noFill/>
            <a:miter lim="800000"/>
            <a:headEnd/>
            <a:tailEnd/>
          </a:ln>
        </p:spPr>
        <p:txBody>
          <a:bodyPr/>
          <a:lstStyle/>
          <a:p>
            <a:pPr marL="342900" indent="-342900" algn="l">
              <a:spcBef>
                <a:spcPct val="20000"/>
              </a:spcBef>
              <a:buClr>
                <a:srgbClr val="0093D0"/>
              </a:buClr>
              <a:defRPr/>
            </a:pPr>
            <a:r>
              <a:rPr lang="da-DK" sz="1400" b="1" kern="0" dirty="0">
                <a:solidFill>
                  <a:srgbClr val="0093D0"/>
                </a:solidFill>
                <a:latin typeface="+mn-lt"/>
              </a:rPr>
              <a:t>Batch Results Table</a:t>
            </a:r>
          </a:p>
        </p:txBody>
      </p:sp>
      <p:sp>
        <p:nvSpPr>
          <p:cNvPr id="22" name="Rectangle 8">
            <a:extLst>
              <a:ext uri="{FF2B5EF4-FFF2-40B4-BE49-F238E27FC236}">
                <a16:creationId xmlns:a16="http://schemas.microsoft.com/office/drawing/2014/main" id="{C8FDD9D0-E4AD-4988-825D-09601EFEFA6F}"/>
              </a:ext>
            </a:extLst>
          </p:cNvPr>
          <p:cNvSpPr txBox="1">
            <a:spLocks noChangeArrowheads="1"/>
          </p:cNvSpPr>
          <p:nvPr/>
        </p:nvSpPr>
        <p:spPr bwMode="auto">
          <a:xfrm>
            <a:off x="5067300" y="3711575"/>
            <a:ext cx="3968750" cy="806450"/>
          </a:xfrm>
          <a:prstGeom prst="rect">
            <a:avLst/>
          </a:prstGeom>
          <a:noFill/>
          <a:ln w="9525">
            <a:noFill/>
            <a:miter lim="800000"/>
            <a:headEnd/>
            <a:tailEnd/>
          </a:ln>
        </p:spPr>
        <p:txBody>
          <a:bodyPr/>
          <a:lstStyle/>
          <a:p>
            <a:pPr marL="342900" indent="-342900" algn="l">
              <a:spcBef>
                <a:spcPct val="20000"/>
              </a:spcBef>
              <a:buClr>
                <a:srgbClr val="0093D0"/>
              </a:buClr>
              <a:defRPr/>
            </a:pPr>
            <a:r>
              <a:rPr lang="da-DK" sz="1400" kern="0" dirty="0">
                <a:latin typeface="+mn-lt"/>
              </a:rPr>
              <a:t>The Batch Results section is where common</a:t>
            </a:r>
          </a:p>
          <a:p>
            <a:pPr marL="342900" indent="-342900" algn="l">
              <a:spcBef>
                <a:spcPct val="20000"/>
              </a:spcBef>
              <a:buClr>
                <a:srgbClr val="0093D0"/>
              </a:buClr>
              <a:defRPr/>
            </a:pPr>
            <a:r>
              <a:rPr lang="da-DK" sz="1400" kern="0" dirty="0">
                <a:latin typeface="+mn-lt"/>
              </a:rPr>
              <a:t>results that may only use one value are entered</a:t>
            </a:r>
          </a:p>
          <a:p>
            <a:pPr marL="342900" indent="-342900" algn="l">
              <a:spcBef>
                <a:spcPct val="20000"/>
              </a:spcBef>
              <a:buClr>
                <a:srgbClr val="0093D0"/>
              </a:buClr>
              <a:defRPr/>
            </a:pPr>
            <a:r>
              <a:rPr lang="da-DK" sz="1400" kern="0" dirty="0">
                <a:latin typeface="+mn-lt"/>
              </a:rPr>
              <a:t>e.g the Batch Filename or Test Speed. </a:t>
            </a:r>
          </a:p>
          <a:p>
            <a:pPr marL="342900" indent="-342900" algn="l">
              <a:spcBef>
                <a:spcPct val="20000"/>
              </a:spcBef>
              <a:buClr>
                <a:srgbClr val="0093D0"/>
              </a:buClr>
              <a:defRPr/>
            </a:pPr>
            <a:r>
              <a:rPr lang="da-DK" sz="1200" kern="0" dirty="0">
                <a:latin typeface="+mn-lt"/>
              </a:rPr>
              <a:t>        </a:t>
            </a:r>
          </a:p>
        </p:txBody>
      </p:sp>
      <p:sp>
        <p:nvSpPr>
          <p:cNvPr id="23" name="Rectangle 8">
            <a:extLst>
              <a:ext uri="{FF2B5EF4-FFF2-40B4-BE49-F238E27FC236}">
                <a16:creationId xmlns:a16="http://schemas.microsoft.com/office/drawing/2014/main" id="{DD29C114-9685-49DE-B75F-98DBD4E38E1A}"/>
              </a:ext>
            </a:extLst>
          </p:cNvPr>
          <p:cNvSpPr txBox="1">
            <a:spLocks noChangeArrowheads="1"/>
          </p:cNvSpPr>
          <p:nvPr/>
        </p:nvSpPr>
        <p:spPr bwMode="auto">
          <a:xfrm>
            <a:off x="3014663" y="5008563"/>
            <a:ext cx="2011362" cy="304800"/>
          </a:xfrm>
          <a:prstGeom prst="rect">
            <a:avLst/>
          </a:prstGeom>
          <a:noFill/>
          <a:ln w="9525">
            <a:noFill/>
            <a:miter lim="800000"/>
            <a:headEnd/>
            <a:tailEnd/>
          </a:ln>
        </p:spPr>
        <p:txBody>
          <a:bodyPr/>
          <a:lstStyle/>
          <a:p>
            <a:pPr marL="342900" indent="-342900" algn="l">
              <a:spcBef>
                <a:spcPct val="20000"/>
              </a:spcBef>
              <a:buClr>
                <a:srgbClr val="0093D0"/>
              </a:buClr>
              <a:defRPr/>
            </a:pPr>
            <a:r>
              <a:rPr lang="da-DK" sz="1400" b="1" kern="0" dirty="0">
                <a:solidFill>
                  <a:srgbClr val="0093D0"/>
                </a:solidFill>
                <a:latin typeface="+mn-lt"/>
              </a:rPr>
              <a:t>Batch Values Table</a:t>
            </a:r>
          </a:p>
        </p:txBody>
      </p:sp>
      <p:sp>
        <p:nvSpPr>
          <p:cNvPr id="24" name="Rectangle 8">
            <a:extLst>
              <a:ext uri="{FF2B5EF4-FFF2-40B4-BE49-F238E27FC236}">
                <a16:creationId xmlns:a16="http://schemas.microsoft.com/office/drawing/2014/main" id="{130E8D58-B4B8-46ED-9574-E881777946F3}"/>
              </a:ext>
            </a:extLst>
          </p:cNvPr>
          <p:cNvSpPr txBox="1">
            <a:spLocks noChangeArrowheads="1"/>
          </p:cNvSpPr>
          <p:nvPr/>
        </p:nvSpPr>
        <p:spPr bwMode="auto">
          <a:xfrm>
            <a:off x="5064125" y="4957763"/>
            <a:ext cx="3695700" cy="1660525"/>
          </a:xfrm>
          <a:prstGeom prst="rect">
            <a:avLst/>
          </a:prstGeom>
          <a:noFill/>
          <a:ln w="9525">
            <a:noFill/>
            <a:miter lim="800000"/>
            <a:headEnd/>
            <a:tailEnd/>
          </a:ln>
        </p:spPr>
        <p:txBody>
          <a:bodyPr/>
          <a:lstStyle/>
          <a:p>
            <a:pPr marL="342900" indent="-342900" algn="l">
              <a:spcBef>
                <a:spcPct val="20000"/>
              </a:spcBef>
              <a:buClr>
                <a:srgbClr val="0093D0"/>
              </a:buClr>
              <a:defRPr/>
            </a:pPr>
            <a:r>
              <a:rPr lang="da-DK" sz="1400" kern="0" dirty="0">
                <a:latin typeface="+mn-lt"/>
              </a:rPr>
              <a:t>The Batch Values section is where multiple</a:t>
            </a:r>
          </a:p>
          <a:p>
            <a:pPr marL="342900" indent="-342900" algn="l">
              <a:spcBef>
                <a:spcPct val="20000"/>
              </a:spcBef>
              <a:buClr>
                <a:srgbClr val="0093D0"/>
              </a:buClr>
              <a:defRPr/>
            </a:pPr>
            <a:r>
              <a:rPr lang="da-DK" sz="1400" kern="0" dirty="0">
                <a:latin typeface="+mn-lt"/>
              </a:rPr>
              <a:t>row results that have more than one value</a:t>
            </a:r>
          </a:p>
          <a:p>
            <a:pPr marL="342900" indent="-342900" algn="l">
              <a:spcBef>
                <a:spcPct val="20000"/>
              </a:spcBef>
              <a:buClr>
                <a:srgbClr val="0093D0"/>
              </a:buClr>
              <a:defRPr/>
            </a:pPr>
            <a:r>
              <a:rPr lang="da-DK" sz="1400" kern="0" dirty="0">
                <a:latin typeface="+mn-lt"/>
              </a:rPr>
              <a:t>are entered</a:t>
            </a:r>
          </a:p>
          <a:p>
            <a:pPr marL="342900" indent="-342900" algn="l">
              <a:spcBef>
                <a:spcPct val="20000"/>
              </a:spcBef>
              <a:buClr>
                <a:srgbClr val="0093D0"/>
              </a:buClr>
              <a:defRPr/>
            </a:pPr>
            <a:r>
              <a:rPr lang="da-DK" sz="1400" kern="0" dirty="0">
                <a:latin typeface="+mn-lt"/>
              </a:rPr>
              <a:t>e.g Maximum Load or Extension at Break.   </a:t>
            </a:r>
          </a:p>
          <a:p>
            <a:pPr marL="342900" indent="-342900" algn="l">
              <a:spcBef>
                <a:spcPct val="20000"/>
              </a:spcBef>
              <a:buClr>
                <a:srgbClr val="0093D0"/>
              </a:buClr>
              <a:defRPr/>
            </a:pPr>
            <a:r>
              <a:rPr lang="da-DK" sz="1400" kern="0" dirty="0">
                <a:latin typeface="+mn-lt"/>
              </a:rPr>
              <a:t>These are individual test results listed in one</a:t>
            </a:r>
          </a:p>
          <a:p>
            <a:pPr marL="342900" indent="-342900" algn="l">
              <a:spcBef>
                <a:spcPct val="20000"/>
              </a:spcBef>
              <a:buClr>
                <a:srgbClr val="0093D0"/>
              </a:buClr>
              <a:defRPr/>
            </a:pPr>
            <a:r>
              <a:rPr lang="da-DK" sz="1400" kern="0" dirty="0">
                <a:latin typeface="+mn-lt"/>
              </a:rPr>
              <a:t>table.</a:t>
            </a:r>
          </a:p>
        </p:txBody>
      </p:sp>
      <p:pic>
        <p:nvPicPr>
          <p:cNvPr id="135184" name="Picture 2">
            <a:extLst>
              <a:ext uri="{FF2B5EF4-FFF2-40B4-BE49-F238E27FC236}">
                <a16:creationId xmlns:a16="http://schemas.microsoft.com/office/drawing/2014/main" id="{80D5889F-DB09-4B4B-A438-063AEB196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563" y="2097088"/>
            <a:ext cx="1400175" cy="6286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35185" name="Picture 3">
            <a:extLst>
              <a:ext uri="{FF2B5EF4-FFF2-40B4-BE49-F238E27FC236}">
                <a16:creationId xmlns:a16="http://schemas.microsoft.com/office/drawing/2014/main" id="{42016A39-8795-4E39-B264-7A28EE41A5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 y="3795713"/>
            <a:ext cx="2000250" cy="11207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35186" name="Picture 4">
            <a:extLst>
              <a:ext uri="{FF2B5EF4-FFF2-40B4-BE49-F238E27FC236}">
                <a16:creationId xmlns:a16="http://schemas.microsoft.com/office/drawing/2014/main" id="{0DE6C828-1576-4E13-812A-FD3B478B78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538" y="2924175"/>
            <a:ext cx="1989137" cy="6985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35187" name="Picture 5">
            <a:extLst>
              <a:ext uri="{FF2B5EF4-FFF2-40B4-BE49-F238E27FC236}">
                <a16:creationId xmlns:a16="http://schemas.microsoft.com/office/drawing/2014/main" id="{7AE09CB0-3FEA-4C75-96C7-40BE8E3188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600" y="5064125"/>
            <a:ext cx="2024063" cy="111918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51839B-D2C6-4C34-BA71-52E10A1B4DF6}"/>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7. Batch Report Designer</a:t>
            </a:r>
            <a:endParaRPr lang="da-DK" sz="2800" u="sng" dirty="0">
              <a:solidFill>
                <a:srgbClr val="0093D0"/>
              </a:solidFill>
            </a:endParaRPr>
          </a:p>
        </p:txBody>
      </p:sp>
      <p:sp>
        <p:nvSpPr>
          <p:cNvPr id="136195" name="Rectangle 8">
            <a:extLst>
              <a:ext uri="{FF2B5EF4-FFF2-40B4-BE49-F238E27FC236}">
                <a16:creationId xmlns:a16="http://schemas.microsoft.com/office/drawing/2014/main" id="{6955ABDA-707F-41E0-A388-7FA531FD1537}"/>
              </a:ext>
            </a:extLst>
          </p:cNvPr>
          <p:cNvSpPr>
            <a:spLocks noGrp="1" noChangeArrowheads="1"/>
          </p:cNvSpPr>
          <p:nvPr>
            <p:ph type="body" idx="1"/>
          </p:nvPr>
        </p:nvSpPr>
        <p:spPr>
          <a:xfrm>
            <a:off x="1374775" y="1973263"/>
            <a:ext cx="1612900" cy="304800"/>
          </a:xfrm>
        </p:spPr>
        <p:txBody>
          <a:bodyPr/>
          <a:lstStyle/>
          <a:p>
            <a:pPr eaLnBrk="1" hangingPunct="1">
              <a:buClr>
                <a:srgbClr val="0093D0"/>
              </a:buClr>
              <a:buFontTx/>
              <a:buNone/>
            </a:pPr>
            <a:r>
              <a:rPr lang="da-DK" altLang="en-US" sz="1400" b="1" u="sng">
                <a:solidFill>
                  <a:srgbClr val="0093D0"/>
                </a:solidFill>
              </a:rPr>
              <a:t>Report Options</a:t>
            </a:r>
          </a:p>
        </p:txBody>
      </p:sp>
      <p:pic>
        <p:nvPicPr>
          <p:cNvPr id="136196" name="Billede 5" descr="LLOYD.jpg">
            <a:extLst>
              <a:ext uri="{FF2B5EF4-FFF2-40B4-BE49-F238E27FC236}">
                <a16:creationId xmlns:a16="http://schemas.microsoft.com/office/drawing/2014/main" id="{EAC2DC46-5976-442B-ABED-B6B6529EA4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Slide Number Placeholder 5">
            <a:extLst>
              <a:ext uri="{FF2B5EF4-FFF2-40B4-BE49-F238E27FC236}">
                <a16:creationId xmlns:a16="http://schemas.microsoft.com/office/drawing/2014/main" id="{F89C9CDE-131C-468E-8500-08679BCD617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9A6B24-5333-4017-BF5E-F36A31B4F1F5}" type="slidenum">
              <a:rPr lang="en-US" altLang="en-US">
                <a:solidFill>
                  <a:srgbClr val="808080"/>
                </a:solidFill>
              </a:rPr>
              <a:pPr eaLnBrk="1" hangingPunct="1"/>
              <a:t>132</a:t>
            </a:fld>
            <a:endParaRPr lang="en-US" altLang="en-US">
              <a:solidFill>
                <a:srgbClr val="808080"/>
              </a:solidFill>
            </a:endParaRPr>
          </a:p>
        </p:txBody>
      </p:sp>
      <p:sp>
        <p:nvSpPr>
          <p:cNvPr id="136198" name="TextBox 6">
            <a:extLst>
              <a:ext uri="{FF2B5EF4-FFF2-40B4-BE49-F238E27FC236}">
                <a16:creationId xmlns:a16="http://schemas.microsoft.com/office/drawing/2014/main" id="{F39B8A83-8E9C-46ED-B003-1A7D8ACB9A9A}"/>
              </a:ext>
            </a:extLst>
          </p:cNvPr>
          <p:cNvSpPr txBox="1">
            <a:spLocks noChangeArrowheads="1"/>
          </p:cNvSpPr>
          <p:nvPr/>
        </p:nvSpPr>
        <p:spPr bwMode="auto">
          <a:xfrm>
            <a:off x="773113" y="1609725"/>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Batch report Designer</a:t>
            </a:r>
          </a:p>
        </p:txBody>
      </p:sp>
      <p:sp>
        <p:nvSpPr>
          <p:cNvPr id="136199" name="TextBox 15">
            <a:extLst>
              <a:ext uri="{FF2B5EF4-FFF2-40B4-BE49-F238E27FC236}">
                <a16:creationId xmlns:a16="http://schemas.microsoft.com/office/drawing/2014/main" id="{DD38382B-491A-44CF-8721-07692144D9D4}"/>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36200" name="TextBox 11">
            <a:extLst>
              <a:ext uri="{FF2B5EF4-FFF2-40B4-BE49-F238E27FC236}">
                <a16:creationId xmlns:a16="http://schemas.microsoft.com/office/drawing/2014/main" id="{8D7B34AE-3B58-4B79-BEC1-037725A82239}"/>
              </a:ext>
            </a:extLst>
          </p:cNvPr>
          <p:cNvSpPr txBox="1">
            <a:spLocks noChangeArrowheads="1"/>
          </p:cNvSpPr>
          <p:nvPr/>
        </p:nvSpPr>
        <p:spPr bwMode="auto">
          <a:xfrm>
            <a:off x="3581400" y="1600200"/>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p:txBody>
      </p:sp>
      <p:sp>
        <p:nvSpPr>
          <p:cNvPr id="20" name="Rectangle 8">
            <a:extLst>
              <a:ext uri="{FF2B5EF4-FFF2-40B4-BE49-F238E27FC236}">
                <a16:creationId xmlns:a16="http://schemas.microsoft.com/office/drawing/2014/main" id="{36B21825-31B0-42E7-91AD-D08D1DB6BD7D}"/>
              </a:ext>
            </a:extLst>
          </p:cNvPr>
          <p:cNvSpPr txBox="1">
            <a:spLocks noChangeArrowheads="1"/>
          </p:cNvSpPr>
          <p:nvPr/>
        </p:nvSpPr>
        <p:spPr bwMode="auto">
          <a:xfrm>
            <a:off x="393700" y="2325688"/>
            <a:ext cx="3506788" cy="3498850"/>
          </a:xfrm>
          <a:prstGeom prst="rect">
            <a:avLst/>
          </a:prstGeom>
          <a:noFill/>
          <a:ln w="9525">
            <a:noFill/>
            <a:miter lim="800000"/>
            <a:headEnd/>
            <a:tailEnd/>
          </a:ln>
        </p:spPr>
        <p:txBody>
          <a:bodyPr/>
          <a:lstStyle/>
          <a:p>
            <a:pPr marL="342900" indent="-342900" algn="l">
              <a:spcBef>
                <a:spcPct val="20000"/>
              </a:spcBef>
              <a:buClr>
                <a:srgbClr val="0093D0"/>
              </a:buClr>
              <a:defRPr/>
            </a:pPr>
            <a:r>
              <a:rPr lang="da-DK" sz="1400" kern="0" dirty="0">
                <a:latin typeface="+mn-lt"/>
              </a:rPr>
              <a:t>        The </a:t>
            </a:r>
            <a:r>
              <a:rPr lang="da-DK" sz="1400" b="1" kern="0" dirty="0">
                <a:latin typeface="+mn-lt"/>
              </a:rPr>
              <a:t>Options</a:t>
            </a:r>
            <a:r>
              <a:rPr lang="da-DK" sz="1400" kern="0" dirty="0">
                <a:latin typeface="+mn-lt"/>
              </a:rPr>
              <a:t> section is used to add Graphs  and any SPC graphical representation to the report. </a:t>
            </a:r>
          </a:p>
          <a:p>
            <a:pPr marL="342900" indent="-342900" algn="l">
              <a:spcBef>
                <a:spcPct val="20000"/>
              </a:spcBef>
              <a:buClr>
                <a:srgbClr val="0093D0"/>
              </a:buClr>
              <a:defRPr/>
            </a:pPr>
            <a:endParaRPr lang="da-DK" sz="1400" kern="0" dirty="0">
              <a:latin typeface="+mn-lt"/>
            </a:endParaRPr>
          </a:p>
          <a:p>
            <a:pPr marL="342900" indent="-342900" algn="l">
              <a:spcBef>
                <a:spcPct val="20000"/>
              </a:spcBef>
              <a:buClr>
                <a:srgbClr val="0093D0"/>
              </a:buClr>
              <a:defRPr/>
            </a:pPr>
            <a:r>
              <a:rPr lang="da-DK" sz="1400" kern="0" dirty="0">
                <a:solidFill>
                  <a:srgbClr val="0093D0"/>
                </a:solidFill>
                <a:latin typeface="+mn-lt"/>
              </a:rPr>
              <a:t>	</a:t>
            </a:r>
            <a:r>
              <a:rPr lang="da-DK" sz="1400" b="1" kern="0" dirty="0">
                <a:solidFill>
                  <a:srgbClr val="0093D0"/>
                </a:solidFill>
                <a:latin typeface="+mn-lt"/>
              </a:rPr>
              <a:t>Graph Overlays </a:t>
            </a:r>
            <a:r>
              <a:rPr lang="da-DK" sz="1400" b="1" kern="0" dirty="0">
                <a:latin typeface="+mn-lt"/>
              </a:rPr>
              <a:t> </a:t>
            </a:r>
            <a:r>
              <a:rPr lang="da-DK" sz="1400" kern="0" dirty="0">
                <a:latin typeface="+mn-lt"/>
              </a:rPr>
              <a:t>adds an overlay of the graphs to the document.</a:t>
            </a:r>
          </a:p>
          <a:p>
            <a:pPr marL="342900" indent="-342900" algn="l">
              <a:spcBef>
                <a:spcPct val="20000"/>
              </a:spcBef>
              <a:buClr>
                <a:srgbClr val="0093D0"/>
              </a:buClr>
              <a:defRPr/>
            </a:pPr>
            <a:endParaRPr lang="da-DK" sz="1400" kern="0" dirty="0">
              <a:solidFill>
                <a:srgbClr val="0093D0"/>
              </a:solidFill>
              <a:latin typeface="+mn-lt"/>
            </a:endParaRPr>
          </a:p>
          <a:p>
            <a:pPr marL="342900" indent="-342900" algn="l">
              <a:spcBef>
                <a:spcPct val="20000"/>
              </a:spcBef>
              <a:buClr>
                <a:srgbClr val="0093D0"/>
              </a:buClr>
              <a:defRPr/>
            </a:pPr>
            <a:r>
              <a:rPr lang="da-DK" sz="1400" kern="0" dirty="0">
                <a:solidFill>
                  <a:srgbClr val="0093D0"/>
                </a:solidFill>
                <a:latin typeface="+mn-lt"/>
              </a:rPr>
              <a:t>	</a:t>
            </a:r>
            <a:r>
              <a:rPr lang="da-DK" sz="1400" b="1" kern="0" dirty="0">
                <a:solidFill>
                  <a:srgbClr val="0093D0"/>
                </a:solidFill>
                <a:latin typeface="+mn-lt"/>
              </a:rPr>
              <a:t>Show All Graphs </a:t>
            </a:r>
            <a:r>
              <a:rPr lang="da-DK" sz="1400" b="1" kern="0" dirty="0">
                <a:latin typeface="+mn-lt"/>
              </a:rPr>
              <a:t> </a:t>
            </a:r>
            <a:r>
              <a:rPr lang="da-DK" sz="1400" kern="0" dirty="0">
                <a:latin typeface="+mn-lt"/>
              </a:rPr>
              <a:t>will add a graph for each row in the batch file.  </a:t>
            </a:r>
          </a:p>
          <a:p>
            <a:pPr marL="342900" indent="-342900" algn="l">
              <a:spcBef>
                <a:spcPct val="20000"/>
              </a:spcBef>
              <a:buClr>
                <a:srgbClr val="0093D0"/>
              </a:buClr>
              <a:defRPr/>
            </a:pPr>
            <a:endParaRPr lang="da-DK" sz="1400" kern="0" dirty="0">
              <a:solidFill>
                <a:srgbClr val="0093D0"/>
              </a:solidFill>
              <a:latin typeface="+mn-lt"/>
            </a:endParaRPr>
          </a:p>
          <a:p>
            <a:pPr marL="342900" indent="-342900" algn="l">
              <a:spcBef>
                <a:spcPct val="20000"/>
              </a:spcBef>
              <a:buClr>
                <a:srgbClr val="0093D0"/>
              </a:buClr>
              <a:defRPr/>
            </a:pPr>
            <a:r>
              <a:rPr lang="da-DK" sz="1400" kern="0" dirty="0">
                <a:solidFill>
                  <a:srgbClr val="0093D0"/>
                </a:solidFill>
                <a:latin typeface="+mn-lt"/>
              </a:rPr>
              <a:t>	</a:t>
            </a:r>
            <a:r>
              <a:rPr lang="da-DK" sz="1400" b="1" kern="0" dirty="0">
                <a:solidFill>
                  <a:srgbClr val="0093D0"/>
                </a:solidFill>
                <a:latin typeface="+mn-lt"/>
              </a:rPr>
              <a:t>Histogram and Xbar Range </a:t>
            </a:r>
            <a:r>
              <a:rPr lang="da-DK" sz="1400" b="1" kern="0" dirty="0">
                <a:latin typeface="+mn-lt"/>
              </a:rPr>
              <a:t> </a:t>
            </a:r>
            <a:r>
              <a:rPr lang="da-DK" sz="1400" kern="0" dirty="0">
                <a:latin typeface="+mn-lt"/>
              </a:rPr>
              <a:t>will add the graphical representation of the SPC results. This option requires a </a:t>
            </a:r>
            <a:r>
              <a:rPr lang="da-DK" sz="1400" b="1" kern="0" dirty="0">
                <a:latin typeface="+mn-lt"/>
              </a:rPr>
              <a:t>Pass/Fail</a:t>
            </a:r>
            <a:r>
              <a:rPr lang="da-DK" sz="1400" kern="0" dirty="0">
                <a:latin typeface="+mn-lt"/>
              </a:rPr>
              <a:t> limit to be set for at least one result.</a:t>
            </a:r>
          </a:p>
          <a:p>
            <a:pPr marL="342900" indent="-342900" algn="l">
              <a:spcBef>
                <a:spcPct val="20000"/>
              </a:spcBef>
              <a:buClr>
                <a:srgbClr val="0093D0"/>
              </a:buClr>
              <a:defRPr/>
            </a:pPr>
            <a:r>
              <a:rPr lang="da-DK" sz="1400" kern="0" dirty="0">
                <a:latin typeface="+mn-lt"/>
              </a:rPr>
              <a:t>        </a:t>
            </a:r>
            <a:r>
              <a:rPr lang="da-DK" sz="1400" b="1" kern="0" dirty="0">
                <a:solidFill>
                  <a:srgbClr val="0093D0"/>
                </a:solidFill>
                <a:latin typeface="+mn-lt"/>
              </a:rPr>
              <a:t>Report Columns  </a:t>
            </a:r>
            <a:r>
              <a:rPr lang="da-DK" sz="1400" kern="0" dirty="0">
                <a:latin typeface="+mn-lt"/>
              </a:rPr>
              <a:t>will specifiy the number of columns inserted into the report template, across the page. </a:t>
            </a:r>
          </a:p>
          <a:p>
            <a:pPr marL="342900" indent="-342900" algn="l">
              <a:spcBef>
                <a:spcPct val="20000"/>
              </a:spcBef>
              <a:buClr>
                <a:srgbClr val="0093D0"/>
              </a:buClr>
              <a:defRPr/>
            </a:pPr>
            <a:endParaRPr lang="da-DK" sz="1200" kern="0" dirty="0">
              <a:solidFill>
                <a:srgbClr val="0093D0"/>
              </a:solidFill>
              <a:latin typeface="+mn-lt"/>
            </a:endParaRPr>
          </a:p>
          <a:p>
            <a:pPr marL="342900" indent="-342900" algn="l">
              <a:spcBef>
                <a:spcPct val="20000"/>
              </a:spcBef>
              <a:buClr>
                <a:srgbClr val="0093D0"/>
              </a:buClr>
              <a:defRPr/>
            </a:pPr>
            <a:endParaRPr lang="da-DK" sz="1200" kern="0" dirty="0">
              <a:solidFill>
                <a:srgbClr val="0093D0"/>
              </a:solidFill>
              <a:latin typeface="+mn-lt"/>
            </a:endParaRPr>
          </a:p>
          <a:p>
            <a:pPr marL="342900" indent="-342900" algn="l">
              <a:spcBef>
                <a:spcPct val="20000"/>
              </a:spcBef>
              <a:buClr>
                <a:srgbClr val="0093D0"/>
              </a:buClr>
              <a:defRPr/>
            </a:pPr>
            <a:endParaRPr lang="da-DK" sz="1200" kern="0" dirty="0">
              <a:latin typeface="+mn-lt"/>
            </a:endParaRPr>
          </a:p>
        </p:txBody>
      </p:sp>
      <p:sp>
        <p:nvSpPr>
          <p:cNvPr id="30" name="Rectangle 8">
            <a:extLst>
              <a:ext uri="{FF2B5EF4-FFF2-40B4-BE49-F238E27FC236}">
                <a16:creationId xmlns:a16="http://schemas.microsoft.com/office/drawing/2014/main" id="{D11AD511-FC64-4401-8099-171EB38ED736}"/>
              </a:ext>
            </a:extLst>
          </p:cNvPr>
          <p:cNvSpPr txBox="1">
            <a:spLocks noChangeArrowheads="1"/>
          </p:cNvSpPr>
          <p:nvPr/>
        </p:nvSpPr>
        <p:spPr bwMode="auto">
          <a:xfrm>
            <a:off x="6184900" y="1968500"/>
            <a:ext cx="1881188" cy="304800"/>
          </a:xfrm>
          <a:prstGeom prst="rect">
            <a:avLst/>
          </a:prstGeom>
          <a:noFill/>
          <a:ln w="9525">
            <a:noFill/>
            <a:miter lim="800000"/>
            <a:headEnd/>
            <a:tailEnd/>
          </a:ln>
        </p:spPr>
        <p:txBody>
          <a:bodyPr/>
          <a:lstStyle/>
          <a:p>
            <a:pPr marL="342900" indent="-342900" algn="l">
              <a:spcBef>
                <a:spcPct val="20000"/>
              </a:spcBef>
              <a:buClr>
                <a:srgbClr val="0093D0"/>
              </a:buClr>
              <a:defRPr/>
            </a:pPr>
            <a:r>
              <a:rPr lang="da-DK" sz="1400" b="1" u="sng" kern="0" dirty="0">
                <a:solidFill>
                  <a:srgbClr val="0093D0"/>
                </a:solidFill>
                <a:latin typeface="+mn-lt"/>
              </a:rPr>
              <a:t>Function Options</a:t>
            </a:r>
          </a:p>
        </p:txBody>
      </p:sp>
      <p:sp>
        <p:nvSpPr>
          <p:cNvPr id="32" name="Rectangle 8">
            <a:extLst>
              <a:ext uri="{FF2B5EF4-FFF2-40B4-BE49-F238E27FC236}">
                <a16:creationId xmlns:a16="http://schemas.microsoft.com/office/drawing/2014/main" id="{76BC937F-6CC3-47DA-B72D-920BB652403C}"/>
              </a:ext>
            </a:extLst>
          </p:cNvPr>
          <p:cNvSpPr txBox="1">
            <a:spLocks noChangeArrowheads="1"/>
          </p:cNvSpPr>
          <p:nvPr/>
        </p:nvSpPr>
        <p:spPr bwMode="auto">
          <a:xfrm>
            <a:off x="4910138" y="2289175"/>
            <a:ext cx="3908425" cy="3865563"/>
          </a:xfrm>
          <a:prstGeom prst="rect">
            <a:avLst/>
          </a:prstGeom>
          <a:noFill/>
          <a:ln w="9525">
            <a:noFill/>
            <a:miter lim="800000"/>
            <a:headEnd/>
            <a:tailEnd/>
          </a:ln>
        </p:spPr>
        <p:txBody>
          <a:bodyPr/>
          <a:lstStyle/>
          <a:p>
            <a:pPr marL="342900" indent="-342900" algn="l">
              <a:spcBef>
                <a:spcPct val="20000"/>
              </a:spcBef>
              <a:buClr>
                <a:srgbClr val="0093D0"/>
              </a:buClr>
              <a:defRPr/>
            </a:pPr>
            <a:r>
              <a:rPr lang="da-DK" sz="1400" kern="0" dirty="0">
                <a:latin typeface="+mn-lt"/>
              </a:rPr>
              <a:t>        The </a:t>
            </a:r>
            <a:r>
              <a:rPr lang="da-DK" sz="1400" b="1" kern="0" dirty="0">
                <a:latin typeface="+mn-lt"/>
              </a:rPr>
              <a:t>Functions</a:t>
            </a:r>
            <a:r>
              <a:rPr lang="da-DK" sz="1400" kern="0" dirty="0">
                <a:latin typeface="+mn-lt"/>
              </a:rPr>
              <a:t> section is used to perform Save, Preview and  Reloading  of reports and to Exit the designer. </a:t>
            </a:r>
          </a:p>
          <a:p>
            <a:pPr marL="342900" indent="-342900" algn="l">
              <a:spcBef>
                <a:spcPct val="20000"/>
              </a:spcBef>
              <a:buClr>
                <a:srgbClr val="0093D0"/>
              </a:buClr>
              <a:defRPr/>
            </a:pPr>
            <a:endParaRPr lang="da-DK" sz="1400" kern="0" dirty="0">
              <a:latin typeface="+mn-lt"/>
            </a:endParaRPr>
          </a:p>
          <a:p>
            <a:pPr marL="342900" indent="-342900" algn="l">
              <a:spcBef>
                <a:spcPct val="20000"/>
              </a:spcBef>
              <a:buClr>
                <a:srgbClr val="0093D0"/>
              </a:buClr>
              <a:defRPr/>
            </a:pPr>
            <a:r>
              <a:rPr lang="da-DK" sz="1400" kern="0" dirty="0">
                <a:solidFill>
                  <a:srgbClr val="0093D0"/>
                </a:solidFill>
                <a:latin typeface="+mn-lt"/>
              </a:rPr>
              <a:t>	</a:t>
            </a:r>
            <a:r>
              <a:rPr lang="da-DK" sz="1400" b="1" kern="0" dirty="0">
                <a:solidFill>
                  <a:srgbClr val="0093D0"/>
                </a:solidFill>
                <a:latin typeface="+mn-lt"/>
              </a:rPr>
              <a:t>Save </a:t>
            </a:r>
            <a:r>
              <a:rPr lang="da-DK" sz="1400" b="1" kern="0" dirty="0">
                <a:latin typeface="+mn-lt"/>
              </a:rPr>
              <a:t>  </a:t>
            </a:r>
            <a:r>
              <a:rPr lang="da-DK" sz="1400" kern="0" dirty="0">
                <a:latin typeface="+mn-lt"/>
              </a:rPr>
              <a:t>Allows you to save the current</a:t>
            </a:r>
            <a:r>
              <a:rPr lang="da-DK" sz="1400" b="1" kern="0" dirty="0">
                <a:latin typeface="+mn-lt"/>
              </a:rPr>
              <a:t> </a:t>
            </a:r>
            <a:r>
              <a:rPr lang="da-DK" sz="1400" kern="0" dirty="0">
                <a:latin typeface="+mn-lt"/>
              </a:rPr>
              <a:t>template with a filename of your choice.</a:t>
            </a:r>
          </a:p>
          <a:p>
            <a:pPr marL="342900" indent="-342900" algn="l">
              <a:spcBef>
                <a:spcPct val="20000"/>
              </a:spcBef>
              <a:buClr>
                <a:srgbClr val="0093D0"/>
              </a:buClr>
              <a:defRPr/>
            </a:pPr>
            <a:endParaRPr lang="da-DK" sz="1400" kern="0" dirty="0">
              <a:solidFill>
                <a:srgbClr val="0093D0"/>
              </a:solidFill>
              <a:latin typeface="+mn-lt"/>
            </a:endParaRPr>
          </a:p>
          <a:p>
            <a:pPr marL="342900" indent="-342900" algn="l">
              <a:spcBef>
                <a:spcPct val="20000"/>
              </a:spcBef>
              <a:buClr>
                <a:srgbClr val="0093D0"/>
              </a:buClr>
              <a:defRPr/>
            </a:pPr>
            <a:r>
              <a:rPr lang="da-DK" sz="1400" kern="0" dirty="0">
                <a:solidFill>
                  <a:srgbClr val="0093D0"/>
                </a:solidFill>
                <a:latin typeface="+mn-lt"/>
              </a:rPr>
              <a:t>	</a:t>
            </a:r>
            <a:r>
              <a:rPr lang="da-DK" sz="1400" b="1" kern="0" dirty="0">
                <a:solidFill>
                  <a:srgbClr val="0093D0"/>
                </a:solidFill>
                <a:latin typeface="+mn-lt"/>
              </a:rPr>
              <a:t>Print </a:t>
            </a:r>
            <a:r>
              <a:rPr lang="da-DK" sz="1400" b="1" kern="0" dirty="0">
                <a:latin typeface="+mn-lt"/>
              </a:rPr>
              <a:t> </a:t>
            </a:r>
            <a:r>
              <a:rPr lang="da-DK" sz="1400" kern="0" dirty="0">
                <a:latin typeface="+mn-lt"/>
              </a:rPr>
              <a:t>will print the current template as a Word Document.  </a:t>
            </a:r>
          </a:p>
          <a:p>
            <a:pPr marL="342900" indent="-342900" algn="l">
              <a:spcBef>
                <a:spcPct val="20000"/>
              </a:spcBef>
              <a:buClr>
                <a:srgbClr val="0093D0"/>
              </a:buClr>
              <a:defRPr/>
            </a:pPr>
            <a:endParaRPr lang="da-DK" sz="1400" kern="0" dirty="0">
              <a:solidFill>
                <a:srgbClr val="0093D0"/>
              </a:solidFill>
              <a:latin typeface="+mn-lt"/>
            </a:endParaRPr>
          </a:p>
          <a:p>
            <a:pPr marL="342900" indent="-342900" algn="l">
              <a:spcBef>
                <a:spcPct val="20000"/>
              </a:spcBef>
              <a:buClr>
                <a:srgbClr val="0093D0"/>
              </a:buClr>
              <a:defRPr/>
            </a:pPr>
            <a:r>
              <a:rPr lang="da-DK" sz="1400" kern="0" dirty="0">
                <a:solidFill>
                  <a:srgbClr val="0093D0"/>
                </a:solidFill>
                <a:latin typeface="+mn-lt"/>
              </a:rPr>
              <a:t>	</a:t>
            </a:r>
            <a:r>
              <a:rPr lang="da-DK" sz="1400" b="1" kern="0" dirty="0">
                <a:solidFill>
                  <a:srgbClr val="0093D0"/>
                </a:solidFill>
                <a:latin typeface="+mn-lt"/>
              </a:rPr>
              <a:t>Preview</a:t>
            </a:r>
            <a:r>
              <a:rPr lang="da-DK" sz="1400" b="1" kern="0" dirty="0">
                <a:latin typeface="+mn-lt"/>
              </a:rPr>
              <a:t>  </a:t>
            </a:r>
            <a:r>
              <a:rPr lang="da-DK" sz="1400" kern="0" dirty="0">
                <a:latin typeface="+mn-lt"/>
              </a:rPr>
              <a:t>allows to you preview the document before printing it.  This is the same as Print Preview in Word.</a:t>
            </a:r>
          </a:p>
          <a:p>
            <a:pPr marL="342900" indent="-342900" algn="l">
              <a:spcBef>
                <a:spcPct val="20000"/>
              </a:spcBef>
              <a:buClr>
                <a:srgbClr val="0093D0"/>
              </a:buClr>
              <a:defRPr/>
            </a:pPr>
            <a:endParaRPr lang="da-DK" sz="1400" kern="0" dirty="0">
              <a:latin typeface="+mn-lt"/>
            </a:endParaRPr>
          </a:p>
          <a:p>
            <a:pPr marL="342900" indent="-342900" algn="l">
              <a:spcBef>
                <a:spcPct val="20000"/>
              </a:spcBef>
              <a:buClr>
                <a:srgbClr val="0093D0"/>
              </a:buClr>
              <a:defRPr/>
            </a:pPr>
            <a:r>
              <a:rPr lang="da-DK" sz="1400" b="1" kern="0" dirty="0">
                <a:latin typeface="+mn-lt"/>
              </a:rPr>
              <a:t>        </a:t>
            </a:r>
            <a:r>
              <a:rPr lang="da-DK" sz="1400" b="1" kern="0" dirty="0">
                <a:solidFill>
                  <a:srgbClr val="0093D0"/>
                </a:solidFill>
                <a:latin typeface="+mn-lt"/>
              </a:rPr>
              <a:t>Reload </a:t>
            </a:r>
            <a:r>
              <a:rPr lang="da-DK" sz="1400" kern="0" dirty="0">
                <a:latin typeface="+mn-lt"/>
              </a:rPr>
              <a:t>will reload the template from the last save point.  This will reset the settings to the default state. </a:t>
            </a:r>
            <a:r>
              <a:rPr lang="da-DK" sz="1400" b="1" kern="0" dirty="0">
                <a:latin typeface="+mn-lt"/>
              </a:rPr>
              <a:t>Any changes you have made will be lost. </a:t>
            </a:r>
          </a:p>
          <a:p>
            <a:pPr marL="342900" indent="-342900" algn="l">
              <a:spcBef>
                <a:spcPct val="20000"/>
              </a:spcBef>
              <a:buClr>
                <a:srgbClr val="0093D0"/>
              </a:buClr>
              <a:defRPr/>
            </a:pPr>
            <a:endParaRPr lang="da-DK" sz="1200" kern="0" dirty="0">
              <a:solidFill>
                <a:srgbClr val="0093D0"/>
              </a:solidFill>
              <a:latin typeface="+mn-lt"/>
            </a:endParaRPr>
          </a:p>
          <a:p>
            <a:pPr marL="342900" indent="-342900" algn="l">
              <a:spcBef>
                <a:spcPct val="20000"/>
              </a:spcBef>
              <a:buClr>
                <a:srgbClr val="0093D0"/>
              </a:buClr>
              <a:defRPr/>
            </a:pPr>
            <a:endParaRPr lang="da-DK" sz="1200" kern="0" dirty="0">
              <a:solidFill>
                <a:srgbClr val="0093D0"/>
              </a:solidFill>
              <a:latin typeface="+mn-lt"/>
            </a:endParaRPr>
          </a:p>
          <a:p>
            <a:pPr marL="342900" indent="-342900" algn="l">
              <a:spcBef>
                <a:spcPct val="20000"/>
              </a:spcBef>
              <a:buClr>
                <a:srgbClr val="0093D0"/>
              </a:buClr>
              <a:defRPr/>
            </a:pPr>
            <a:endParaRPr lang="da-DK" sz="1200" kern="0" dirty="0">
              <a:latin typeface="+mn-lt"/>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09AEC28-99A8-4584-AE8F-C58D9D828D58}"/>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7. Batch Report Designer</a:t>
            </a:r>
            <a:endParaRPr lang="da-DK" sz="2800" u="sng" dirty="0">
              <a:solidFill>
                <a:srgbClr val="0093D0"/>
              </a:solidFill>
            </a:endParaRPr>
          </a:p>
        </p:txBody>
      </p:sp>
      <p:pic>
        <p:nvPicPr>
          <p:cNvPr id="137219" name="Billede 5" descr="LLOYD.jpg">
            <a:extLst>
              <a:ext uri="{FF2B5EF4-FFF2-40B4-BE49-F238E27FC236}">
                <a16:creationId xmlns:a16="http://schemas.microsoft.com/office/drawing/2014/main" id="{1A5753C4-3366-4576-B13A-18D979C9F0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Slide Number Placeholder 5">
            <a:extLst>
              <a:ext uri="{FF2B5EF4-FFF2-40B4-BE49-F238E27FC236}">
                <a16:creationId xmlns:a16="http://schemas.microsoft.com/office/drawing/2014/main" id="{760D1389-AE90-4795-BAC6-CC2CAB0A29B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076E37-9486-453A-A5F0-9668067E1E0A}" type="slidenum">
              <a:rPr lang="en-US" altLang="en-US">
                <a:solidFill>
                  <a:srgbClr val="808080"/>
                </a:solidFill>
              </a:rPr>
              <a:pPr eaLnBrk="1" hangingPunct="1"/>
              <a:t>133</a:t>
            </a:fld>
            <a:endParaRPr lang="en-US" altLang="en-US">
              <a:solidFill>
                <a:srgbClr val="808080"/>
              </a:solidFill>
            </a:endParaRPr>
          </a:p>
        </p:txBody>
      </p:sp>
      <p:sp>
        <p:nvSpPr>
          <p:cNvPr id="137221" name="TextBox 6">
            <a:extLst>
              <a:ext uri="{FF2B5EF4-FFF2-40B4-BE49-F238E27FC236}">
                <a16:creationId xmlns:a16="http://schemas.microsoft.com/office/drawing/2014/main" id="{F4A0411D-F549-4DA9-97C0-AF107D932D94}"/>
              </a:ext>
            </a:extLst>
          </p:cNvPr>
          <p:cNvSpPr txBox="1">
            <a:spLocks noChangeArrowheads="1"/>
          </p:cNvSpPr>
          <p:nvPr/>
        </p:nvSpPr>
        <p:spPr bwMode="auto">
          <a:xfrm>
            <a:off x="827088" y="1590675"/>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Batch report Designer</a:t>
            </a:r>
          </a:p>
        </p:txBody>
      </p:sp>
      <p:sp>
        <p:nvSpPr>
          <p:cNvPr id="137222" name="TextBox 16">
            <a:extLst>
              <a:ext uri="{FF2B5EF4-FFF2-40B4-BE49-F238E27FC236}">
                <a16:creationId xmlns:a16="http://schemas.microsoft.com/office/drawing/2014/main" id="{DD48EDCE-58AF-465B-997A-323A6FEFF604}"/>
              </a:ext>
            </a:extLst>
          </p:cNvPr>
          <p:cNvSpPr txBox="1">
            <a:spLocks noChangeArrowheads="1"/>
          </p:cNvSpPr>
          <p:nvPr/>
        </p:nvSpPr>
        <p:spPr bwMode="auto">
          <a:xfrm>
            <a:off x="2351088" y="1976438"/>
            <a:ext cx="4102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93D0"/>
                </a:solidFill>
              </a:rPr>
              <a:t>Typical Report With Graph Overlay</a:t>
            </a:r>
          </a:p>
        </p:txBody>
      </p:sp>
      <p:pic>
        <p:nvPicPr>
          <p:cNvPr id="137223" name="Picture 4">
            <a:extLst>
              <a:ext uri="{FF2B5EF4-FFF2-40B4-BE49-F238E27FC236}">
                <a16:creationId xmlns:a16="http://schemas.microsoft.com/office/drawing/2014/main" id="{5B6C23F6-F26D-4AFE-BDAE-F32ED506562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820738" y="2541588"/>
            <a:ext cx="3263900" cy="3952875"/>
          </a:xfrm>
          <a:noFill/>
          <a:ln>
            <a:solidFill>
              <a:srgbClr val="0000CC"/>
            </a:solidFill>
            <a:miter lim="800000"/>
            <a:headEnd/>
            <a:tailEnd/>
          </a:ln>
        </p:spPr>
      </p:pic>
      <p:pic>
        <p:nvPicPr>
          <p:cNvPr id="137224" name="Picture 5">
            <a:extLst>
              <a:ext uri="{FF2B5EF4-FFF2-40B4-BE49-F238E27FC236}">
                <a16:creationId xmlns:a16="http://schemas.microsoft.com/office/drawing/2014/main" id="{8F3ECD78-F354-4514-A60D-E76F54FAAD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300" y="2524125"/>
            <a:ext cx="3286125" cy="39528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2842351-2F02-4516-AB9A-E6596141BC16}"/>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38243" name="Billede 5" descr="LLOYD.jpg">
            <a:extLst>
              <a:ext uri="{FF2B5EF4-FFF2-40B4-BE49-F238E27FC236}">
                <a16:creationId xmlns:a16="http://schemas.microsoft.com/office/drawing/2014/main" id="{6117E19F-99BB-4F63-96B8-FA79A8F844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Slide Number Placeholder 5">
            <a:extLst>
              <a:ext uri="{FF2B5EF4-FFF2-40B4-BE49-F238E27FC236}">
                <a16:creationId xmlns:a16="http://schemas.microsoft.com/office/drawing/2014/main" id="{01D60993-DF30-484C-8FED-BC0B854EB6A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EEA468-2061-45B7-9455-606B066D1886}" type="slidenum">
              <a:rPr lang="en-US" altLang="en-US">
                <a:solidFill>
                  <a:srgbClr val="808080"/>
                </a:solidFill>
              </a:rPr>
              <a:pPr eaLnBrk="1" hangingPunct="1"/>
              <a:t>134</a:t>
            </a:fld>
            <a:endParaRPr lang="en-US" altLang="en-US">
              <a:solidFill>
                <a:srgbClr val="808080"/>
              </a:solidFill>
            </a:endParaRPr>
          </a:p>
        </p:txBody>
      </p:sp>
      <p:sp>
        <p:nvSpPr>
          <p:cNvPr id="138245" name="TextBox 6">
            <a:extLst>
              <a:ext uri="{FF2B5EF4-FFF2-40B4-BE49-F238E27FC236}">
                <a16:creationId xmlns:a16="http://schemas.microsoft.com/office/drawing/2014/main" id="{733DF981-0EC3-4255-AF04-CF37BFD8B6FF}"/>
              </a:ext>
            </a:extLst>
          </p:cNvPr>
          <p:cNvSpPr txBox="1">
            <a:spLocks noChangeArrowheads="1"/>
          </p:cNvSpPr>
          <p:nvPr/>
        </p:nvSpPr>
        <p:spPr bwMode="auto">
          <a:xfrm>
            <a:off x="827088" y="1590675"/>
            <a:ext cx="8189912"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Test Report</a:t>
            </a:r>
          </a:p>
          <a:p>
            <a:pPr algn="l" eaLnBrk="1" hangingPunct="1"/>
            <a:endParaRPr lang="en-GB" altLang="en-US" b="1" u="sng"/>
          </a:p>
          <a:p>
            <a:pPr algn="l" eaLnBrk="1" hangingPunct="1"/>
            <a:r>
              <a:rPr lang="en-GB" altLang="en-US" sz="1400" b="1" u="sng"/>
              <a:t>Overview</a:t>
            </a:r>
          </a:p>
          <a:p>
            <a:pPr algn="l" eaLnBrk="1" hangingPunct="1"/>
            <a:endParaRPr lang="en-GB" altLang="en-US" b="1" u="sng"/>
          </a:p>
          <a:p>
            <a:pPr algn="l" eaLnBrk="1" hangingPunct="1"/>
            <a:r>
              <a:rPr lang="en-GB" altLang="en-US" sz="1400"/>
              <a:t>Nexygen</a:t>
            </a:r>
            <a:r>
              <a:rPr lang="en-GB" altLang="en-US" sz="1400" i="1"/>
              <a:t>Plus </a:t>
            </a:r>
            <a:r>
              <a:rPr lang="en-GB" altLang="en-US" sz="1400"/>
              <a:t>uses MS Word™ 97 or later (not Word 95) as the printing engine through a Word template document and uses a </a:t>
            </a:r>
            <a:r>
              <a:rPr lang="en-GB" altLang="en-US" sz="1400">
                <a:solidFill>
                  <a:srgbClr val="0093D0"/>
                </a:solidFill>
              </a:rPr>
              <a:t>Mail Merge </a:t>
            </a:r>
            <a:r>
              <a:rPr lang="en-GB" altLang="en-US" sz="1400"/>
              <a:t>technique. </a:t>
            </a:r>
          </a:p>
          <a:p>
            <a:pPr algn="l" eaLnBrk="1" hangingPunct="1"/>
            <a:endParaRPr lang="en-GB" altLang="en-US" sz="1400"/>
          </a:p>
          <a:p>
            <a:pPr algn="l" eaLnBrk="1" hangingPunct="1"/>
            <a:r>
              <a:rPr lang="en-GB" altLang="en-US" sz="1400"/>
              <a:t>The template can be either  a pre-defined document, or one created using the Word Report Designer option shown in section 7 of this presentation.</a:t>
            </a:r>
          </a:p>
          <a:p>
            <a:pPr algn="l" eaLnBrk="1" hangingPunct="1"/>
            <a:endParaRPr lang="en-GB" altLang="en-US" sz="1400"/>
          </a:p>
          <a:p>
            <a:pPr algn="l" eaLnBrk="1" hangingPunct="1"/>
            <a:r>
              <a:rPr lang="en-GB" altLang="en-US" sz="1400"/>
              <a:t>The main text is typed and any pictures, tables etc.. are added as for any other Word document.</a:t>
            </a:r>
          </a:p>
          <a:p>
            <a:pPr algn="l" eaLnBrk="1" hangingPunct="1"/>
            <a:r>
              <a:rPr lang="en-GB" altLang="en-US" sz="1400"/>
              <a:t>When any data is required from Nexygen</a:t>
            </a:r>
            <a:r>
              <a:rPr lang="en-GB" altLang="en-US" sz="1400" i="1"/>
              <a:t>Plus, </a:t>
            </a:r>
            <a:r>
              <a:rPr lang="en-GB" altLang="en-US" sz="1400"/>
              <a:t>a </a:t>
            </a:r>
            <a:r>
              <a:rPr lang="en-GB" altLang="en-US" sz="1400">
                <a:solidFill>
                  <a:srgbClr val="0093D0"/>
                </a:solidFill>
              </a:rPr>
              <a:t>Tag</a:t>
            </a:r>
            <a:r>
              <a:rPr lang="en-GB" altLang="en-US" sz="1400"/>
              <a:t> is inserted into the Word document and this is automatically replaced with the relevant data during the printing process.</a:t>
            </a:r>
          </a:p>
          <a:p>
            <a:pPr algn="l" eaLnBrk="1" hangingPunct="1"/>
            <a:endParaRPr lang="en-GB" altLang="en-US" sz="1400"/>
          </a:p>
          <a:p>
            <a:pPr algn="l" eaLnBrk="1" hangingPunct="1"/>
            <a:r>
              <a:rPr lang="en-GB" altLang="en-US" sz="1400"/>
              <a:t>Printing can be either to a physical print output device or through software such as any commercially available PDF creator.</a:t>
            </a:r>
          </a:p>
          <a:p>
            <a:pPr algn="l" eaLnBrk="1" hangingPunct="1"/>
            <a:endParaRPr lang="en-GB" altLang="en-US" sz="1400"/>
          </a:p>
          <a:p>
            <a:pPr algn="l" eaLnBrk="1" hangingPunct="1"/>
            <a:r>
              <a:rPr lang="en-GB" altLang="en-US" sz="1400"/>
              <a:t>The data can be exported either for a single test (called a </a:t>
            </a:r>
            <a:r>
              <a:rPr lang="en-GB" altLang="en-US" sz="1400">
                <a:solidFill>
                  <a:srgbClr val="0093D0"/>
                </a:solidFill>
              </a:rPr>
              <a:t>Row Report</a:t>
            </a:r>
            <a:r>
              <a:rPr lang="en-GB" altLang="en-US" sz="1400"/>
              <a:t>), or for a "Batch" or sequence of tests (called a </a:t>
            </a:r>
            <a:r>
              <a:rPr lang="en-GB" altLang="en-US" sz="1400">
                <a:solidFill>
                  <a:srgbClr val="0093D0"/>
                </a:solidFill>
              </a:rPr>
              <a:t>Batch Report</a:t>
            </a:r>
            <a:r>
              <a:rPr lang="en-GB" altLang="en-US" sz="1400"/>
              <a:t>).</a:t>
            </a:r>
          </a:p>
          <a:p>
            <a:pPr algn="l" eaLnBrk="1" hangingPunct="1"/>
            <a:endParaRPr lang="en-GB" altLang="en-US" sz="1400"/>
          </a:p>
          <a:p>
            <a:pPr algn="l" eaLnBrk="1" hangingPunct="1"/>
            <a:endParaRPr lang="en-GB" altLang="en-US" sz="1400"/>
          </a:p>
          <a:p>
            <a:pPr algn="l" eaLnBrk="1" hangingPunct="1"/>
            <a:endParaRPr lang="en-GB" alt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1289DF6-EC65-4BFD-8163-A8D4007A5CF9}"/>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39267" name="Billede 5" descr="LLOYD.jpg">
            <a:extLst>
              <a:ext uri="{FF2B5EF4-FFF2-40B4-BE49-F238E27FC236}">
                <a16:creationId xmlns:a16="http://schemas.microsoft.com/office/drawing/2014/main" id="{79F3B034-67FC-4A32-8792-5530A6D408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Slide Number Placeholder 5">
            <a:extLst>
              <a:ext uri="{FF2B5EF4-FFF2-40B4-BE49-F238E27FC236}">
                <a16:creationId xmlns:a16="http://schemas.microsoft.com/office/drawing/2014/main" id="{64A1ED23-06F5-4C88-B56B-F65B49A0622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035C7C-6B7D-4909-BFED-AE8BFC2F928D}" type="slidenum">
              <a:rPr lang="en-US" altLang="en-US">
                <a:solidFill>
                  <a:srgbClr val="808080"/>
                </a:solidFill>
              </a:rPr>
              <a:pPr eaLnBrk="1" hangingPunct="1"/>
              <a:t>135</a:t>
            </a:fld>
            <a:endParaRPr lang="en-US" altLang="en-US">
              <a:solidFill>
                <a:srgbClr val="808080"/>
              </a:solidFill>
            </a:endParaRPr>
          </a:p>
        </p:txBody>
      </p:sp>
      <p:sp>
        <p:nvSpPr>
          <p:cNvPr id="139269" name="TextBox 6">
            <a:extLst>
              <a:ext uri="{FF2B5EF4-FFF2-40B4-BE49-F238E27FC236}">
                <a16:creationId xmlns:a16="http://schemas.microsoft.com/office/drawing/2014/main" id="{30EE4326-746B-4BD7-958B-7316337C5CA1}"/>
              </a:ext>
            </a:extLst>
          </p:cNvPr>
          <p:cNvSpPr txBox="1">
            <a:spLocks noChangeArrowheads="1"/>
          </p:cNvSpPr>
          <p:nvPr/>
        </p:nvSpPr>
        <p:spPr bwMode="auto">
          <a:xfrm>
            <a:off x="827088" y="1590675"/>
            <a:ext cx="818991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Test Report</a:t>
            </a:r>
          </a:p>
          <a:p>
            <a:pPr algn="l" eaLnBrk="1" hangingPunct="1"/>
            <a:endParaRPr lang="en-GB" altLang="en-US" b="1" u="sng"/>
          </a:p>
          <a:p>
            <a:pPr algn="l" eaLnBrk="1" hangingPunct="1"/>
            <a:r>
              <a:rPr lang="en-GB" altLang="en-US" sz="1400" b="1" u="sng"/>
              <a:t>Overview</a:t>
            </a:r>
          </a:p>
          <a:p>
            <a:pPr algn="l" eaLnBrk="1" hangingPunct="1"/>
            <a:endParaRPr lang="en-GB" altLang="en-US" sz="1400"/>
          </a:p>
          <a:p>
            <a:pPr algn="l" eaLnBrk="1" hangingPunct="1"/>
            <a:r>
              <a:rPr lang="en-GB" altLang="en-US" sz="1400"/>
              <a:t>The user can print a report at any time by viewing the Results screen the selecting the main menu item of </a:t>
            </a:r>
            <a:r>
              <a:rPr lang="en-GB" altLang="en-US" sz="1400" b="1"/>
              <a:t>Report.</a:t>
            </a:r>
          </a:p>
          <a:p>
            <a:pPr algn="l" eaLnBrk="1" hangingPunct="1"/>
            <a:endParaRPr lang="en-GB" altLang="en-US" sz="1400" b="1"/>
          </a:p>
          <a:p>
            <a:pPr algn="l" eaLnBrk="1" hangingPunct="1"/>
            <a:r>
              <a:rPr lang="en-GB" altLang="en-US" sz="1400" b="1"/>
              <a:t>Note:</a:t>
            </a:r>
            <a:r>
              <a:rPr lang="en-GB" altLang="en-US" sz="1400"/>
              <a:t> that the user must select a test row before a </a:t>
            </a:r>
            <a:r>
              <a:rPr lang="en-GB" altLang="en-US" sz="1400">
                <a:solidFill>
                  <a:srgbClr val="0093D0"/>
                </a:solidFill>
              </a:rPr>
              <a:t>Row Report </a:t>
            </a:r>
            <a:r>
              <a:rPr lang="en-GB" altLang="en-US" sz="1400"/>
              <a:t>can be printed.</a:t>
            </a:r>
          </a:p>
          <a:p>
            <a:pPr algn="l" eaLnBrk="1" hangingPunct="1"/>
            <a:endParaRPr lang="en-GB" altLang="en-US" sz="1400"/>
          </a:p>
          <a:p>
            <a:pPr algn="l" eaLnBrk="1" hangingPunct="1"/>
            <a:r>
              <a:rPr lang="en-GB" altLang="en-US" sz="1400"/>
              <a:t>A </a:t>
            </a:r>
            <a:r>
              <a:rPr lang="en-GB" altLang="en-US" sz="1400">
                <a:solidFill>
                  <a:srgbClr val="0093D0"/>
                </a:solidFill>
              </a:rPr>
              <a:t>Row Report</a:t>
            </a:r>
            <a:r>
              <a:rPr lang="en-GB" altLang="en-US" sz="1400"/>
              <a:t> will </a:t>
            </a:r>
            <a:r>
              <a:rPr lang="en-GB" altLang="en-US" sz="1400" b="1"/>
              <a:t>Always</a:t>
            </a:r>
            <a:r>
              <a:rPr lang="en-GB" altLang="en-US" sz="1400"/>
              <a:t> export a test graph for that individual test in a predefined size after the test data.</a:t>
            </a:r>
          </a:p>
          <a:p>
            <a:pPr algn="l" eaLnBrk="1" hangingPunct="1"/>
            <a:endParaRPr lang="en-GB" altLang="en-US" sz="1400"/>
          </a:p>
          <a:p>
            <a:pPr algn="l" eaLnBrk="1" hangingPunct="1"/>
            <a:r>
              <a:rPr lang="en-GB" altLang="en-US" sz="1400"/>
              <a:t>A </a:t>
            </a:r>
            <a:r>
              <a:rPr lang="en-GB" altLang="en-US" sz="1400">
                <a:solidFill>
                  <a:srgbClr val="0093D0"/>
                </a:solidFill>
              </a:rPr>
              <a:t>Batch Report</a:t>
            </a:r>
            <a:r>
              <a:rPr lang="en-GB" altLang="en-US" sz="1400"/>
              <a:t> </a:t>
            </a:r>
            <a:r>
              <a:rPr lang="en-GB" altLang="en-US" sz="1400" b="1"/>
              <a:t>CAN</a:t>
            </a:r>
            <a:r>
              <a:rPr lang="en-GB" altLang="en-US" sz="1400"/>
              <a:t> export all the </a:t>
            </a:r>
            <a:r>
              <a:rPr lang="en-GB" altLang="en-US" sz="1400">
                <a:solidFill>
                  <a:srgbClr val="0093D0"/>
                </a:solidFill>
              </a:rPr>
              <a:t>test graphs</a:t>
            </a:r>
            <a:r>
              <a:rPr lang="en-GB" altLang="en-US" sz="1400"/>
              <a:t>, an </a:t>
            </a:r>
            <a:r>
              <a:rPr lang="en-GB" altLang="en-US" sz="1400">
                <a:solidFill>
                  <a:srgbClr val="0093D0"/>
                </a:solidFill>
              </a:rPr>
              <a:t>overlay graph</a:t>
            </a:r>
            <a:r>
              <a:rPr lang="en-GB" altLang="en-US" sz="1400"/>
              <a:t>, a </a:t>
            </a:r>
            <a:r>
              <a:rPr lang="en-GB" altLang="en-US" sz="1400">
                <a:solidFill>
                  <a:srgbClr val="0093D0"/>
                </a:solidFill>
              </a:rPr>
              <a:t>Histogram chart </a:t>
            </a:r>
            <a:r>
              <a:rPr lang="en-GB" altLang="en-US" sz="1400"/>
              <a:t>and / or an</a:t>
            </a:r>
          </a:p>
          <a:p>
            <a:pPr algn="l" eaLnBrk="1" hangingPunct="1"/>
            <a:r>
              <a:rPr lang="en-GB" altLang="en-US" sz="1400">
                <a:solidFill>
                  <a:srgbClr val="0093D0"/>
                </a:solidFill>
              </a:rPr>
              <a:t>X Bar/Range chart.</a:t>
            </a:r>
          </a:p>
          <a:p>
            <a:pPr algn="l" eaLnBrk="1" hangingPunct="1"/>
            <a:endParaRPr lang="en-GB" altLang="en-US" sz="1400">
              <a:solidFill>
                <a:srgbClr val="0093D0"/>
              </a:solidFill>
            </a:endParaRPr>
          </a:p>
          <a:p>
            <a:pPr algn="l" eaLnBrk="1" hangingPunct="1"/>
            <a:r>
              <a:rPr lang="en-GB" altLang="en-US" sz="1400"/>
              <a:t>Therefore, two or more different Word report documents may be required.</a:t>
            </a:r>
          </a:p>
          <a:p>
            <a:pPr algn="l" eaLnBrk="1" hangingPunct="1"/>
            <a:endParaRPr lang="en-GB" altLang="en-US" sz="1400"/>
          </a:p>
          <a:p>
            <a:pPr algn="l" eaLnBrk="1" hangingPunct="1"/>
            <a:endParaRPr lang="en-GB" alt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83B831B-C656-47D4-BB64-01078CA7502B}"/>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40291" name="Billede 5" descr="LLOYD.jpg">
            <a:extLst>
              <a:ext uri="{FF2B5EF4-FFF2-40B4-BE49-F238E27FC236}">
                <a16:creationId xmlns:a16="http://schemas.microsoft.com/office/drawing/2014/main" id="{CD9C34FB-7CE0-4DA0-9B12-A39A97570F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2" name="Slide Number Placeholder 5">
            <a:extLst>
              <a:ext uri="{FF2B5EF4-FFF2-40B4-BE49-F238E27FC236}">
                <a16:creationId xmlns:a16="http://schemas.microsoft.com/office/drawing/2014/main" id="{E5B87649-52C6-457D-BEAD-25F55BF617C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BE28C8-B54B-4BF6-B638-756575791DDA}" type="slidenum">
              <a:rPr lang="en-US" altLang="en-US">
                <a:solidFill>
                  <a:srgbClr val="808080"/>
                </a:solidFill>
              </a:rPr>
              <a:pPr eaLnBrk="1" hangingPunct="1"/>
              <a:t>136</a:t>
            </a:fld>
            <a:endParaRPr lang="en-US" altLang="en-US">
              <a:solidFill>
                <a:srgbClr val="808080"/>
              </a:solidFill>
            </a:endParaRPr>
          </a:p>
        </p:txBody>
      </p:sp>
      <p:sp>
        <p:nvSpPr>
          <p:cNvPr id="140293" name="TextBox 6">
            <a:extLst>
              <a:ext uri="{FF2B5EF4-FFF2-40B4-BE49-F238E27FC236}">
                <a16:creationId xmlns:a16="http://schemas.microsoft.com/office/drawing/2014/main" id="{C9958D5D-6548-4222-8B7A-A82866FE6F86}"/>
              </a:ext>
            </a:extLst>
          </p:cNvPr>
          <p:cNvSpPr txBox="1">
            <a:spLocks noChangeArrowheads="1"/>
          </p:cNvSpPr>
          <p:nvPr/>
        </p:nvSpPr>
        <p:spPr bwMode="auto">
          <a:xfrm>
            <a:off x="827088" y="1590675"/>
            <a:ext cx="819943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Test Report</a:t>
            </a:r>
          </a:p>
          <a:p>
            <a:pPr algn="l" eaLnBrk="1" hangingPunct="1"/>
            <a:endParaRPr lang="en-GB" altLang="en-US" b="1" u="sng"/>
          </a:p>
          <a:p>
            <a:pPr algn="l" eaLnBrk="1" hangingPunct="1"/>
            <a:r>
              <a:rPr lang="en-GB" altLang="en-US" sz="1400" b="1" u="sng"/>
              <a:t>Overview</a:t>
            </a:r>
          </a:p>
          <a:p>
            <a:pPr algn="l" eaLnBrk="1" hangingPunct="1"/>
            <a:endParaRPr lang="en-GB" altLang="en-US" sz="1400"/>
          </a:p>
          <a:p>
            <a:pPr algn="l" eaLnBrk="1" hangingPunct="1"/>
            <a:r>
              <a:rPr lang="en-GB" altLang="en-US" sz="1400"/>
              <a:t>The program can also automatically print up to </a:t>
            </a:r>
            <a:r>
              <a:rPr lang="en-GB" altLang="en-US" sz="1400" b="1"/>
              <a:t>3</a:t>
            </a:r>
            <a:r>
              <a:rPr lang="en-GB" altLang="en-US" sz="1400"/>
              <a:t> different reports, e.g. for Customer, Lab and QA department.</a:t>
            </a:r>
          </a:p>
          <a:p>
            <a:pPr algn="l" eaLnBrk="1" hangingPunct="1"/>
            <a:endParaRPr lang="en-GB" altLang="en-US" sz="1400"/>
          </a:p>
          <a:p>
            <a:pPr algn="l" eaLnBrk="1" hangingPunct="1"/>
            <a:r>
              <a:rPr lang="en-GB" altLang="en-US" sz="1400"/>
              <a:t>The program can automatically print a specified report document (</a:t>
            </a:r>
            <a:r>
              <a:rPr lang="en-GB" altLang="en-US" sz="1400">
                <a:solidFill>
                  <a:srgbClr val="0093D0"/>
                </a:solidFill>
              </a:rPr>
              <a:t>Print Row / Batch Report</a:t>
            </a:r>
            <a:r>
              <a:rPr lang="en-GB" altLang="en-US" sz="1400"/>
              <a:t>) or a dialog can be displayed allowing the user to select a report document (</a:t>
            </a:r>
            <a:r>
              <a:rPr lang="en-GB" altLang="en-US" sz="1400">
                <a:solidFill>
                  <a:srgbClr val="0093D0"/>
                </a:solidFill>
              </a:rPr>
              <a:t>Print Row / Batch Report As..</a:t>
            </a:r>
            <a:r>
              <a:rPr lang="en-GB" altLang="en-US" sz="1400"/>
              <a:t>)</a:t>
            </a:r>
          </a:p>
          <a:p>
            <a:pPr algn="l" eaLnBrk="1" hangingPunct="1"/>
            <a:endParaRPr lang="en-GB" altLang="en-US" sz="1400"/>
          </a:p>
          <a:p>
            <a:pPr algn="l" eaLnBrk="1" hangingPunct="1"/>
            <a:r>
              <a:rPr lang="en-GB" altLang="en-US" sz="1400"/>
              <a:t>These options can be selected for a manual print from the main menu option </a:t>
            </a:r>
            <a:r>
              <a:rPr lang="en-GB" altLang="en-US" sz="1400" b="1"/>
              <a:t>Report</a:t>
            </a:r>
            <a:r>
              <a:rPr lang="en-GB" altLang="en-US" sz="1400"/>
              <a:t>.</a:t>
            </a:r>
          </a:p>
          <a:p>
            <a:pPr algn="l" eaLnBrk="1" hangingPunct="1"/>
            <a:endParaRPr lang="en-GB" altLang="en-US" sz="1400"/>
          </a:p>
          <a:p>
            <a:pPr algn="l" eaLnBrk="1" hangingPunct="1"/>
            <a:r>
              <a:rPr lang="en-GB" altLang="en-US" sz="1400"/>
              <a:t>An automatic </a:t>
            </a:r>
            <a:r>
              <a:rPr lang="en-GB" altLang="en-US" sz="1400">
                <a:solidFill>
                  <a:srgbClr val="0093D0"/>
                </a:solidFill>
              </a:rPr>
              <a:t>Row Report </a:t>
            </a:r>
            <a:r>
              <a:rPr lang="en-GB" altLang="en-US" sz="1400"/>
              <a:t>is specified using the </a:t>
            </a:r>
            <a:r>
              <a:rPr lang="en-GB" altLang="en-US" sz="1400" b="1"/>
              <a:t>Test Options</a:t>
            </a:r>
            <a:r>
              <a:rPr lang="en-GB" altLang="en-US" sz="1400"/>
              <a:t> button on the right hand side of</a:t>
            </a:r>
          </a:p>
          <a:p>
            <a:pPr algn="l" eaLnBrk="1" hangingPunct="1"/>
            <a:r>
              <a:rPr lang="en-GB" altLang="en-US" sz="1400"/>
              <a:t>the Test Edit screen.</a:t>
            </a:r>
          </a:p>
          <a:p>
            <a:pPr algn="l" eaLnBrk="1" hangingPunct="1"/>
            <a:endParaRPr lang="en-GB" altLang="en-US" sz="1400"/>
          </a:p>
          <a:p>
            <a:pPr algn="l" eaLnBrk="1" hangingPunct="1"/>
            <a:r>
              <a:rPr lang="en-GB" altLang="en-US" sz="1400"/>
              <a:t>An automatic </a:t>
            </a:r>
            <a:r>
              <a:rPr lang="en-GB" altLang="en-US" sz="1400">
                <a:solidFill>
                  <a:srgbClr val="0093D0"/>
                </a:solidFill>
              </a:rPr>
              <a:t>Batch Report </a:t>
            </a:r>
            <a:r>
              <a:rPr lang="en-GB" altLang="en-US" sz="1400"/>
              <a:t>is specified using the </a:t>
            </a:r>
            <a:r>
              <a:rPr lang="en-GB" altLang="en-US" sz="1400" b="1"/>
              <a:t>Test Automation</a:t>
            </a:r>
            <a:r>
              <a:rPr lang="en-GB" altLang="en-US" sz="1400"/>
              <a:t> button on the right</a:t>
            </a:r>
          </a:p>
          <a:p>
            <a:pPr algn="l" eaLnBrk="1" hangingPunct="1"/>
            <a:r>
              <a:rPr lang="en-GB" altLang="en-US" sz="1400"/>
              <a:t>hand side of the Test Edit screen.</a:t>
            </a:r>
          </a:p>
          <a:p>
            <a:pPr algn="l" eaLnBrk="1" hangingPunct="1"/>
            <a:endParaRPr lang="en-GB" alt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8704642-E509-40F2-A053-C4D9D6584137}"/>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41315" name="Billede 5" descr="LLOYD.jpg">
            <a:extLst>
              <a:ext uri="{FF2B5EF4-FFF2-40B4-BE49-F238E27FC236}">
                <a16:creationId xmlns:a16="http://schemas.microsoft.com/office/drawing/2014/main" id="{BF6269B1-3305-4882-91B5-6BC1BFEAA7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6" name="Slide Number Placeholder 5">
            <a:extLst>
              <a:ext uri="{FF2B5EF4-FFF2-40B4-BE49-F238E27FC236}">
                <a16:creationId xmlns:a16="http://schemas.microsoft.com/office/drawing/2014/main" id="{07820A85-0503-4031-8255-AD7B46F20F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1BEB94-9811-40CD-986B-93CECBFEE5A9}" type="slidenum">
              <a:rPr lang="en-US" altLang="en-US">
                <a:solidFill>
                  <a:srgbClr val="808080"/>
                </a:solidFill>
              </a:rPr>
              <a:pPr eaLnBrk="1" hangingPunct="1"/>
              <a:t>137</a:t>
            </a:fld>
            <a:endParaRPr lang="en-US" altLang="en-US">
              <a:solidFill>
                <a:srgbClr val="808080"/>
              </a:solidFill>
            </a:endParaRPr>
          </a:p>
        </p:txBody>
      </p:sp>
      <p:sp>
        <p:nvSpPr>
          <p:cNvPr id="137221" name="TextBox 6">
            <a:extLst>
              <a:ext uri="{FF2B5EF4-FFF2-40B4-BE49-F238E27FC236}">
                <a16:creationId xmlns:a16="http://schemas.microsoft.com/office/drawing/2014/main" id="{A9F58F06-2866-481A-996B-A528BB8B9A57}"/>
              </a:ext>
            </a:extLst>
          </p:cNvPr>
          <p:cNvSpPr txBox="1">
            <a:spLocks noChangeArrowheads="1"/>
          </p:cNvSpPr>
          <p:nvPr/>
        </p:nvSpPr>
        <p:spPr bwMode="auto">
          <a:xfrm>
            <a:off x="827088" y="1590675"/>
            <a:ext cx="8199437" cy="4094163"/>
          </a:xfrm>
          <a:prstGeom prst="rect">
            <a:avLst/>
          </a:prstGeom>
          <a:noFill/>
          <a:ln w="9525">
            <a:noFill/>
            <a:miter lim="800000"/>
            <a:headEnd/>
            <a:tailEnd/>
          </a:ln>
        </p:spPr>
        <p:txBody>
          <a:bodyPr>
            <a:spAutoFit/>
          </a:bodyPr>
          <a:lstStyle/>
          <a:p>
            <a:pPr algn="l">
              <a:defRPr/>
            </a:pPr>
            <a:r>
              <a:rPr lang="en-GB" b="1" u="sng" dirty="0">
                <a:latin typeface="Arial" charset="0"/>
              </a:rPr>
              <a:t>Producing a Test Report</a:t>
            </a:r>
          </a:p>
          <a:p>
            <a:pPr algn="l">
              <a:defRPr/>
            </a:pPr>
            <a:endParaRPr lang="en-GB" b="1" u="sng" dirty="0">
              <a:latin typeface="Arial" charset="0"/>
            </a:endParaRPr>
          </a:p>
          <a:p>
            <a:pPr algn="l">
              <a:defRPr/>
            </a:pPr>
            <a:r>
              <a:rPr lang="en-GB" sz="1400" b="1" u="sng" dirty="0">
                <a:latin typeface="Arial" charset="0"/>
              </a:rPr>
              <a:t>Printing A Manual Row Report</a:t>
            </a:r>
          </a:p>
          <a:p>
            <a:pPr algn="l">
              <a:defRPr/>
            </a:pPr>
            <a:endParaRPr lang="en-GB" sz="1400" dirty="0">
              <a:latin typeface="Arial" charset="0"/>
            </a:endParaRPr>
          </a:p>
          <a:p>
            <a:pPr algn="l">
              <a:defRPr/>
            </a:pPr>
            <a:r>
              <a:rPr lang="en-GB" sz="1400" dirty="0">
                <a:latin typeface="Arial" charset="0"/>
              </a:rPr>
              <a:t>A Manual Row Report is printed by: -</a:t>
            </a:r>
          </a:p>
          <a:p>
            <a:pPr algn="l">
              <a:defRPr/>
            </a:pPr>
            <a:endParaRPr lang="en-GB" sz="1400" dirty="0">
              <a:latin typeface="Arial" charset="0"/>
            </a:endParaRPr>
          </a:p>
          <a:p>
            <a:pPr marL="806450" indent="-444500" algn="l">
              <a:defRPr/>
            </a:pPr>
            <a:endParaRPr lang="en-GB" sz="1400" dirty="0">
              <a:latin typeface="Arial" charset="0"/>
            </a:endParaRPr>
          </a:p>
          <a:p>
            <a:pPr marL="806450" indent="-444500" algn="l">
              <a:buFont typeface="+mj-lt"/>
              <a:buAutoNum type="arabicPeriod"/>
              <a:defRPr/>
            </a:pPr>
            <a:r>
              <a:rPr lang="en-GB" sz="1400" dirty="0">
                <a:latin typeface="Arial" charset="0"/>
              </a:rPr>
              <a:t> Viewing the </a:t>
            </a:r>
            <a:r>
              <a:rPr lang="en-GB" sz="1400" dirty="0">
                <a:solidFill>
                  <a:srgbClr val="0093D0"/>
                </a:solidFill>
                <a:latin typeface="Arial" charset="0"/>
              </a:rPr>
              <a:t>Results </a:t>
            </a:r>
            <a:r>
              <a:rPr lang="en-GB" sz="1400" dirty="0">
                <a:latin typeface="Arial" charset="0"/>
              </a:rPr>
              <a:t>screen</a:t>
            </a:r>
          </a:p>
          <a:p>
            <a:pPr marL="806450" indent="-444500" algn="l">
              <a:buFont typeface="+mj-lt"/>
              <a:buAutoNum type="arabicPeriod"/>
              <a:defRPr/>
            </a:pPr>
            <a:endParaRPr lang="en-GB" sz="1400" dirty="0">
              <a:latin typeface="Arial" charset="0"/>
            </a:endParaRPr>
          </a:p>
          <a:p>
            <a:pPr marL="806450" indent="-444500" algn="l">
              <a:buFont typeface="+mj-lt"/>
              <a:buAutoNum type="arabicPeriod"/>
              <a:defRPr/>
            </a:pPr>
            <a:r>
              <a:rPr lang="en-GB" sz="1400" dirty="0">
                <a:latin typeface="Arial" charset="0"/>
              </a:rPr>
              <a:t> Selecting the required </a:t>
            </a:r>
            <a:r>
              <a:rPr lang="en-GB" sz="1400" dirty="0">
                <a:solidFill>
                  <a:srgbClr val="0093D0"/>
                </a:solidFill>
                <a:latin typeface="Arial" charset="0"/>
              </a:rPr>
              <a:t>Row</a:t>
            </a:r>
          </a:p>
          <a:p>
            <a:pPr marL="806450" indent="-444500" algn="l">
              <a:buFont typeface="+mj-lt"/>
              <a:buAutoNum type="arabicPeriod"/>
              <a:defRPr/>
            </a:pPr>
            <a:endParaRPr lang="en-GB" sz="1400" dirty="0">
              <a:latin typeface="Arial" charset="0"/>
            </a:endParaRPr>
          </a:p>
          <a:p>
            <a:pPr marL="806450" indent="-444500" algn="l">
              <a:buFont typeface="+mj-lt"/>
              <a:buAutoNum type="arabicPeriod"/>
              <a:defRPr/>
            </a:pPr>
            <a:r>
              <a:rPr lang="en-GB" sz="1400" dirty="0">
                <a:latin typeface="Arial" charset="0"/>
              </a:rPr>
              <a:t> Selecting the main menu item of </a:t>
            </a:r>
            <a:r>
              <a:rPr lang="en-GB" sz="1400" dirty="0">
                <a:solidFill>
                  <a:srgbClr val="0093D0"/>
                </a:solidFill>
                <a:latin typeface="Arial" charset="0"/>
              </a:rPr>
              <a:t>Report</a:t>
            </a:r>
            <a:r>
              <a:rPr lang="en-GB" sz="1400" dirty="0">
                <a:latin typeface="Arial" charset="0"/>
              </a:rPr>
              <a:t>, </a:t>
            </a:r>
            <a:r>
              <a:rPr lang="en-GB" sz="1400" dirty="0">
                <a:solidFill>
                  <a:srgbClr val="0093D0"/>
                </a:solidFill>
                <a:latin typeface="Arial" charset="0"/>
              </a:rPr>
              <a:t>Print Row Report As..</a:t>
            </a:r>
          </a:p>
          <a:p>
            <a:pPr marL="806450" indent="-444500" algn="l">
              <a:buFont typeface="+mj-lt"/>
              <a:buAutoNum type="arabicPeriod"/>
              <a:defRPr/>
            </a:pPr>
            <a:endParaRPr lang="en-GB" sz="1400" dirty="0">
              <a:latin typeface="Arial" charset="0"/>
            </a:endParaRPr>
          </a:p>
          <a:p>
            <a:pPr marL="806450" indent="-444500" algn="l">
              <a:buFont typeface="+mj-lt"/>
              <a:buAutoNum type="arabicPeriod"/>
              <a:defRPr/>
            </a:pPr>
            <a:r>
              <a:rPr lang="en-GB" sz="1400" dirty="0">
                <a:latin typeface="Arial" charset="0"/>
              </a:rPr>
              <a:t> Selecting the required Word Document from the File Open dialog</a:t>
            </a:r>
          </a:p>
          <a:p>
            <a:pPr marL="806450" indent="-444500" algn="l">
              <a:buFont typeface="+mj-lt"/>
              <a:buAutoNum type="arabicPeriod"/>
              <a:defRPr/>
            </a:pPr>
            <a:endParaRPr lang="en-GB" sz="1400" dirty="0">
              <a:latin typeface="Arial" charset="0"/>
            </a:endParaRPr>
          </a:p>
          <a:p>
            <a:pPr marL="806450" indent="-444500" algn="l">
              <a:buFont typeface="+mj-lt"/>
              <a:buAutoNum type="arabicPeriod"/>
              <a:defRPr/>
            </a:pPr>
            <a:endParaRPr lang="en-GB" sz="1400" dirty="0">
              <a:latin typeface="Arial" charset="0"/>
            </a:endParaRPr>
          </a:p>
          <a:p>
            <a:pPr marL="806450" indent="-444500" algn="l">
              <a:defRPr/>
            </a:pPr>
            <a:endParaRPr lang="en-GB" sz="1400" dirty="0">
              <a:latin typeface="Arial" charset="0"/>
            </a:endParaRPr>
          </a:p>
          <a:p>
            <a:pPr marL="806450" indent="-444500" algn="l">
              <a:defRPr/>
            </a:pPr>
            <a:r>
              <a:rPr lang="en-GB" sz="1400" dirty="0">
                <a:latin typeface="Arial" charset="0"/>
              </a:rPr>
              <a:t> </a:t>
            </a:r>
            <a:r>
              <a:rPr lang="en-GB" sz="1400" b="1" dirty="0">
                <a:latin typeface="Arial" charset="0"/>
              </a:rPr>
              <a:t>Note:</a:t>
            </a:r>
            <a:r>
              <a:rPr lang="en-GB" sz="1400" dirty="0">
                <a:latin typeface="Arial" charset="0"/>
              </a:rPr>
              <a:t> Using the </a:t>
            </a:r>
            <a:r>
              <a:rPr lang="en-GB" sz="1400" dirty="0">
                <a:solidFill>
                  <a:srgbClr val="0093D0"/>
                </a:solidFill>
                <a:latin typeface="Arial" charset="0"/>
              </a:rPr>
              <a:t>Print Row Report </a:t>
            </a:r>
            <a:r>
              <a:rPr lang="en-GB" sz="1400" dirty="0">
                <a:latin typeface="Arial" charset="0"/>
              </a:rPr>
              <a:t>will automatically print the last used document.</a:t>
            </a:r>
          </a:p>
        </p:txBody>
      </p:sp>
      <p:pic>
        <p:nvPicPr>
          <p:cNvPr id="141318" name="Picture 2">
            <a:extLst>
              <a:ext uri="{FF2B5EF4-FFF2-40B4-BE49-F238E27FC236}">
                <a16:creationId xmlns:a16="http://schemas.microsoft.com/office/drawing/2014/main" id="{C8BF7368-D1C8-43F3-AA6E-7D0529F98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700" y="2457450"/>
            <a:ext cx="2219325" cy="4572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65AD36E-2659-4BBF-AB8A-E5373DB72376}"/>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42339" name="Billede 5" descr="LLOYD.jpg">
            <a:extLst>
              <a:ext uri="{FF2B5EF4-FFF2-40B4-BE49-F238E27FC236}">
                <a16:creationId xmlns:a16="http://schemas.microsoft.com/office/drawing/2014/main" id="{99185488-A18A-4E74-B776-3022FDFA9E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Slide Number Placeholder 5">
            <a:extLst>
              <a:ext uri="{FF2B5EF4-FFF2-40B4-BE49-F238E27FC236}">
                <a16:creationId xmlns:a16="http://schemas.microsoft.com/office/drawing/2014/main" id="{69778EE5-A263-4FA2-8865-BD23268B93A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0BE987-3D20-4C8B-851E-D90BD258F8B8}" type="slidenum">
              <a:rPr lang="en-US" altLang="en-US">
                <a:solidFill>
                  <a:srgbClr val="808080"/>
                </a:solidFill>
              </a:rPr>
              <a:pPr eaLnBrk="1" hangingPunct="1"/>
              <a:t>138</a:t>
            </a:fld>
            <a:endParaRPr lang="en-US" altLang="en-US">
              <a:solidFill>
                <a:srgbClr val="808080"/>
              </a:solidFill>
            </a:endParaRPr>
          </a:p>
        </p:txBody>
      </p:sp>
      <p:sp>
        <p:nvSpPr>
          <p:cNvPr id="137221" name="TextBox 6">
            <a:extLst>
              <a:ext uri="{FF2B5EF4-FFF2-40B4-BE49-F238E27FC236}">
                <a16:creationId xmlns:a16="http://schemas.microsoft.com/office/drawing/2014/main" id="{FDA826D8-FB62-48F8-8BC4-EFC562E978C1}"/>
              </a:ext>
            </a:extLst>
          </p:cNvPr>
          <p:cNvSpPr txBox="1">
            <a:spLocks noChangeArrowheads="1"/>
          </p:cNvSpPr>
          <p:nvPr/>
        </p:nvSpPr>
        <p:spPr bwMode="auto">
          <a:xfrm>
            <a:off x="827088" y="1590675"/>
            <a:ext cx="8199437" cy="5170488"/>
          </a:xfrm>
          <a:prstGeom prst="rect">
            <a:avLst/>
          </a:prstGeom>
          <a:noFill/>
          <a:ln w="9525">
            <a:noFill/>
            <a:miter lim="800000"/>
            <a:headEnd/>
            <a:tailEnd/>
          </a:ln>
        </p:spPr>
        <p:txBody>
          <a:bodyPr>
            <a:spAutoFit/>
          </a:bodyPr>
          <a:lstStyle/>
          <a:p>
            <a:pPr algn="l">
              <a:defRPr/>
            </a:pPr>
            <a:r>
              <a:rPr lang="en-GB" b="1" u="sng" dirty="0">
                <a:latin typeface="Arial" charset="0"/>
              </a:rPr>
              <a:t>Producing a Test Report</a:t>
            </a:r>
          </a:p>
          <a:p>
            <a:pPr algn="l">
              <a:defRPr/>
            </a:pPr>
            <a:endParaRPr lang="en-GB" b="1" u="sng" dirty="0">
              <a:latin typeface="Arial" charset="0"/>
            </a:endParaRPr>
          </a:p>
          <a:p>
            <a:pPr algn="l">
              <a:defRPr/>
            </a:pPr>
            <a:r>
              <a:rPr lang="en-GB" sz="1400" b="1" u="sng" dirty="0">
                <a:latin typeface="Arial" charset="0"/>
              </a:rPr>
              <a:t>Printing A Manual Batch Report</a:t>
            </a:r>
          </a:p>
          <a:p>
            <a:pPr algn="l">
              <a:defRPr/>
            </a:pPr>
            <a:endParaRPr lang="en-GB" sz="1400" dirty="0">
              <a:latin typeface="Arial" charset="0"/>
            </a:endParaRPr>
          </a:p>
          <a:p>
            <a:pPr marL="342900" indent="-342900" algn="l">
              <a:defRPr/>
            </a:pPr>
            <a:r>
              <a:rPr lang="en-GB" sz="1400" dirty="0">
                <a:latin typeface="Arial" charset="0"/>
              </a:rPr>
              <a:t>A Manual Batch Report is printed by: -</a:t>
            </a:r>
          </a:p>
          <a:p>
            <a:pPr marL="342900" indent="-342900" algn="l">
              <a:defRPr/>
            </a:pPr>
            <a:endParaRPr lang="en-GB" sz="1400" dirty="0">
              <a:latin typeface="Arial" charset="0"/>
            </a:endParaRPr>
          </a:p>
          <a:p>
            <a:pPr marL="342900" indent="-342900" algn="l">
              <a:defRPr/>
            </a:pPr>
            <a:endParaRPr lang="en-GB" sz="1400" dirty="0">
              <a:latin typeface="Arial" charset="0"/>
            </a:endParaRPr>
          </a:p>
          <a:p>
            <a:pPr marL="806450" indent="-444500" algn="l">
              <a:buFont typeface="+mj-lt"/>
              <a:buAutoNum type="arabicPeriod"/>
              <a:defRPr/>
            </a:pPr>
            <a:r>
              <a:rPr lang="en-GB" sz="1400" dirty="0">
                <a:latin typeface="Arial" charset="0"/>
              </a:rPr>
              <a:t>Viewing the </a:t>
            </a:r>
            <a:r>
              <a:rPr lang="en-GB" sz="1400" dirty="0">
                <a:solidFill>
                  <a:srgbClr val="0093D0"/>
                </a:solidFill>
                <a:latin typeface="Arial" charset="0"/>
              </a:rPr>
              <a:t>Results</a:t>
            </a:r>
            <a:r>
              <a:rPr lang="en-GB" sz="1400" dirty="0">
                <a:latin typeface="Arial" charset="0"/>
              </a:rPr>
              <a:t> screen </a:t>
            </a:r>
          </a:p>
          <a:p>
            <a:pPr marL="806450" indent="-444500" algn="l">
              <a:buFont typeface="+mj-lt"/>
              <a:buAutoNum type="arabicPeriod"/>
              <a:defRPr/>
            </a:pPr>
            <a:endParaRPr lang="en-GB" sz="1400" b="1" dirty="0">
              <a:latin typeface="Arial" charset="0"/>
            </a:endParaRPr>
          </a:p>
          <a:p>
            <a:pPr marL="806450" indent="-444500" algn="l">
              <a:buFont typeface="+mj-lt"/>
              <a:buAutoNum type="arabicPeriod"/>
              <a:defRPr/>
            </a:pPr>
            <a:r>
              <a:rPr lang="en-GB" sz="1400" dirty="0">
                <a:latin typeface="Arial" charset="0"/>
              </a:rPr>
              <a:t>Individually </a:t>
            </a:r>
            <a:r>
              <a:rPr lang="en-GB" sz="1400" b="1" dirty="0">
                <a:latin typeface="Arial" charset="0"/>
              </a:rPr>
              <a:t>Highlighting</a:t>
            </a:r>
            <a:r>
              <a:rPr lang="en-GB" sz="1400" dirty="0">
                <a:latin typeface="Arial" charset="0"/>
              </a:rPr>
              <a:t> all required Rows, or </a:t>
            </a:r>
            <a:r>
              <a:rPr lang="en-GB" sz="1400" b="1" dirty="0">
                <a:latin typeface="Arial" charset="0"/>
              </a:rPr>
              <a:t>Hiding</a:t>
            </a:r>
            <a:r>
              <a:rPr lang="en-GB" sz="1400" dirty="0">
                <a:latin typeface="Arial" charset="0"/>
              </a:rPr>
              <a:t> any unwanted Rows if all the data is not required</a:t>
            </a:r>
          </a:p>
          <a:p>
            <a:pPr marL="342900" indent="-342900" algn="l">
              <a:buFont typeface="+mj-lt"/>
              <a:buAutoNum type="arabicPeriod"/>
              <a:defRPr/>
            </a:pPr>
            <a:endParaRPr lang="en-GB" sz="1400" dirty="0">
              <a:latin typeface="Arial" charset="0"/>
            </a:endParaRPr>
          </a:p>
          <a:p>
            <a:pPr marL="806450" indent="-444500" algn="l">
              <a:buFont typeface="+mj-lt"/>
              <a:buAutoNum type="arabicPeriod"/>
              <a:defRPr/>
            </a:pPr>
            <a:r>
              <a:rPr lang="en-GB" sz="1400" dirty="0">
                <a:latin typeface="Arial" charset="0"/>
              </a:rPr>
              <a:t>Selecting the main menu item of </a:t>
            </a:r>
            <a:r>
              <a:rPr lang="en-GB" sz="1400" dirty="0">
                <a:solidFill>
                  <a:srgbClr val="0093D0"/>
                </a:solidFill>
                <a:latin typeface="Arial" charset="0"/>
              </a:rPr>
              <a:t>Report</a:t>
            </a:r>
            <a:r>
              <a:rPr lang="en-GB" sz="1400" dirty="0">
                <a:latin typeface="Arial" charset="0"/>
              </a:rPr>
              <a:t>, </a:t>
            </a:r>
            <a:r>
              <a:rPr lang="en-GB" sz="1400" dirty="0">
                <a:solidFill>
                  <a:srgbClr val="0093D0"/>
                </a:solidFill>
                <a:latin typeface="Arial" charset="0"/>
              </a:rPr>
              <a:t>Print Batch Report As..</a:t>
            </a:r>
          </a:p>
          <a:p>
            <a:pPr marL="806450" indent="-444500" algn="l">
              <a:buFont typeface="+mj-lt"/>
              <a:buAutoNum type="arabicPeriod"/>
              <a:defRPr/>
            </a:pPr>
            <a:endParaRPr lang="en-GB" sz="1400" dirty="0">
              <a:latin typeface="Arial" charset="0"/>
            </a:endParaRPr>
          </a:p>
          <a:p>
            <a:pPr marL="806450" indent="-444500" algn="l">
              <a:buFont typeface="+mj-lt"/>
              <a:buAutoNum type="arabicPeriod"/>
              <a:defRPr/>
            </a:pPr>
            <a:r>
              <a:rPr lang="en-GB" sz="1400" dirty="0">
                <a:latin typeface="Arial" charset="0"/>
              </a:rPr>
              <a:t>Selecting the required Word Document from the File Open dialog</a:t>
            </a:r>
          </a:p>
          <a:p>
            <a:pPr marL="342900" indent="-342900" algn="l">
              <a:defRPr/>
            </a:pPr>
            <a:endParaRPr lang="en-GB" sz="1400" b="1" dirty="0">
              <a:latin typeface="Arial" charset="0"/>
            </a:endParaRPr>
          </a:p>
          <a:p>
            <a:pPr marL="342900" indent="-342900" algn="l">
              <a:defRPr/>
            </a:pPr>
            <a:endParaRPr lang="en-GB" sz="1400" b="1" dirty="0">
              <a:latin typeface="Arial" charset="0"/>
            </a:endParaRPr>
          </a:p>
          <a:p>
            <a:pPr marL="342900" indent="-342900" algn="l">
              <a:defRPr/>
            </a:pPr>
            <a:endParaRPr lang="en-GB" sz="1400" b="1" dirty="0">
              <a:latin typeface="Arial" charset="0"/>
            </a:endParaRPr>
          </a:p>
          <a:p>
            <a:pPr marL="342900" indent="-342900" algn="l">
              <a:defRPr/>
            </a:pPr>
            <a:endParaRPr lang="en-GB" sz="1400" b="1" dirty="0">
              <a:latin typeface="Arial" charset="0"/>
            </a:endParaRPr>
          </a:p>
          <a:p>
            <a:pPr marL="342900" indent="-342900" algn="l">
              <a:defRPr/>
            </a:pPr>
            <a:r>
              <a:rPr lang="en-GB" sz="1400" b="1" dirty="0">
                <a:latin typeface="Arial" charset="0"/>
              </a:rPr>
              <a:t>	Note: </a:t>
            </a:r>
            <a:r>
              <a:rPr lang="en-GB" sz="1400" dirty="0">
                <a:latin typeface="Arial" charset="0"/>
              </a:rPr>
              <a:t>that the </a:t>
            </a:r>
            <a:r>
              <a:rPr lang="en-GB" sz="1400" dirty="0">
                <a:solidFill>
                  <a:srgbClr val="0093D0"/>
                </a:solidFill>
                <a:latin typeface="Arial" charset="0"/>
              </a:rPr>
              <a:t>Print Batch Report </a:t>
            </a:r>
            <a:r>
              <a:rPr lang="en-GB" sz="1400" dirty="0">
                <a:latin typeface="Arial" charset="0"/>
              </a:rPr>
              <a:t>will automatically print the last used document.</a:t>
            </a:r>
          </a:p>
          <a:p>
            <a:pPr marL="806450" indent="-444500" algn="l">
              <a:buFont typeface="+mj-lt"/>
              <a:buAutoNum type="arabicPeriod"/>
              <a:defRPr/>
            </a:pPr>
            <a:endParaRPr lang="en-GB" sz="1400" dirty="0">
              <a:latin typeface="Arial" charset="0"/>
            </a:endParaRPr>
          </a:p>
          <a:p>
            <a:pPr marL="806450" indent="-444500" algn="l">
              <a:defRPr/>
            </a:pPr>
            <a:endParaRPr lang="en-GB" sz="1400" dirty="0">
              <a:latin typeface="Arial" charset="0"/>
            </a:endParaRPr>
          </a:p>
          <a:p>
            <a:pPr marL="806450" indent="-444500" algn="l">
              <a:defRPr/>
            </a:pPr>
            <a:r>
              <a:rPr lang="en-GB" sz="1400" dirty="0">
                <a:latin typeface="Arial" charset="0"/>
              </a:rPr>
              <a:t> </a:t>
            </a:r>
          </a:p>
        </p:txBody>
      </p:sp>
      <p:pic>
        <p:nvPicPr>
          <p:cNvPr id="142342" name="Picture 2">
            <a:extLst>
              <a:ext uri="{FF2B5EF4-FFF2-40B4-BE49-F238E27FC236}">
                <a16:creationId xmlns:a16="http://schemas.microsoft.com/office/drawing/2014/main" id="{A7DB5441-14AE-455D-8C92-E13C68874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950" y="2465388"/>
            <a:ext cx="2228850" cy="4953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CCAE5C5-B67D-48CE-AD7F-EA1ED9BCB3A0}"/>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43363" name="Billede 5" descr="LLOYD.jpg">
            <a:extLst>
              <a:ext uri="{FF2B5EF4-FFF2-40B4-BE49-F238E27FC236}">
                <a16:creationId xmlns:a16="http://schemas.microsoft.com/office/drawing/2014/main" id="{46939A0E-279A-418C-A7D2-DA7B5D8232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4" name="Slide Number Placeholder 5">
            <a:extLst>
              <a:ext uri="{FF2B5EF4-FFF2-40B4-BE49-F238E27FC236}">
                <a16:creationId xmlns:a16="http://schemas.microsoft.com/office/drawing/2014/main" id="{6C5807EB-D448-409C-9E51-AFC997C93D1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5D2337-11B4-4F67-92DC-45D2B2AA65E1}" type="slidenum">
              <a:rPr lang="en-US" altLang="en-US">
                <a:solidFill>
                  <a:srgbClr val="808080"/>
                </a:solidFill>
              </a:rPr>
              <a:pPr eaLnBrk="1" hangingPunct="1"/>
              <a:t>139</a:t>
            </a:fld>
            <a:endParaRPr lang="en-US" altLang="en-US">
              <a:solidFill>
                <a:srgbClr val="808080"/>
              </a:solidFill>
            </a:endParaRPr>
          </a:p>
        </p:txBody>
      </p:sp>
      <p:sp>
        <p:nvSpPr>
          <p:cNvPr id="143365" name="TextBox 6">
            <a:extLst>
              <a:ext uri="{FF2B5EF4-FFF2-40B4-BE49-F238E27FC236}">
                <a16:creationId xmlns:a16="http://schemas.microsoft.com/office/drawing/2014/main" id="{B47B9E51-6D06-4C83-89B7-AEFC72AF7292}"/>
              </a:ext>
            </a:extLst>
          </p:cNvPr>
          <p:cNvSpPr txBox="1">
            <a:spLocks noChangeArrowheads="1"/>
          </p:cNvSpPr>
          <p:nvPr/>
        </p:nvSpPr>
        <p:spPr bwMode="auto">
          <a:xfrm>
            <a:off x="827088" y="1590675"/>
            <a:ext cx="8199437"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Test Report</a:t>
            </a:r>
          </a:p>
          <a:p>
            <a:pPr algn="l" eaLnBrk="1" hangingPunct="1"/>
            <a:endParaRPr lang="en-GB" altLang="en-US" b="1" u="sng"/>
          </a:p>
          <a:p>
            <a:pPr algn="l" eaLnBrk="1" hangingPunct="1"/>
            <a:r>
              <a:rPr lang="en-GB" altLang="en-US" sz="1400" b="1" u="sng"/>
              <a:t>Printing An Automatic Report</a:t>
            </a:r>
          </a:p>
          <a:p>
            <a:pPr algn="l" eaLnBrk="1" hangingPunct="1"/>
            <a:endParaRPr lang="en-GB" altLang="en-US" sz="1400" u="sng"/>
          </a:p>
          <a:p>
            <a:pPr algn="l" eaLnBrk="1" hangingPunct="1"/>
            <a:r>
              <a:rPr lang="en-GB" altLang="en-US" sz="1400"/>
              <a:t>An Automatic Word Report is printed using a </a:t>
            </a:r>
            <a:r>
              <a:rPr lang="en-GB" altLang="en-US" sz="1400">
                <a:solidFill>
                  <a:srgbClr val="0093D0"/>
                </a:solidFill>
              </a:rPr>
              <a:t>M</a:t>
            </a:r>
            <a:r>
              <a:rPr lang="fr-FR" altLang="en-US" sz="1400">
                <a:solidFill>
                  <a:srgbClr val="0093D0"/>
                </a:solidFill>
              </a:rPr>
              <a:t>ail Merge </a:t>
            </a:r>
            <a:r>
              <a:rPr lang="fr-FR" altLang="en-US" sz="1400"/>
              <a:t>technique via OLE automation.</a:t>
            </a:r>
          </a:p>
          <a:p>
            <a:pPr algn="l" eaLnBrk="1" hangingPunct="1"/>
            <a:endParaRPr lang="fr-FR" altLang="en-US" sz="1400"/>
          </a:p>
          <a:p>
            <a:pPr algn="l" eaLnBrk="1" hangingPunct="1"/>
            <a:r>
              <a:rPr lang="en-GB" altLang="en-US" sz="1400"/>
              <a:t>Nexygen</a:t>
            </a:r>
            <a:r>
              <a:rPr lang="en-GB" altLang="en-US" sz="1400" i="1"/>
              <a:t>Plus </a:t>
            </a:r>
            <a:r>
              <a:rPr lang="en-GB" altLang="en-US" sz="1400"/>
              <a:t>starts MS Word™</a:t>
            </a:r>
            <a:r>
              <a:rPr lang="en-GB" altLang="en-US" sz="1400" i="1"/>
              <a:t>, </a:t>
            </a:r>
            <a:r>
              <a:rPr lang="en-GB" altLang="en-US" sz="1400"/>
              <a:t>passes the program execution to Word then waits for Word to print the specified report.</a:t>
            </a:r>
          </a:p>
          <a:p>
            <a:pPr algn="l" eaLnBrk="1" hangingPunct="1"/>
            <a:endParaRPr lang="en-GB" altLang="en-US" sz="1400"/>
          </a:p>
          <a:p>
            <a:pPr algn="l" eaLnBrk="1" hangingPunct="1"/>
            <a:r>
              <a:rPr lang="en-GB" altLang="en-US" sz="1400"/>
              <a:t>Once execution is passed back to Nexygen</a:t>
            </a:r>
            <a:r>
              <a:rPr lang="en-GB" altLang="en-US" sz="1400" i="1"/>
              <a:t>Plus, </a:t>
            </a:r>
            <a:r>
              <a:rPr lang="en-GB" altLang="en-US" sz="1400"/>
              <a:t>it will close Word</a:t>
            </a:r>
            <a:r>
              <a:rPr lang="en-GB" altLang="en-US" sz="1400" i="1"/>
              <a:t>.</a:t>
            </a:r>
          </a:p>
          <a:p>
            <a:pPr algn="l" eaLnBrk="1" hangingPunct="1"/>
            <a:endParaRPr lang="en-GB" altLang="en-US" sz="1400" i="1"/>
          </a:p>
          <a:p>
            <a:pPr algn="l" eaLnBrk="1" hangingPunct="1"/>
            <a:r>
              <a:rPr lang="en-GB" altLang="en-US" sz="1400"/>
              <a:t>Therefore, Word </a:t>
            </a:r>
            <a:r>
              <a:rPr lang="en-GB" altLang="en-US" sz="1400" b="1"/>
              <a:t>Must Not </a:t>
            </a:r>
            <a:r>
              <a:rPr lang="en-GB" altLang="en-US" sz="1400"/>
              <a:t>pass execution back to Nexygen</a:t>
            </a:r>
            <a:r>
              <a:rPr lang="en-GB" altLang="en-US" sz="1400" i="1"/>
              <a:t>Plus </a:t>
            </a:r>
            <a:r>
              <a:rPr lang="en-GB" altLang="en-US" sz="1400"/>
              <a:t>until the report is printed so the Word option of </a:t>
            </a:r>
            <a:r>
              <a:rPr lang="en-GB" altLang="en-US" sz="1400">
                <a:solidFill>
                  <a:srgbClr val="0093D0"/>
                </a:solidFill>
              </a:rPr>
              <a:t>Background Printing</a:t>
            </a:r>
            <a:r>
              <a:rPr lang="en-GB" altLang="en-US" sz="1400"/>
              <a:t> </a:t>
            </a:r>
            <a:r>
              <a:rPr lang="en-GB" altLang="en-US" sz="1400" b="1"/>
              <a:t>Must</a:t>
            </a:r>
            <a:r>
              <a:rPr lang="en-GB" altLang="en-US" sz="1400"/>
              <a:t> be de-selected in the Word program settings.</a:t>
            </a:r>
          </a:p>
          <a:p>
            <a:pPr algn="l" eaLnBrk="1" hangingPunct="1"/>
            <a:endParaRPr lang="en-GB" altLang="en-US" sz="1400" u="sng"/>
          </a:p>
          <a:p>
            <a:pPr algn="l" eaLnBrk="1" hangingPunct="1"/>
            <a:r>
              <a:rPr lang="en-GB" altLang="en-US" sz="1400"/>
              <a:t>Because Word performs the mail merge and then </a:t>
            </a:r>
            <a:r>
              <a:rPr lang="en-GB" altLang="en-US" sz="1400" b="1"/>
              <a:t>immediately</a:t>
            </a:r>
            <a:r>
              <a:rPr lang="en-GB" altLang="en-US" sz="1400"/>
              <a:t> prints the report, it is </a:t>
            </a:r>
            <a:r>
              <a:rPr lang="en-GB" altLang="en-US" sz="1400" b="1"/>
              <a:t>not </a:t>
            </a:r>
            <a:r>
              <a:rPr lang="en-GB" altLang="en-US" sz="1400"/>
              <a:t>possible to view or modify the report during the printing process (thus making it </a:t>
            </a:r>
            <a:r>
              <a:rPr lang="en-GB" altLang="en-US" sz="1400" b="1"/>
              <a:t>secure</a:t>
            </a:r>
            <a:r>
              <a:rPr lang="en-GB" altLang="en-US" sz="1400"/>
              <a:t>).</a:t>
            </a:r>
          </a:p>
          <a:p>
            <a:pPr algn="l" eaLnBrk="1" hangingPunct="1"/>
            <a:endParaRPr lang="en-GB" altLang="en-US" sz="1400"/>
          </a:p>
          <a:p>
            <a:pPr algn="l" eaLnBrk="1" hangingPunct="1"/>
            <a:r>
              <a:rPr lang="en-GB" altLang="en-US" sz="1400"/>
              <a:t>To view the report instead of Printing it, either create a "Preview" macro in Word, or print the report to PDF or email the report.</a:t>
            </a:r>
          </a:p>
          <a:p>
            <a:pPr algn="l" eaLnBrk="1" hangingPunct="1"/>
            <a:endParaRPr lang="en-GB" altLang="en-US" sz="1400"/>
          </a:p>
          <a:p>
            <a:pPr algn="l" eaLnBrk="1" hangingPunct="1"/>
            <a:r>
              <a:rPr lang="en-GB" altLang="en-US" sz="1400" b="1"/>
              <a:t>Note:  </a:t>
            </a:r>
            <a:r>
              <a:rPr lang="en-GB" altLang="en-US" sz="1400"/>
              <a:t>A suitable open source PDF generator that has been proven to work well with Nexygen</a:t>
            </a:r>
            <a:r>
              <a:rPr lang="en-GB" altLang="en-US" sz="1400" i="1"/>
              <a:t>Plus</a:t>
            </a:r>
            <a:r>
              <a:rPr lang="en-GB" altLang="en-US" sz="1400"/>
              <a:t> is </a:t>
            </a:r>
            <a:r>
              <a:rPr lang="en-GB" altLang="en-US" sz="1400">
                <a:solidFill>
                  <a:srgbClr val="0093D0"/>
                </a:solidFill>
              </a:rPr>
              <a:t>PDFCreator™.</a:t>
            </a:r>
            <a:r>
              <a:rPr lang="en-GB" altLang="en-US" sz="140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D8BDF02-1510-499D-BC55-DD9294D86D17}"/>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2. Configuration of Test Setup</a:t>
            </a:r>
          </a:p>
        </p:txBody>
      </p:sp>
      <p:sp>
        <p:nvSpPr>
          <p:cNvPr id="15363" name="Rectangle 8">
            <a:extLst>
              <a:ext uri="{FF2B5EF4-FFF2-40B4-BE49-F238E27FC236}">
                <a16:creationId xmlns:a16="http://schemas.microsoft.com/office/drawing/2014/main" id="{4B0FB82C-F9BA-4FB8-B3E1-B0F7B69A8766}"/>
              </a:ext>
            </a:extLst>
          </p:cNvPr>
          <p:cNvSpPr>
            <a:spLocks noGrp="1" noChangeArrowheads="1"/>
          </p:cNvSpPr>
          <p:nvPr>
            <p:ph type="body" idx="1"/>
          </p:nvPr>
        </p:nvSpPr>
        <p:spPr>
          <a:xfrm>
            <a:off x="533400" y="2057400"/>
            <a:ext cx="8458200" cy="4419600"/>
          </a:xfrm>
        </p:spPr>
        <p:txBody>
          <a:bodyPr/>
          <a:lstStyle/>
          <a:p>
            <a:pPr eaLnBrk="1" hangingPunct="1">
              <a:buClr>
                <a:srgbClr val="0093D0"/>
              </a:buClr>
              <a:buFontTx/>
              <a:buNone/>
            </a:pPr>
            <a:r>
              <a:rPr lang="da-DK" altLang="en-US" sz="1400" b="1"/>
              <a:t>Test Speed:</a:t>
            </a:r>
          </a:p>
          <a:p>
            <a:pPr eaLnBrk="1" hangingPunct="1">
              <a:buClr>
                <a:srgbClr val="0093D0"/>
              </a:buClr>
              <a:buFontTx/>
              <a:buNone/>
            </a:pPr>
            <a:r>
              <a:rPr lang="da-DK" altLang="en-US" sz="1400"/>
              <a:t>Rate or speed that the machine will travel at after preload stage (if used), until the end of test.</a:t>
            </a:r>
          </a:p>
          <a:p>
            <a:pPr eaLnBrk="1" hangingPunct="1">
              <a:buClr>
                <a:srgbClr val="0093D0"/>
              </a:buClr>
              <a:buFontTx/>
              <a:buNone/>
            </a:pPr>
            <a:endParaRPr lang="da-DK" altLang="en-US" sz="1400"/>
          </a:p>
          <a:p>
            <a:pPr eaLnBrk="1" hangingPunct="1">
              <a:buClr>
                <a:srgbClr val="0093D0"/>
              </a:buClr>
              <a:buFontTx/>
              <a:buNone/>
            </a:pPr>
            <a:r>
              <a:rPr lang="da-DK" altLang="en-US" sz="1400" b="1">
                <a:solidFill>
                  <a:srgbClr val="0093D0"/>
                </a:solidFill>
              </a:rPr>
              <a:t>Extension Rate:</a:t>
            </a:r>
            <a:r>
              <a:rPr lang="da-DK" altLang="en-US" sz="1400"/>
              <a:t>		A rate of movement change over a time period.</a:t>
            </a:r>
          </a:p>
          <a:p>
            <a:pPr eaLnBrk="1" hangingPunct="1">
              <a:buClr>
                <a:srgbClr val="0093D0"/>
              </a:buClr>
              <a:buFontTx/>
              <a:buNone/>
            </a:pPr>
            <a:r>
              <a:rPr lang="da-DK" altLang="en-US" sz="1400">
                <a:solidFill>
                  <a:srgbClr val="0093D0"/>
                </a:solidFill>
              </a:rPr>
              <a:t>(Default Speed)</a:t>
            </a:r>
            <a:r>
              <a:rPr lang="da-DK" altLang="en-US" sz="1400"/>
              <a:t>		 </a:t>
            </a:r>
            <a:r>
              <a:rPr lang="da-DK" altLang="en-US" sz="1400">
                <a:solidFill>
                  <a:srgbClr val="FF0000"/>
                </a:solidFill>
              </a:rPr>
              <a:t>(mm/min, in/min, m/s, in/h, etc...)</a:t>
            </a:r>
          </a:p>
          <a:p>
            <a:pPr eaLnBrk="1" hangingPunct="1">
              <a:buClr>
                <a:srgbClr val="0093D0"/>
              </a:buClr>
              <a:buFontTx/>
              <a:buNone/>
            </a:pPr>
            <a:endParaRPr lang="da-DK" altLang="en-US" sz="1400"/>
          </a:p>
          <a:p>
            <a:pPr eaLnBrk="1" hangingPunct="1">
              <a:buClr>
                <a:srgbClr val="0093D0"/>
              </a:buClr>
              <a:buFontTx/>
              <a:buNone/>
            </a:pPr>
            <a:r>
              <a:rPr lang="da-DK" altLang="en-US" sz="1400" b="1">
                <a:solidFill>
                  <a:srgbClr val="0093D0"/>
                </a:solidFill>
              </a:rPr>
              <a:t>Load Rate:	</a:t>
            </a:r>
            <a:r>
              <a:rPr lang="da-DK" altLang="en-US" sz="1400"/>
              <a:t>	A method to control a constant load applied to the sample over a time 			period. Machine will compensate for a change in sample 					characteristics during test.</a:t>
            </a:r>
          </a:p>
          <a:p>
            <a:pPr eaLnBrk="1" hangingPunct="1">
              <a:buClr>
                <a:srgbClr val="0093D0"/>
              </a:buClr>
              <a:buFontTx/>
              <a:buNone/>
            </a:pPr>
            <a:r>
              <a:rPr lang="da-DK" altLang="en-US" sz="1400"/>
              <a:t>				 </a:t>
            </a:r>
            <a:r>
              <a:rPr lang="da-DK" altLang="en-US" sz="1400">
                <a:solidFill>
                  <a:srgbClr val="FF0000"/>
                </a:solidFill>
              </a:rPr>
              <a:t>(N/min, kgf/s, lbf/hr, kN/hr, etc...)</a:t>
            </a:r>
          </a:p>
          <a:p>
            <a:pPr eaLnBrk="1" hangingPunct="1">
              <a:buClr>
                <a:srgbClr val="0093D0"/>
              </a:buClr>
              <a:buFontTx/>
              <a:buNone/>
            </a:pPr>
            <a:r>
              <a:rPr lang="da-DK" altLang="en-US" sz="1400" b="1">
                <a:solidFill>
                  <a:srgbClr val="0093D0"/>
                </a:solidFill>
              </a:rPr>
              <a:t>Stress Rate:		</a:t>
            </a:r>
            <a:r>
              <a:rPr lang="da-DK" altLang="en-US" sz="1400"/>
              <a:t>A method to control a constant stress applied to the sample over a 				time period. The stress rate (Load/Area) requires the cross sectional 				area to be defined in the </a:t>
            </a:r>
            <a:r>
              <a:rPr lang="da-DK" altLang="en-US" sz="1400" b="1"/>
              <a:t>Sample Area Tab</a:t>
            </a:r>
            <a:r>
              <a:rPr lang="da-DK" altLang="en-US" sz="1400"/>
              <a:t> shown later.</a:t>
            </a:r>
          </a:p>
          <a:p>
            <a:pPr eaLnBrk="1" hangingPunct="1">
              <a:buClr>
                <a:srgbClr val="0093D0"/>
              </a:buClr>
              <a:buFontTx/>
              <a:buNone/>
            </a:pPr>
            <a:r>
              <a:rPr lang="da-DK" altLang="en-US" sz="1400">
                <a:solidFill>
                  <a:srgbClr val="FF0000"/>
                </a:solidFill>
              </a:rPr>
              <a:t>				(MPa/min, N/mm².s, lbf/in².hr, kgf/cm².min, etc...)</a:t>
            </a:r>
            <a:endParaRPr lang="da-DK" altLang="en-US" sz="1400"/>
          </a:p>
          <a:p>
            <a:pPr eaLnBrk="1" hangingPunct="1">
              <a:buClr>
                <a:srgbClr val="0093D0"/>
              </a:buClr>
              <a:buFontTx/>
              <a:buNone/>
            </a:pPr>
            <a:endParaRPr lang="da-DK" altLang="en-US" sz="1400" b="1">
              <a:solidFill>
                <a:srgbClr val="0093D0"/>
              </a:solidFill>
            </a:endParaRPr>
          </a:p>
          <a:p>
            <a:pPr eaLnBrk="1" hangingPunct="1">
              <a:buClr>
                <a:srgbClr val="0093D0"/>
              </a:buClr>
              <a:buFontTx/>
              <a:buNone/>
            </a:pPr>
            <a:r>
              <a:rPr lang="da-DK" altLang="en-US" sz="1400" b="1"/>
              <a:t>Note: 	Extension Rate </a:t>
            </a:r>
            <a:r>
              <a:rPr lang="da-DK" altLang="en-US" sz="1400"/>
              <a:t>is the basic default setting for machine speed setting and should normally be 	used. The other two test speeds can be used if defined by a test method or referenced by a 	test standard such as ASTM or EN. </a:t>
            </a:r>
          </a:p>
        </p:txBody>
      </p:sp>
      <p:pic>
        <p:nvPicPr>
          <p:cNvPr id="15364" name="Billede 5" descr="LLOYD.jpg">
            <a:extLst>
              <a:ext uri="{FF2B5EF4-FFF2-40B4-BE49-F238E27FC236}">
                <a16:creationId xmlns:a16="http://schemas.microsoft.com/office/drawing/2014/main" id="{8CB8AFA0-2DD8-4725-8DC1-E4F5C1B23D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Slide Number Placeholder 5">
            <a:extLst>
              <a:ext uri="{FF2B5EF4-FFF2-40B4-BE49-F238E27FC236}">
                <a16:creationId xmlns:a16="http://schemas.microsoft.com/office/drawing/2014/main" id="{2EFD27EF-68FF-4178-89D9-406CBD0DFC6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FF32CC-6056-4170-9C99-587288487D66}" type="slidenum">
              <a:rPr lang="en-US" altLang="en-US">
                <a:solidFill>
                  <a:srgbClr val="808080"/>
                </a:solidFill>
              </a:rPr>
              <a:pPr eaLnBrk="1" hangingPunct="1"/>
              <a:t>14</a:t>
            </a:fld>
            <a:endParaRPr lang="en-US" altLang="en-US">
              <a:solidFill>
                <a:srgbClr val="808080"/>
              </a:solidFill>
            </a:endParaRPr>
          </a:p>
        </p:txBody>
      </p:sp>
      <p:sp>
        <p:nvSpPr>
          <p:cNvPr id="15366" name="TextBox 6">
            <a:extLst>
              <a:ext uri="{FF2B5EF4-FFF2-40B4-BE49-F238E27FC236}">
                <a16:creationId xmlns:a16="http://schemas.microsoft.com/office/drawing/2014/main" id="{2AC83F92-7D71-4430-942F-C787F36209F4}"/>
              </a:ext>
            </a:extLst>
          </p:cNvPr>
          <p:cNvSpPr txBox="1">
            <a:spLocks noChangeArrowheads="1"/>
          </p:cNvSpPr>
          <p:nvPr/>
        </p:nvSpPr>
        <p:spPr bwMode="auto">
          <a:xfrm>
            <a:off x="228600" y="1600200"/>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u="sng"/>
              <a:t>Basic Settings Tab</a:t>
            </a:r>
          </a:p>
          <a:p>
            <a:pPr eaLnBrk="1" hangingPunct="1"/>
            <a:endParaRPr lang="en-GB" altLang="en-US" b="1"/>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F1D8A86-5661-44E7-881A-87455A0FB19E}"/>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44387" name="Billede 5" descr="LLOYD.jpg">
            <a:extLst>
              <a:ext uri="{FF2B5EF4-FFF2-40B4-BE49-F238E27FC236}">
                <a16:creationId xmlns:a16="http://schemas.microsoft.com/office/drawing/2014/main" id="{C80D67A6-9CA3-4A7E-9D6C-CAE18C4781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Slide Number Placeholder 5">
            <a:extLst>
              <a:ext uri="{FF2B5EF4-FFF2-40B4-BE49-F238E27FC236}">
                <a16:creationId xmlns:a16="http://schemas.microsoft.com/office/drawing/2014/main" id="{B3637128-E8F7-4DA3-89B2-36BA69BAD19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CB7C01-CACC-4D35-ABE8-7ACB7194A94E}" type="slidenum">
              <a:rPr lang="en-US" altLang="en-US">
                <a:solidFill>
                  <a:srgbClr val="808080"/>
                </a:solidFill>
              </a:rPr>
              <a:pPr eaLnBrk="1" hangingPunct="1"/>
              <a:t>140</a:t>
            </a:fld>
            <a:endParaRPr lang="en-US" altLang="en-US">
              <a:solidFill>
                <a:srgbClr val="808080"/>
              </a:solidFill>
            </a:endParaRPr>
          </a:p>
        </p:txBody>
      </p:sp>
      <p:sp>
        <p:nvSpPr>
          <p:cNvPr id="144389" name="TextBox 6">
            <a:extLst>
              <a:ext uri="{FF2B5EF4-FFF2-40B4-BE49-F238E27FC236}">
                <a16:creationId xmlns:a16="http://schemas.microsoft.com/office/drawing/2014/main" id="{65E0517E-A890-4D08-AC09-90CB63C937D3}"/>
              </a:ext>
            </a:extLst>
          </p:cNvPr>
          <p:cNvSpPr txBox="1">
            <a:spLocks noChangeArrowheads="1"/>
          </p:cNvSpPr>
          <p:nvPr/>
        </p:nvSpPr>
        <p:spPr bwMode="auto">
          <a:xfrm>
            <a:off x="827088" y="1590675"/>
            <a:ext cx="81994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Test Report</a:t>
            </a:r>
          </a:p>
          <a:p>
            <a:pPr algn="l" eaLnBrk="1" hangingPunct="1"/>
            <a:endParaRPr lang="en-GB" altLang="en-US" b="1" u="sng"/>
          </a:p>
          <a:p>
            <a:pPr algn="l" eaLnBrk="1" hangingPunct="1"/>
            <a:r>
              <a:rPr lang="en-GB" altLang="en-US" sz="1400" b="1" u="sng"/>
              <a:t>Printing An Automatic Row Report</a:t>
            </a:r>
            <a:endParaRPr lang="en-GB" altLang="en-US" sz="1400" u="sng"/>
          </a:p>
        </p:txBody>
      </p:sp>
      <p:pic>
        <p:nvPicPr>
          <p:cNvPr id="144390" name="Picture 2">
            <a:extLst>
              <a:ext uri="{FF2B5EF4-FFF2-40B4-BE49-F238E27FC236}">
                <a16:creationId xmlns:a16="http://schemas.microsoft.com/office/drawing/2014/main" id="{C2556C68-F0C2-4D2B-9B33-CD0BFA1740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525" y="2755900"/>
            <a:ext cx="3216275" cy="26670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44391" name="TextBox 6">
            <a:extLst>
              <a:ext uri="{FF2B5EF4-FFF2-40B4-BE49-F238E27FC236}">
                <a16:creationId xmlns:a16="http://schemas.microsoft.com/office/drawing/2014/main" id="{A791DDA7-E16A-49EB-BC8A-941279229361}"/>
              </a:ext>
            </a:extLst>
          </p:cNvPr>
          <p:cNvSpPr txBox="1">
            <a:spLocks noChangeArrowheads="1"/>
          </p:cNvSpPr>
          <p:nvPr/>
        </p:nvSpPr>
        <p:spPr bwMode="auto">
          <a:xfrm>
            <a:off x="4219575" y="2716213"/>
            <a:ext cx="47799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To define a </a:t>
            </a:r>
            <a:r>
              <a:rPr lang="en-GB" altLang="en-US" sz="1400">
                <a:solidFill>
                  <a:srgbClr val="0093D0"/>
                </a:solidFill>
              </a:rPr>
              <a:t>Row Report</a:t>
            </a:r>
            <a:r>
              <a:rPr lang="en-GB" altLang="en-US" sz="1400"/>
              <a:t>, from the </a:t>
            </a:r>
            <a:r>
              <a:rPr lang="en-GB" altLang="en-US" sz="1400" b="1"/>
              <a:t>Edit Test </a:t>
            </a:r>
            <a:r>
              <a:rPr lang="en-GB" altLang="en-US" sz="1400"/>
              <a:t>screen select the </a:t>
            </a:r>
            <a:r>
              <a:rPr lang="en-GB" altLang="en-US" sz="1400" b="1"/>
              <a:t>Test Options </a:t>
            </a:r>
            <a:r>
              <a:rPr lang="en-GB" altLang="en-US" sz="1400"/>
              <a:t>button on the right hand side.</a:t>
            </a:r>
          </a:p>
          <a:p>
            <a:pPr algn="l" eaLnBrk="1" hangingPunct="1"/>
            <a:endParaRPr lang="en-GB" altLang="en-US" sz="1400"/>
          </a:p>
          <a:p>
            <a:pPr algn="l" eaLnBrk="1" hangingPunct="1"/>
            <a:r>
              <a:rPr lang="en-GB" altLang="en-US" sz="1400"/>
              <a:t>Under the </a:t>
            </a:r>
            <a:r>
              <a:rPr lang="en-GB" altLang="en-US" sz="1400">
                <a:solidFill>
                  <a:srgbClr val="0093D0"/>
                </a:solidFill>
              </a:rPr>
              <a:t>Query</a:t>
            </a:r>
            <a:r>
              <a:rPr lang="en-GB" altLang="en-US" sz="1400"/>
              <a:t> section at the base of the window, select the check box next to </a:t>
            </a:r>
            <a:r>
              <a:rPr lang="en-GB" altLang="en-US" sz="1400">
                <a:solidFill>
                  <a:srgbClr val="0093D0"/>
                </a:solidFill>
              </a:rPr>
              <a:t>Run Report Or Export </a:t>
            </a:r>
            <a:r>
              <a:rPr lang="en-GB" altLang="en-US" sz="1400"/>
              <a:t>and then press the </a:t>
            </a:r>
            <a:r>
              <a:rPr lang="en-GB" altLang="en-US" sz="1400" b="1"/>
              <a:t>Edit</a:t>
            </a:r>
            <a:r>
              <a:rPr lang="en-GB" altLang="en-US" sz="1400"/>
              <a:t> button.</a:t>
            </a:r>
          </a:p>
        </p:txBody>
      </p:sp>
      <p:sp>
        <p:nvSpPr>
          <p:cNvPr id="144392" name="Oval 7">
            <a:extLst>
              <a:ext uri="{FF2B5EF4-FFF2-40B4-BE49-F238E27FC236}">
                <a16:creationId xmlns:a16="http://schemas.microsoft.com/office/drawing/2014/main" id="{C1EDA234-C15C-438A-A539-7BB55FFE4037}"/>
              </a:ext>
            </a:extLst>
          </p:cNvPr>
          <p:cNvSpPr>
            <a:spLocks noChangeArrowheads="1"/>
          </p:cNvSpPr>
          <p:nvPr/>
        </p:nvSpPr>
        <p:spPr bwMode="auto">
          <a:xfrm>
            <a:off x="914400" y="4481513"/>
            <a:ext cx="1982788" cy="379412"/>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cxnSp>
        <p:nvCxnSpPr>
          <p:cNvPr id="144393" name="Straight Arrow Connector 9">
            <a:extLst>
              <a:ext uri="{FF2B5EF4-FFF2-40B4-BE49-F238E27FC236}">
                <a16:creationId xmlns:a16="http://schemas.microsoft.com/office/drawing/2014/main" id="{0C044718-0901-4A72-9843-CE5DFD726BA9}"/>
              </a:ext>
            </a:extLst>
          </p:cNvPr>
          <p:cNvCxnSpPr>
            <a:cxnSpLocks noChangeShapeType="1"/>
            <a:endCxn id="144392" idx="6"/>
          </p:cNvCxnSpPr>
          <p:nvPr/>
        </p:nvCxnSpPr>
        <p:spPr bwMode="auto">
          <a:xfrm flipH="1">
            <a:off x="2897188" y="4129088"/>
            <a:ext cx="1403350" cy="542925"/>
          </a:xfrm>
          <a:prstGeom prst="straightConnector1">
            <a:avLst/>
          </a:prstGeom>
          <a:noFill/>
          <a:ln w="15875"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EB29B79-4198-488B-A93D-DD3D073B3E1F}"/>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45411" name="Billede 5" descr="LLOYD.jpg">
            <a:extLst>
              <a:ext uri="{FF2B5EF4-FFF2-40B4-BE49-F238E27FC236}">
                <a16:creationId xmlns:a16="http://schemas.microsoft.com/office/drawing/2014/main" id="{F43D657D-6C1E-4EA8-A0AF-EC6E69883C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Slide Number Placeholder 5">
            <a:extLst>
              <a:ext uri="{FF2B5EF4-FFF2-40B4-BE49-F238E27FC236}">
                <a16:creationId xmlns:a16="http://schemas.microsoft.com/office/drawing/2014/main" id="{501F9C83-96C7-4331-A5E7-2F3EF0F7631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8890A3-638C-48D6-9937-375F2C2562D0}" type="slidenum">
              <a:rPr lang="en-US" altLang="en-US">
                <a:solidFill>
                  <a:srgbClr val="808080"/>
                </a:solidFill>
              </a:rPr>
              <a:pPr eaLnBrk="1" hangingPunct="1"/>
              <a:t>141</a:t>
            </a:fld>
            <a:endParaRPr lang="en-US" altLang="en-US">
              <a:solidFill>
                <a:srgbClr val="808080"/>
              </a:solidFill>
            </a:endParaRPr>
          </a:p>
        </p:txBody>
      </p:sp>
      <p:sp>
        <p:nvSpPr>
          <p:cNvPr id="145413" name="TextBox 6">
            <a:extLst>
              <a:ext uri="{FF2B5EF4-FFF2-40B4-BE49-F238E27FC236}">
                <a16:creationId xmlns:a16="http://schemas.microsoft.com/office/drawing/2014/main" id="{DE75591B-9ABE-452E-9D8B-290D6100DF95}"/>
              </a:ext>
            </a:extLst>
          </p:cNvPr>
          <p:cNvSpPr txBox="1">
            <a:spLocks noChangeArrowheads="1"/>
          </p:cNvSpPr>
          <p:nvPr/>
        </p:nvSpPr>
        <p:spPr bwMode="auto">
          <a:xfrm>
            <a:off x="827088" y="1590675"/>
            <a:ext cx="819943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Test Report</a:t>
            </a:r>
          </a:p>
          <a:p>
            <a:pPr algn="l" eaLnBrk="1" hangingPunct="1"/>
            <a:endParaRPr lang="en-GB" altLang="en-US" b="1" u="sng"/>
          </a:p>
          <a:p>
            <a:pPr algn="l" eaLnBrk="1" hangingPunct="1"/>
            <a:r>
              <a:rPr lang="en-GB" altLang="en-US" sz="1400" b="1" u="sng"/>
              <a:t>Printing An Automatic Row Report</a:t>
            </a:r>
          </a:p>
          <a:p>
            <a:pPr algn="l" eaLnBrk="1" hangingPunct="1"/>
            <a:endParaRPr lang="en-GB" altLang="en-US" sz="1400" b="1" u="sng"/>
          </a:p>
          <a:p>
            <a:pPr algn="l" eaLnBrk="1" hangingPunct="1"/>
            <a:r>
              <a:rPr lang="en-GB" altLang="en-US" sz="1400"/>
              <a:t>The Report tab displays the settings for the Word report functions and control.</a:t>
            </a:r>
          </a:p>
          <a:p>
            <a:pPr algn="l" eaLnBrk="1" hangingPunct="1"/>
            <a:endParaRPr lang="en-GB" altLang="en-US" sz="1400" u="sng"/>
          </a:p>
        </p:txBody>
      </p:sp>
      <p:sp>
        <p:nvSpPr>
          <p:cNvPr id="145414" name="TextBox 6">
            <a:extLst>
              <a:ext uri="{FF2B5EF4-FFF2-40B4-BE49-F238E27FC236}">
                <a16:creationId xmlns:a16="http://schemas.microsoft.com/office/drawing/2014/main" id="{857C1A08-15F5-4456-8053-783BFB69DC4F}"/>
              </a:ext>
            </a:extLst>
          </p:cNvPr>
          <p:cNvSpPr txBox="1">
            <a:spLocks noChangeArrowheads="1"/>
          </p:cNvSpPr>
          <p:nvPr/>
        </p:nvSpPr>
        <p:spPr bwMode="auto">
          <a:xfrm>
            <a:off x="4518025" y="2851150"/>
            <a:ext cx="43005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Graph Options </a:t>
            </a:r>
            <a:r>
              <a:rPr lang="en-GB" altLang="en-US" sz="1400"/>
              <a:t>allows selection of the style of graph printout that will be included with the report.</a:t>
            </a:r>
          </a:p>
          <a:p>
            <a:pPr algn="l" eaLnBrk="1" hangingPunct="1"/>
            <a:endParaRPr lang="en-GB" altLang="en-US" sz="1400"/>
          </a:p>
          <a:p>
            <a:pPr algn="l" eaLnBrk="1" hangingPunct="1"/>
            <a:r>
              <a:rPr lang="en-GB" altLang="en-US" sz="1400">
                <a:solidFill>
                  <a:srgbClr val="0093D0"/>
                </a:solidFill>
              </a:rPr>
              <a:t>Overlay </a:t>
            </a:r>
            <a:r>
              <a:rPr lang="en-GB" altLang="en-US" sz="1400"/>
              <a:t>graphs gives a complete set of graphs in one defined picture.</a:t>
            </a:r>
          </a:p>
          <a:p>
            <a:pPr algn="l" eaLnBrk="1" hangingPunct="1"/>
            <a:endParaRPr lang="en-GB" altLang="en-US" sz="1400"/>
          </a:p>
          <a:p>
            <a:pPr algn="l" eaLnBrk="1" hangingPunct="1"/>
            <a:r>
              <a:rPr lang="en-GB" altLang="en-US" sz="1400">
                <a:solidFill>
                  <a:srgbClr val="0093D0"/>
                </a:solidFill>
              </a:rPr>
              <a:t>All Graphs </a:t>
            </a:r>
            <a:r>
              <a:rPr lang="en-GB" altLang="en-US" sz="1400"/>
              <a:t>will print all the graphs in the selected test rows</a:t>
            </a:r>
          </a:p>
          <a:p>
            <a:pPr algn="l" eaLnBrk="1" hangingPunct="1"/>
            <a:endParaRPr lang="en-GB" altLang="en-US" sz="1400"/>
          </a:p>
          <a:p>
            <a:pPr algn="l" eaLnBrk="1" hangingPunct="1"/>
            <a:r>
              <a:rPr lang="en-GB" altLang="en-US" sz="1400">
                <a:solidFill>
                  <a:srgbClr val="0093D0"/>
                </a:solidFill>
              </a:rPr>
              <a:t>TESTGRAPH</a:t>
            </a:r>
            <a:r>
              <a:rPr lang="en-GB" altLang="en-US" sz="1400"/>
              <a:t> allows the user to define individual graphs if not all are required. The row number of the test required is inserted after the TESTGRAPH tag. </a:t>
            </a:r>
          </a:p>
        </p:txBody>
      </p:sp>
      <p:sp>
        <p:nvSpPr>
          <p:cNvPr id="145415" name="TextBox 11">
            <a:extLst>
              <a:ext uri="{FF2B5EF4-FFF2-40B4-BE49-F238E27FC236}">
                <a16:creationId xmlns:a16="http://schemas.microsoft.com/office/drawing/2014/main" id="{D52E0D4C-3228-4BF5-A931-70793C09FD08}"/>
              </a:ext>
            </a:extLst>
          </p:cNvPr>
          <p:cNvSpPr txBox="1">
            <a:spLocks noChangeArrowheads="1"/>
          </p:cNvSpPr>
          <p:nvPr/>
        </p:nvSpPr>
        <p:spPr bwMode="auto">
          <a:xfrm>
            <a:off x="777875" y="5838825"/>
            <a:ext cx="76501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Note: </a:t>
            </a:r>
            <a:r>
              <a:rPr lang="en-GB" altLang="en-US" sz="1400"/>
              <a:t>If designing the Word Report Template manually without the Word Report Designer, then the tags selected under Graph Options must also be selected under main menu option </a:t>
            </a:r>
          </a:p>
          <a:p>
            <a:pPr algn="l" eaLnBrk="1" hangingPunct="1"/>
            <a:r>
              <a:rPr lang="en-GB" altLang="en-US" sz="1400" b="1"/>
              <a:t>Reports</a:t>
            </a:r>
            <a:r>
              <a:rPr lang="en-GB" altLang="en-US" sz="1400"/>
              <a:t> &gt; </a:t>
            </a:r>
            <a:r>
              <a:rPr lang="en-GB" altLang="en-US" sz="1400" b="1"/>
              <a:t>Optional Tags</a:t>
            </a:r>
          </a:p>
        </p:txBody>
      </p:sp>
      <p:pic>
        <p:nvPicPr>
          <p:cNvPr id="145416" name="Picture 4">
            <a:extLst>
              <a:ext uri="{FF2B5EF4-FFF2-40B4-BE49-F238E27FC236}">
                <a16:creationId xmlns:a16="http://schemas.microsoft.com/office/drawing/2014/main" id="{CA83EAAB-D00A-455A-845E-CA42E4F88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2970213"/>
            <a:ext cx="3481387" cy="2389187"/>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23877EE-A999-4F34-A31A-66CF5EAFDE40}"/>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46435" name="Billede 5" descr="LLOYD.jpg">
            <a:extLst>
              <a:ext uri="{FF2B5EF4-FFF2-40B4-BE49-F238E27FC236}">
                <a16:creationId xmlns:a16="http://schemas.microsoft.com/office/drawing/2014/main" id="{E8379D18-2C2A-4730-A15B-D3C9280F75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6" name="Slide Number Placeholder 5">
            <a:extLst>
              <a:ext uri="{FF2B5EF4-FFF2-40B4-BE49-F238E27FC236}">
                <a16:creationId xmlns:a16="http://schemas.microsoft.com/office/drawing/2014/main" id="{25397AB8-6D6A-4627-B5D6-EF7C12444F1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ACAEB5-7EA9-43A3-9F12-2726EF7CA719}" type="slidenum">
              <a:rPr lang="en-US" altLang="en-US">
                <a:solidFill>
                  <a:srgbClr val="808080"/>
                </a:solidFill>
              </a:rPr>
              <a:pPr eaLnBrk="1" hangingPunct="1"/>
              <a:t>142</a:t>
            </a:fld>
            <a:endParaRPr lang="en-US" altLang="en-US">
              <a:solidFill>
                <a:srgbClr val="808080"/>
              </a:solidFill>
            </a:endParaRPr>
          </a:p>
        </p:txBody>
      </p:sp>
      <p:sp>
        <p:nvSpPr>
          <p:cNvPr id="146437" name="TextBox 6">
            <a:extLst>
              <a:ext uri="{FF2B5EF4-FFF2-40B4-BE49-F238E27FC236}">
                <a16:creationId xmlns:a16="http://schemas.microsoft.com/office/drawing/2014/main" id="{23D93094-3A30-4485-B063-52683C861579}"/>
              </a:ext>
            </a:extLst>
          </p:cNvPr>
          <p:cNvSpPr txBox="1">
            <a:spLocks noChangeArrowheads="1"/>
          </p:cNvSpPr>
          <p:nvPr/>
        </p:nvSpPr>
        <p:spPr bwMode="auto">
          <a:xfrm>
            <a:off x="827088" y="1590675"/>
            <a:ext cx="81994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Test Report</a:t>
            </a:r>
          </a:p>
          <a:p>
            <a:pPr algn="l" eaLnBrk="1" hangingPunct="1"/>
            <a:endParaRPr lang="en-GB" altLang="en-US" b="1" u="sng"/>
          </a:p>
          <a:p>
            <a:pPr algn="l" eaLnBrk="1" hangingPunct="1"/>
            <a:r>
              <a:rPr lang="en-GB" altLang="en-US" sz="1400" b="1" u="sng"/>
              <a:t>Printing An Automatic Row Report</a:t>
            </a:r>
            <a:endParaRPr lang="en-GB" altLang="en-US" sz="1400" u="sng"/>
          </a:p>
        </p:txBody>
      </p:sp>
      <p:sp>
        <p:nvSpPr>
          <p:cNvPr id="146438" name="TextBox 6">
            <a:extLst>
              <a:ext uri="{FF2B5EF4-FFF2-40B4-BE49-F238E27FC236}">
                <a16:creationId xmlns:a16="http://schemas.microsoft.com/office/drawing/2014/main" id="{98687AF1-9564-4858-B490-0975A7B85086}"/>
              </a:ext>
            </a:extLst>
          </p:cNvPr>
          <p:cNvSpPr txBox="1">
            <a:spLocks noChangeArrowheads="1"/>
          </p:cNvSpPr>
          <p:nvPr/>
        </p:nvSpPr>
        <p:spPr bwMode="auto">
          <a:xfrm>
            <a:off x="4508500" y="2498725"/>
            <a:ext cx="430053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Select the </a:t>
            </a:r>
            <a:r>
              <a:rPr lang="en-GB" altLang="en-US" sz="1400">
                <a:solidFill>
                  <a:srgbClr val="0093D0"/>
                </a:solidFill>
              </a:rPr>
              <a:t>Word Reports </a:t>
            </a:r>
            <a:r>
              <a:rPr lang="en-GB" altLang="en-US" sz="1400"/>
              <a:t>option then select the </a:t>
            </a:r>
          </a:p>
          <a:p>
            <a:pPr algn="l" eaLnBrk="1" hangingPunct="1"/>
            <a:r>
              <a:rPr lang="en-GB" altLang="en-US" sz="1400">
                <a:solidFill>
                  <a:srgbClr val="0093D0"/>
                </a:solidFill>
              </a:rPr>
              <a:t>Row Reports </a:t>
            </a:r>
            <a:r>
              <a:rPr lang="en-GB" altLang="en-US" sz="1400"/>
              <a:t>option.</a:t>
            </a:r>
          </a:p>
          <a:p>
            <a:pPr algn="l" eaLnBrk="1" hangingPunct="1"/>
            <a:endParaRPr lang="en-GB" altLang="en-US" sz="1400"/>
          </a:p>
          <a:p>
            <a:pPr algn="l" eaLnBrk="1" hangingPunct="1"/>
            <a:r>
              <a:rPr lang="en-GB" altLang="en-US" sz="1400"/>
              <a:t>To automatically print a report, click on the </a:t>
            </a:r>
            <a:r>
              <a:rPr lang="en-GB" altLang="en-US" sz="1400" b="1"/>
              <a:t>?</a:t>
            </a:r>
            <a:r>
              <a:rPr lang="en-GB" altLang="en-US" sz="1400"/>
              <a:t> Button to the right of the upper field then select the required Word report document.</a:t>
            </a:r>
          </a:p>
          <a:p>
            <a:pPr algn="l" eaLnBrk="1" hangingPunct="1"/>
            <a:endParaRPr lang="en-GB" altLang="en-US" sz="1400"/>
          </a:p>
          <a:p>
            <a:pPr algn="l" eaLnBrk="1" hangingPunct="1"/>
            <a:r>
              <a:rPr lang="en-GB" altLang="en-US" sz="1400"/>
              <a:t>To provide the user with a dialog to select</a:t>
            </a:r>
          </a:p>
          <a:p>
            <a:pPr algn="l" eaLnBrk="1" hangingPunct="1"/>
            <a:r>
              <a:rPr lang="en-GB" altLang="en-US" sz="1400"/>
              <a:t>the required Word report document, check</a:t>
            </a:r>
          </a:p>
          <a:p>
            <a:pPr algn="l" eaLnBrk="1" hangingPunct="1"/>
            <a:r>
              <a:rPr lang="en-GB" altLang="en-US" sz="1400"/>
              <a:t>the </a:t>
            </a:r>
            <a:r>
              <a:rPr lang="en-GB" altLang="en-US" sz="1400">
                <a:solidFill>
                  <a:srgbClr val="0093D0"/>
                </a:solidFill>
              </a:rPr>
              <a:t>Prompt Operator </a:t>
            </a:r>
            <a:r>
              <a:rPr lang="en-GB" altLang="en-US" sz="1400"/>
              <a:t>checkbox to the</a:t>
            </a:r>
          </a:p>
          <a:p>
            <a:pPr algn="l" eaLnBrk="1" hangingPunct="1"/>
            <a:r>
              <a:rPr lang="en-GB" altLang="en-US" sz="1400"/>
              <a:t>right of the upper field.</a:t>
            </a:r>
          </a:p>
        </p:txBody>
      </p:sp>
      <p:pic>
        <p:nvPicPr>
          <p:cNvPr id="146439" name="Picture 4">
            <a:extLst>
              <a:ext uri="{FF2B5EF4-FFF2-40B4-BE49-F238E27FC236}">
                <a16:creationId xmlns:a16="http://schemas.microsoft.com/office/drawing/2014/main" id="{91DDDCD2-F471-4413-B3DC-1E17AE6EB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590800"/>
            <a:ext cx="3479800" cy="238918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46440" name="TextBox 8">
            <a:extLst>
              <a:ext uri="{FF2B5EF4-FFF2-40B4-BE49-F238E27FC236}">
                <a16:creationId xmlns:a16="http://schemas.microsoft.com/office/drawing/2014/main" id="{965BA229-6C2C-4830-BC1A-0E328B5557AA}"/>
              </a:ext>
            </a:extLst>
          </p:cNvPr>
          <p:cNvSpPr txBox="1">
            <a:spLocks noChangeArrowheads="1"/>
          </p:cNvSpPr>
          <p:nvPr/>
        </p:nvSpPr>
        <p:spPr bwMode="auto">
          <a:xfrm>
            <a:off x="850900" y="5314950"/>
            <a:ext cx="796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Repeat using the other fields if more than one report is to be printed at the same time. </a:t>
            </a:r>
          </a:p>
          <a:p>
            <a:pPr algn="l" eaLnBrk="1" hangingPunct="1"/>
            <a:r>
              <a:rPr lang="en-GB" altLang="en-US" sz="1400"/>
              <a:t>(up to 3 can be configured).</a:t>
            </a:r>
          </a:p>
          <a:p>
            <a:pPr algn="l" eaLnBrk="1" hangingPunct="1"/>
            <a:endParaRPr lang="en-GB" altLang="en-US" sz="1400"/>
          </a:p>
          <a:p>
            <a:pPr algn="l" eaLnBrk="1" hangingPunct="1"/>
            <a:r>
              <a:rPr lang="en-GB" altLang="en-US" sz="1400"/>
              <a:t>A report can be immediately performed or tested by pressing the </a:t>
            </a:r>
            <a:r>
              <a:rPr lang="en-GB" altLang="en-US" sz="1400">
                <a:solidFill>
                  <a:srgbClr val="0093D0"/>
                </a:solidFill>
              </a:rPr>
              <a:t>Print Report(s)</a:t>
            </a:r>
            <a:r>
              <a:rPr lang="en-GB" altLang="en-US" sz="1400"/>
              <a:t> button.</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51B923-6BDA-4DE0-8415-23D9B8E5F600}"/>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47459" name="Billede 5" descr="LLOYD.jpg">
            <a:extLst>
              <a:ext uri="{FF2B5EF4-FFF2-40B4-BE49-F238E27FC236}">
                <a16:creationId xmlns:a16="http://schemas.microsoft.com/office/drawing/2014/main" id="{32189E6B-26A7-431F-8C35-3B8CEE154C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Slide Number Placeholder 5">
            <a:extLst>
              <a:ext uri="{FF2B5EF4-FFF2-40B4-BE49-F238E27FC236}">
                <a16:creationId xmlns:a16="http://schemas.microsoft.com/office/drawing/2014/main" id="{DFB5C05D-6E97-46F8-81EF-114FFB7FE7E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978ABC-3839-4CDD-86D4-74DA58740413}" type="slidenum">
              <a:rPr lang="en-US" altLang="en-US">
                <a:solidFill>
                  <a:srgbClr val="808080"/>
                </a:solidFill>
              </a:rPr>
              <a:pPr eaLnBrk="1" hangingPunct="1"/>
              <a:t>143</a:t>
            </a:fld>
            <a:endParaRPr lang="en-US" altLang="en-US">
              <a:solidFill>
                <a:srgbClr val="808080"/>
              </a:solidFill>
            </a:endParaRPr>
          </a:p>
        </p:txBody>
      </p:sp>
      <p:sp>
        <p:nvSpPr>
          <p:cNvPr id="147461" name="TextBox 6">
            <a:extLst>
              <a:ext uri="{FF2B5EF4-FFF2-40B4-BE49-F238E27FC236}">
                <a16:creationId xmlns:a16="http://schemas.microsoft.com/office/drawing/2014/main" id="{897563A4-6B4A-428B-99BC-09C7AF9F9440}"/>
              </a:ext>
            </a:extLst>
          </p:cNvPr>
          <p:cNvSpPr txBox="1">
            <a:spLocks noChangeArrowheads="1"/>
          </p:cNvSpPr>
          <p:nvPr/>
        </p:nvSpPr>
        <p:spPr bwMode="auto">
          <a:xfrm>
            <a:off x="827088" y="1590675"/>
            <a:ext cx="81994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Test Report</a:t>
            </a:r>
          </a:p>
          <a:p>
            <a:pPr algn="l" eaLnBrk="1" hangingPunct="1"/>
            <a:endParaRPr lang="en-GB" altLang="en-US" b="1" u="sng"/>
          </a:p>
          <a:p>
            <a:pPr algn="l" eaLnBrk="1" hangingPunct="1"/>
            <a:r>
              <a:rPr lang="en-GB" altLang="en-US" sz="1400" b="1" u="sng"/>
              <a:t>Printing An Automatic Row Report</a:t>
            </a:r>
            <a:endParaRPr lang="en-GB" altLang="en-US" sz="1400" u="sng"/>
          </a:p>
        </p:txBody>
      </p:sp>
      <p:sp>
        <p:nvSpPr>
          <p:cNvPr id="147462" name="TextBox 6">
            <a:extLst>
              <a:ext uri="{FF2B5EF4-FFF2-40B4-BE49-F238E27FC236}">
                <a16:creationId xmlns:a16="http://schemas.microsoft.com/office/drawing/2014/main" id="{7035A6E8-5A73-4035-931E-63A038050B6D}"/>
              </a:ext>
            </a:extLst>
          </p:cNvPr>
          <p:cNvSpPr txBox="1">
            <a:spLocks noChangeArrowheads="1"/>
          </p:cNvSpPr>
          <p:nvPr/>
        </p:nvSpPr>
        <p:spPr bwMode="auto">
          <a:xfrm>
            <a:off x="715963" y="3946525"/>
            <a:ext cx="8256587"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Ensure that the </a:t>
            </a:r>
            <a:r>
              <a:rPr lang="en-GB" altLang="en-US" sz="1400">
                <a:solidFill>
                  <a:srgbClr val="0093D0"/>
                </a:solidFill>
              </a:rPr>
              <a:t>All Columns </a:t>
            </a:r>
            <a:r>
              <a:rPr lang="en-GB" altLang="en-US" sz="1400"/>
              <a:t>checkbox is checked to ensure that all data is reported.</a:t>
            </a:r>
          </a:p>
          <a:p>
            <a:pPr algn="l" eaLnBrk="1" hangingPunct="1"/>
            <a:endParaRPr lang="en-GB" altLang="en-US" sz="1400"/>
          </a:p>
          <a:p>
            <a:pPr algn="l" eaLnBrk="1" hangingPunct="1"/>
            <a:r>
              <a:rPr lang="en-GB" altLang="en-US" sz="1400" b="1"/>
              <a:t>Note:  </a:t>
            </a:r>
            <a:r>
              <a:rPr lang="en-GB" altLang="en-US" sz="1400"/>
              <a:t>There is normally no reason to filter the columns for a Word Report.</a:t>
            </a:r>
          </a:p>
          <a:p>
            <a:pPr algn="l" eaLnBrk="1" hangingPunct="1"/>
            <a:endParaRPr lang="en-GB" altLang="en-US" sz="1400"/>
          </a:p>
          <a:p>
            <a:pPr algn="l" eaLnBrk="1" hangingPunct="1"/>
            <a:r>
              <a:rPr lang="en-GB" altLang="en-US" sz="1400"/>
              <a:t>There are options to </a:t>
            </a:r>
            <a:r>
              <a:rPr lang="en-GB" altLang="en-US" sz="1400">
                <a:solidFill>
                  <a:srgbClr val="0093D0"/>
                </a:solidFill>
              </a:rPr>
              <a:t>Email</a:t>
            </a:r>
            <a:r>
              <a:rPr lang="en-GB" altLang="en-US" sz="1400"/>
              <a:t> instead of printing or to both </a:t>
            </a:r>
            <a:r>
              <a:rPr lang="en-GB" altLang="en-US" sz="1400">
                <a:solidFill>
                  <a:srgbClr val="0093D0"/>
                </a:solidFill>
              </a:rPr>
              <a:t>Email</a:t>
            </a:r>
            <a:r>
              <a:rPr lang="en-GB" altLang="en-US" sz="1400"/>
              <a:t> and </a:t>
            </a:r>
            <a:r>
              <a:rPr lang="en-GB" altLang="en-US" sz="1400">
                <a:solidFill>
                  <a:srgbClr val="0093D0"/>
                </a:solidFill>
              </a:rPr>
              <a:t>Printer</a:t>
            </a:r>
            <a:r>
              <a:rPr lang="en-GB" altLang="en-US" sz="1400"/>
              <a:t>.</a:t>
            </a:r>
          </a:p>
          <a:p>
            <a:pPr algn="l" eaLnBrk="1" hangingPunct="1"/>
            <a:r>
              <a:rPr lang="en-GB" altLang="en-US" sz="1400"/>
              <a:t>The report or reports will be automatically printed / emailed at the end of every test as defined by a </a:t>
            </a:r>
            <a:r>
              <a:rPr lang="en-GB" altLang="en-US" sz="1400">
                <a:solidFill>
                  <a:srgbClr val="0093D0"/>
                </a:solidFill>
              </a:rPr>
              <a:t>Row Report</a:t>
            </a:r>
            <a:r>
              <a:rPr lang="en-GB" altLang="en-US" sz="1400"/>
              <a:t>.</a:t>
            </a:r>
          </a:p>
        </p:txBody>
      </p:sp>
      <p:pic>
        <p:nvPicPr>
          <p:cNvPr id="147463" name="Picture 2">
            <a:extLst>
              <a:ext uri="{FF2B5EF4-FFF2-40B4-BE49-F238E27FC236}">
                <a16:creationId xmlns:a16="http://schemas.microsoft.com/office/drawing/2014/main" id="{0A4F9319-CE91-4916-A59B-3A5DFE4C7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25" y="2554288"/>
            <a:ext cx="4752975" cy="11334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CE913EF-984E-44A4-8982-5EBD3B8271E7}"/>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48483" name="Billede 5" descr="LLOYD.jpg">
            <a:extLst>
              <a:ext uri="{FF2B5EF4-FFF2-40B4-BE49-F238E27FC236}">
                <a16:creationId xmlns:a16="http://schemas.microsoft.com/office/drawing/2014/main" id="{49340C85-9C27-4DBA-AD17-C5EEE82CFA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4" name="Slide Number Placeholder 5">
            <a:extLst>
              <a:ext uri="{FF2B5EF4-FFF2-40B4-BE49-F238E27FC236}">
                <a16:creationId xmlns:a16="http://schemas.microsoft.com/office/drawing/2014/main" id="{83AE694B-CE2E-4475-931F-9104080AE22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0D8F2D-26B9-4588-A2C5-709C8EAC0EEB}" type="slidenum">
              <a:rPr lang="en-US" altLang="en-US">
                <a:solidFill>
                  <a:srgbClr val="808080"/>
                </a:solidFill>
              </a:rPr>
              <a:pPr eaLnBrk="1" hangingPunct="1"/>
              <a:t>144</a:t>
            </a:fld>
            <a:endParaRPr lang="en-US" altLang="en-US">
              <a:solidFill>
                <a:srgbClr val="808080"/>
              </a:solidFill>
            </a:endParaRPr>
          </a:p>
        </p:txBody>
      </p:sp>
      <p:sp>
        <p:nvSpPr>
          <p:cNvPr id="148485" name="TextBox 6">
            <a:extLst>
              <a:ext uri="{FF2B5EF4-FFF2-40B4-BE49-F238E27FC236}">
                <a16:creationId xmlns:a16="http://schemas.microsoft.com/office/drawing/2014/main" id="{12735412-ED6E-41E7-A5F8-A0AC6F5B0FFA}"/>
              </a:ext>
            </a:extLst>
          </p:cNvPr>
          <p:cNvSpPr txBox="1">
            <a:spLocks noChangeArrowheads="1"/>
          </p:cNvSpPr>
          <p:nvPr/>
        </p:nvSpPr>
        <p:spPr bwMode="auto">
          <a:xfrm>
            <a:off x="827088" y="1590675"/>
            <a:ext cx="81994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Test Report</a:t>
            </a:r>
          </a:p>
          <a:p>
            <a:pPr algn="l" eaLnBrk="1" hangingPunct="1"/>
            <a:endParaRPr lang="en-GB" altLang="en-US" b="1" u="sng"/>
          </a:p>
          <a:p>
            <a:pPr algn="l" eaLnBrk="1" hangingPunct="1"/>
            <a:r>
              <a:rPr lang="en-GB" altLang="en-US" sz="1400" b="1" u="sng"/>
              <a:t>Printing An Automatic Batch Report</a:t>
            </a:r>
            <a:endParaRPr lang="en-GB" altLang="en-US" sz="1400" u="sng"/>
          </a:p>
        </p:txBody>
      </p:sp>
      <p:sp>
        <p:nvSpPr>
          <p:cNvPr id="148486" name="TextBox 6">
            <a:extLst>
              <a:ext uri="{FF2B5EF4-FFF2-40B4-BE49-F238E27FC236}">
                <a16:creationId xmlns:a16="http://schemas.microsoft.com/office/drawing/2014/main" id="{9DFE1B80-597F-471D-A169-6E99BF06EE16}"/>
              </a:ext>
            </a:extLst>
          </p:cNvPr>
          <p:cNvSpPr txBox="1">
            <a:spLocks noChangeArrowheads="1"/>
          </p:cNvSpPr>
          <p:nvPr/>
        </p:nvSpPr>
        <p:spPr bwMode="auto">
          <a:xfrm>
            <a:off x="4826000" y="2589213"/>
            <a:ext cx="4037013"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To define a </a:t>
            </a:r>
            <a:r>
              <a:rPr lang="en-GB" altLang="en-US" sz="1400">
                <a:solidFill>
                  <a:srgbClr val="0093D0"/>
                </a:solidFill>
              </a:rPr>
              <a:t>Batch</a:t>
            </a:r>
            <a:r>
              <a:rPr lang="en-GB" altLang="en-US" sz="1400"/>
              <a:t> </a:t>
            </a:r>
            <a:r>
              <a:rPr lang="en-GB" altLang="en-US" sz="1400">
                <a:solidFill>
                  <a:srgbClr val="0093D0"/>
                </a:solidFill>
              </a:rPr>
              <a:t>Report</a:t>
            </a:r>
            <a:r>
              <a:rPr lang="en-GB" altLang="en-US" sz="1400"/>
              <a:t>, from the </a:t>
            </a:r>
            <a:r>
              <a:rPr lang="en-GB" altLang="en-US" sz="1400" b="1"/>
              <a:t>Edit Test </a:t>
            </a:r>
            <a:r>
              <a:rPr lang="en-GB" altLang="en-US" sz="1400"/>
              <a:t>screen select the </a:t>
            </a:r>
            <a:r>
              <a:rPr lang="en-GB" altLang="en-US" sz="1400" b="1"/>
              <a:t>Test Automation </a:t>
            </a:r>
            <a:r>
              <a:rPr lang="en-GB" altLang="en-US" sz="1400"/>
              <a:t>button on the right hand side.</a:t>
            </a:r>
          </a:p>
          <a:p>
            <a:pPr algn="l" eaLnBrk="1" hangingPunct="1"/>
            <a:endParaRPr lang="en-GB" altLang="en-US" sz="1400"/>
          </a:p>
          <a:p>
            <a:pPr algn="l" eaLnBrk="1" hangingPunct="1"/>
            <a:r>
              <a:rPr lang="en-GB" altLang="en-US" sz="1400"/>
              <a:t>Check the box to </a:t>
            </a:r>
            <a:r>
              <a:rPr lang="en-GB" altLang="en-US" sz="1400">
                <a:solidFill>
                  <a:srgbClr val="0093D0"/>
                </a:solidFill>
              </a:rPr>
              <a:t>Enable Test Automation</a:t>
            </a:r>
          </a:p>
          <a:p>
            <a:pPr algn="l" eaLnBrk="1" hangingPunct="1"/>
            <a:endParaRPr lang="en-GB" altLang="en-US" sz="1400"/>
          </a:p>
          <a:p>
            <a:pPr algn="l" eaLnBrk="1" hangingPunct="1"/>
            <a:r>
              <a:rPr lang="en-GB" altLang="en-US" sz="1400"/>
              <a:t>Just above the Run Query section, select the check box next to </a:t>
            </a:r>
            <a:r>
              <a:rPr lang="en-GB" altLang="en-US" sz="1400">
                <a:solidFill>
                  <a:srgbClr val="0093D0"/>
                </a:solidFill>
              </a:rPr>
              <a:t>Run Report Or Export </a:t>
            </a:r>
            <a:r>
              <a:rPr lang="en-GB" altLang="en-US" sz="1400"/>
              <a:t>and then press the </a:t>
            </a:r>
            <a:r>
              <a:rPr lang="en-GB" altLang="en-US" sz="1400" b="1"/>
              <a:t>Edit</a:t>
            </a:r>
            <a:r>
              <a:rPr lang="en-GB" altLang="en-US" sz="1400"/>
              <a:t> button.</a:t>
            </a:r>
          </a:p>
        </p:txBody>
      </p:sp>
      <p:pic>
        <p:nvPicPr>
          <p:cNvPr id="148487" name="Picture 8">
            <a:extLst>
              <a:ext uri="{FF2B5EF4-FFF2-40B4-BE49-F238E27FC236}">
                <a16:creationId xmlns:a16="http://schemas.microsoft.com/office/drawing/2014/main" id="{EB3D717E-E297-4941-8869-E37EA61FA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188" y="2638425"/>
            <a:ext cx="3827462" cy="275748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1A8A9A2-5854-4C41-8881-CF4B4F7A712D}"/>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49507" name="Billede 5" descr="LLOYD.jpg">
            <a:extLst>
              <a:ext uri="{FF2B5EF4-FFF2-40B4-BE49-F238E27FC236}">
                <a16:creationId xmlns:a16="http://schemas.microsoft.com/office/drawing/2014/main" id="{CAE9C570-1AA4-4353-8559-08C3ACFE74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Slide Number Placeholder 5">
            <a:extLst>
              <a:ext uri="{FF2B5EF4-FFF2-40B4-BE49-F238E27FC236}">
                <a16:creationId xmlns:a16="http://schemas.microsoft.com/office/drawing/2014/main" id="{058F4CF6-7B3E-49AD-92DE-BEDBF49DD6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73B558-E8C3-44B0-8286-1CC40AF16DD8}" type="slidenum">
              <a:rPr lang="en-US" altLang="en-US">
                <a:solidFill>
                  <a:srgbClr val="808080"/>
                </a:solidFill>
              </a:rPr>
              <a:pPr eaLnBrk="1" hangingPunct="1"/>
              <a:t>145</a:t>
            </a:fld>
            <a:endParaRPr lang="en-US" altLang="en-US">
              <a:solidFill>
                <a:srgbClr val="808080"/>
              </a:solidFill>
            </a:endParaRPr>
          </a:p>
        </p:txBody>
      </p:sp>
      <p:sp>
        <p:nvSpPr>
          <p:cNvPr id="149509" name="TextBox 6">
            <a:extLst>
              <a:ext uri="{FF2B5EF4-FFF2-40B4-BE49-F238E27FC236}">
                <a16:creationId xmlns:a16="http://schemas.microsoft.com/office/drawing/2014/main" id="{FC88CA4B-4B96-4B86-8CD2-E7F0B4DD6BB3}"/>
              </a:ext>
            </a:extLst>
          </p:cNvPr>
          <p:cNvSpPr txBox="1">
            <a:spLocks noChangeArrowheads="1"/>
          </p:cNvSpPr>
          <p:nvPr/>
        </p:nvSpPr>
        <p:spPr bwMode="auto">
          <a:xfrm>
            <a:off x="827088" y="1590675"/>
            <a:ext cx="81994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Test Report</a:t>
            </a:r>
          </a:p>
          <a:p>
            <a:pPr algn="l" eaLnBrk="1" hangingPunct="1"/>
            <a:endParaRPr lang="en-GB" altLang="en-US" b="1" u="sng"/>
          </a:p>
          <a:p>
            <a:pPr algn="l" eaLnBrk="1" hangingPunct="1"/>
            <a:r>
              <a:rPr lang="en-GB" altLang="en-US" sz="1400" b="1" u="sng"/>
              <a:t>Printing An Automatic Batch Report</a:t>
            </a:r>
            <a:endParaRPr lang="en-GB" altLang="en-US" sz="1400" u="sng"/>
          </a:p>
        </p:txBody>
      </p:sp>
      <p:sp>
        <p:nvSpPr>
          <p:cNvPr id="149510" name="TextBox 6">
            <a:extLst>
              <a:ext uri="{FF2B5EF4-FFF2-40B4-BE49-F238E27FC236}">
                <a16:creationId xmlns:a16="http://schemas.microsoft.com/office/drawing/2014/main" id="{2E1B8341-7BA9-407A-921C-07BFAD3FCCC3}"/>
              </a:ext>
            </a:extLst>
          </p:cNvPr>
          <p:cNvSpPr txBox="1">
            <a:spLocks noChangeArrowheads="1"/>
          </p:cNvSpPr>
          <p:nvPr/>
        </p:nvSpPr>
        <p:spPr bwMode="auto">
          <a:xfrm>
            <a:off x="4525963" y="2543175"/>
            <a:ext cx="44910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Select the </a:t>
            </a:r>
            <a:r>
              <a:rPr lang="en-GB" altLang="en-US" sz="1400">
                <a:solidFill>
                  <a:srgbClr val="0093D0"/>
                </a:solidFill>
              </a:rPr>
              <a:t>Word Reports </a:t>
            </a:r>
            <a:r>
              <a:rPr lang="en-GB" altLang="en-US" sz="1400"/>
              <a:t>option then select the </a:t>
            </a:r>
          </a:p>
          <a:p>
            <a:pPr algn="l" eaLnBrk="1" hangingPunct="1"/>
            <a:r>
              <a:rPr lang="en-GB" altLang="en-US" sz="1400">
                <a:solidFill>
                  <a:srgbClr val="0093D0"/>
                </a:solidFill>
              </a:rPr>
              <a:t>Batch Reports </a:t>
            </a:r>
            <a:r>
              <a:rPr lang="en-GB" altLang="en-US" sz="1400"/>
              <a:t>option.</a:t>
            </a:r>
          </a:p>
          <a:p>
            <a:pPr algn="l" eaLnBrk="1" hangingPunct="1"/>
            <a:endParaRPr lang="en-GB" altLang="en-US" sz="1400"/>
          </a:p>
          <a:p>
            <a:pPr algn="l" eaLnBrk="1" hangingPunct="1"/>
            <a:r>
              <a:rPr lang="en-GB" altLang="en-US" sz="1400"/>
              <a:t>Select the </a:t>
            </a:r>
            <a:r>
              <a:rPr lang="en-GB" altLang="en-US" sz="1400">
                <a:solidFill>
                  <a:srgbClr val="0093D0"/>
                </a:solidFill>
              </a:rPr>
              <a:t>Graph Options </a:t>
            </a:r>
            <a:r>
              <a:rPr lang="en-GB" altLang="en-US" sz="1400"/>
              <a:t>tag if required.</a:t>
            </a:r>
          </a:p>
          <a:p>
            <a:pPr algn="l" eaLnBrk="1" hangingPunct="1"/>
            <a:endParaRPr lang="en-GB" altLang="en-US" sz="1400"/>
          </a:p>
          <a:p>
            <a:pPr algn="l" eaLnBrk="1" hangingPunct="1"/>
            <a:r>
              <a:rPr lang="en-GB" altLang="en-US" sz="1400"/>
              <a:t>To automatically print a report, click on the </a:t>
            </a:r>
            <a:r>
              <a:rPr lang="en-GB" altLang="en-US" sz="1400" b="1"/>
              <a:t>?</a:t>
            </a:r>
            <a:r>
              <a:rPr lang="en-GB" altLang="en-US" sz="1400"/>
              <a:t> Button to the right of the upper field then select the required Word report document.</a:t>
            </a:r>
          </a:p>
          <a:p>
            <a:pPr algn="l" eaLnBrk="1" hangingPunct="1"/>
            <a:endParaRPr lang="en-GB" altLang="en-US" sz="1400"/>
          </a:p>
          <a:p>
            <a:pPr algn="l" eaLnBrk="1" hangingPunct="1"/>
            <a:r>
              <a:rPr lang="en-GB" altLang="en-US" sz="1400"/>
              <a:t>To provide the user with a dialog to select the required Word report document, check the </a:t>
            </a:r>
            <a:r>
              <a:rPr lang="en-GB" altLang="en-US" sz="1400">
                <a:solidFill>
                  <a:srgbClr val="0093D0"/>
                </a:solidFill>
              </a:rPr>
              <a:t>Prompt Operator </a:t>
            </a:r>
            <a:r>
              <a:rPr lang="en-GB" altLang="en-US" sz="1400"/>
              <a:t>checkbox to the right of the upper field.</a:t>
            </a:r>
          </a:p>
        </p:txBody>
      </p:sp>
      <p:pic>
        <p:nvPicPr>
          <p:cNvPr id="149511" name="Picture 2">
            <a:extLst>
              <a:ext uri="{FF2B5EF4-FFF2-40B4-BE49-F238E27FC236}">
                <a16:creationId xmlns:a16="http://schemas.microsoft.com/office/drawing/2014/main" id="{A3C8CEA5-C176-450A-8B34-7FCD4B6860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2657475"/>
            <a:ext cx="3606800" cy="24892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49512" name="TextBox 8">
            <a:extLst>
              <a:ext uri="{FF2B5EF4-FFF2-40B4-BE49-F238E27FC236}">
                <a16:creationId xmlns:a16="http://schemas.microsoft.com/office/drawing/2014/main" id="{2C361AD7-C748-4718-A0B9-26D4A7E55019}"/>
              </a:ext>
            </a:extLst>
          </p:cNvPr>
          <p:cNvSpPr txBox="1">
            <a:spLocks noChangeArrowheads="1"/>
          </p:cNvSpPr>
          <p:nvPr/>
        </p:nvSpPr>
        <p:spPr bwMode="auto">
          <a:xfrm>
            <a:off x="850900" y="5314950"/>
            <a:ext cx="79676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Repeat using the other fields if more than one report is to be printed at the same time. </a:t>
            </a:r>
          </a:p>
          <a:p>
            <a:pPr algn="l" eaLnBrk="1" hangingPunct="1"/>
            <a:r>
              <a:rPr lang="en-GB" altLang="en-US" sz="1400"/>
              <a:t>(up to 3 can be configured).</a:t>
            </a:r>
          </a:p>
          <a:p>
            <a:pPr algn="l" eaLnBrk="1" hangingPunct="1"/>
            <a:endParaRPr lang="en-GB" altLang="en-US" sz="1400"/>
          </a:p>
          <a:p>
            <a:pPr algn="l" eaLnBrk="1" hangingPunct="1"/>
            <a:r>
              <a:rPr lang="en-GB" altLang="en-US" sz="1400"/>
              <a:t>A report can be immediately performed or tested by pressing the </a:t>
            </a:r>
            <a:r>
              <a:rPr lang="en-GB" altLang="en-US" sz="1400">
                <a:solidFill>
                  <a:srgbClr val="0093D0"/>
                </a:solidFill>
              </a:rPr>
              <a:t>Print Report(s)</a:t>
            </a:r>
            <a:r>
              <a:rPr lang="en-GB" altLang="en-US" sz="1400"/>
              <a:t> button.</a:t>
            </a:r>
          </a:p>
          <a:p>
            <a:pPr algn="l" eaLnBrk="1" hangingPunct="1"/>
            <a:endParaRPr lang="en-GB" altLang="en-US" sz="140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9AF450-FF34-4B9D-B2EA-8168308DA032}"/>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50531" name="Billede 5" descr="LLOYD.jpg">
            <a:extLst>
              <a:ext uri="{FF2B5EF4-FFF2-40B4-BE49-F238E27FC236}">
                <a16:creationId xmlns:a16="http://schemas.microsoft.com/office/drawing/2014/main" id="{41CE011E-B1BC-46AB-A0AA-5E6CD7F140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2" name="Slide Number Placeholder 5">
            <a:extLst>
              <a:ext uri="{FF2B5EF4-FFF2-40B4-BE49-F238E27FC236}">
                <a16:creationId xmlns:a16="http://schemas.microsoft.com/office/drawing/2014/main" id="{485D836C-A935-4ABF-A2B8-64CEAF9766B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23DE1D-66FC-4277-B8D5-9935FFF86131}" type="slidenum">
              <a:rPr lang="en-US" altLang="en-US">
                <a:solidFill>
                  <a:srgbClr val="808080"/>
                </a:solidFill>
              </a:rPr>
              <a:pPr eaLnBrk="1" hangingPunct="1"/>
              <a:t>146</a:t>
            </a:fld>
            <a:endParaRPr lang="en-US" altLang="en-US">
              <a:solidFill>
                <a:srgbClr val="808080"/>
              </a:solidFill>
            </a:endParaRPr>
          </a:p>
        </p:txBody>
      </p:sp>
      <p:sp>
        <p:nvSpPr>
          <p:cNvPr id="150533" name="TextBox 6">
            <a:extLst>
              <a:ext uri="{FF2B5EF4-FFF2-40B4-BE49-F238E27FC236}">
                <a16:creationId xmlns:a16="http://schemas.microsoft.com/office/drawing/2014/main" id="{E128FA7B-2107-45BB-81EB-FBE6823DC055}"/>
              </a:ext>
            </a:extLst>
          </p:cNvPr>
          <p:cNvSpPr txBox="1">
            <a:spLocks noChangeArrowheads="1"/>
          </p:cNvSpPr>
          <p:nvPr/>
        </p:nvSpPr>
        <p:spPr bwMode="auto">
          <a:xfrm>
            <a:off x="827088" y="1590675"/>
            <a:ext cx="8199437"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Data Export</a:t>
            </a:r>
          </a:p>
          <a:p>
            <a:pPr algn="l" eaLnBrk="1" hangingPunct="1"/>
            <a:endParaRPr lang="en-GB" altLang="en-US" b="1" u="sng"/>
          </a:p>
          <a:p>
            <a:pPr algn="l" eaLnBrk="1" hangingPunct="1"/>
            <a:r>
              <a:rPr lang="en-GB" altLang="en-US" sz="1400" b="1" u="sng"/>
              <a:t>Overview</a:t>
            </a:r>
          </a:p>
          <a:p>
            <a:pPr algn="l" eaLnBrk="1" hangingPunct="1"/>
            <a:endParaRPr lang="en-GB" altLang="en-US" sz="1400" b="1" u="sng"/>
          </a:p>
          <a:p>
            <a:pPr algn="l" eaLnBrk="1" hangingPunct="1"/>
            <a:r>
              <a:rPr lang="en-GB" altLang="en-US" sz="1400"/>
              <a:t>All graphical and numerical data can be exported from within the Nexygen</a:t>
            </a:r>
            <a:r>
              <a:rPr lang="en-GB" altLang="en-US" sz="1400" i="1"/>
              <a:t>Plus </a:t>
            </a:r>
            <a:r>
              <a:rPr lang="en-GB" altLang="en-US" sz="1400"/>
              <a:t>to an external database such as MS Excel™.</a:t>
            </a:r>
          </a:p>
          <a:p>
            <a:pPr algn="l" eaLnBrk="1" hangingPunct="1"/>
            <a:endParaRPr lang="en-GB" altLang="en-US" sz="1400"/>
          </a:p>
          <a:p>
            <a:pPr algn="l" eaLnBrk="1" hangingPunct="1"/>
            <a:r>
              <a:rPr lang="en-GB" altLang="en-US" sz="1400"/>
              <a:t>This may be useful if the test data is to be processed into another software package or SPC program. The data can be exported in several formats, including: Excel, SQL, CSV and RS232.</a:t>
            </a:r>
          </a:p>
          <a:p>
            <a:pPr algn="l" eaLnBrk="1" hangingPunct="1"/>
            <a:endParaRPr lang="en-GB" altLang="en-US" sz="1400" i="1"/>
          </a:p>
          <a:p>
            <a:pPr algn="l" eaLnBrk="1" hangingPunct="1"/>
            <a:r>
              <a:rPr lang="en-GB" altLang="en-US" sz="1400"/>
              <a:t>This can be done manually for any individual Row data or complete Batch data and automatically for both Row and Batch data.</a:t>
            </a:r>
          </a:p>
          <a:p>
            <a:pPr algn="l" eaLnBrk="1" hangingPunct="1"/>
            <a:endParaRPr lang="en-GB" altLang="en-US" sz="1400"/>
          </a:p>
          <a:p>
            <a:pPr algn="l" eaLnBrk="1" hangingPunct="1"/>
            <a:r>
              <a:rPr lang="en-GB" altLang="en-US" sz="1400"/>
              <a:t>To manually or automatically export data from a single row or per test, the </a:t>
            </a:r>
            <a:r>
              <a:rPr lang="en-GB" altLang="en-US" sz="1400" b="1"/>
              <a:t>Test Option </a:t>
            </a:r>
            <a:r>
              <a:rPr lang="en-GB" altLang="en-US" sz="1400"/>
              <a:t>functions are used.</a:t>
            </a:r>
          </a:p>
          <a:p>
            <a:pPr algn="l" eaLnBrk="1" hangingPunct="1"/>
            <a:endParaRPr lang="en-GB" altLang="en-US" sz="1400"/>
          </a:p>
          <a:p>
            <a:pPr algn="l" eaLnBrk="1" hangingPunct="1"/>
            <a:r>
              <a:rPr lang="en-GB" altLang="en-US" sz="1400"/>
              <a:t>To Automatically export data after a batch or sequence of tests, the </a:t>
            </a:r>
            <a:r>
              <a:rPr lang="en-GB" altLang="en-US" sz="1400" b="1"/>
              <a:t>Test Automation </a:t>
            </a:r>
            <a:r>
              <a:rPr lang="en-GB" altLang="en-US" sz="1400"/>
              <a:t>functions are used.</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2DEA6C-7F70-4E02-B556-5045C704D237}"/>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51555" name="Billede 5" descr="LLOYD.jpg">
            <a:extLst>
              <a:ext uri="{FF2B5EF4-FFF2-40B4-BE49-F238E27FC236}">
                <a16:creationId xmlns:a16="http://schemas.microsoft.com/office/drawing/2014/main" id="{B9AFE9C1-3FA3-4997-8D90-89DA98A897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6" name="Slide Number Placeholder 5">
            <a:extLst>
              <a:ext uri="{FF2B5EF4-FFF2-40B4-BE49-F238E27FC236}">
                <a16:creationId xmlns:a16="http://schemas.microsoft.com/office/drawing/2014/main" id="{975C051B-66C0-42ED-BDA8-C990A810FB4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97344D-C433-4E6D-873B-55DA704C7D79}" type="slidenum">
              <a:rPr lang="en-US" altLang="en-US">
                <a:solidFill>
                  <a:srgbClr val="808080"/>
                </a:solidFill>
              </a:rPr>
              <a:pPr eaLnBrk="1" hangingPunct="1"/>
              <a:t>147</a:t>
            </a:fld>
            <a:endParaRPr lang="en-US" altLang="en-US">
              <a:solidFill>
                <a:srgbClr val="808080"/>
              </a:solidFill>
            </a:endParaRPr>
          </a:p>
        </p:txBody>
      </p:sp>
      <p:sp>
        <p:nvSpPr>
          <p:cNvPr id="151557" name="TextBox 6">
            <a:extLst>
              <a:ext uri="{FF2B5EF4-FFF2-40B4-BE49-F238E27FC236}">
                <a16:creationId xmlns:a16="http://schemas.microsoft.com/office/drawing/2014/main" id="{DAD4632A-59E3-4A16-9CBE-E63C367297DD}"/>
              </a:ext>
            </a:extLst>
          </p:cNvPr>
          <p:cNvSpPr txBox="1">
            <a:spLocks noChangeArrowheads="1"/>
          </p:cNvSpPr>
          <p:nvPr/>
        </p:nvSpPr>
        <p:spPr bwMode="auto">
          <a:xfrm>
            <a:off x="827088" y="1590675"/>
            <a:ext cx="81994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Data Export</a:t>
            </a:r>
          </a:p>
          <a:p>
            <a:pPr algn="l" eaLnBrk="1" hangingPunct="1"/>
            <a:endParaRPr lang="en-GB" altLang="en-US" b="1" u="sng"/>
          </a:p>
          <a:p>
            <a:pPr algn="l" eaLnBrk="1" hangingPunct="1"/>
            <a:r>
              <a:rPr lang="en-GB" altLang="en-US" sz="1400" b="1" u="sng"/>
              <a:t>Defining a Row Export</a:t>
            </a:r>
          </a:p>
        </p:txBody>
      </p:sp>
      <p:pic>
        <p:nvPicPr>
          <p:cNvPr id="151558" name="Picture 2">
            <a:extLst>
              <a:ext uri="{FF2B5EF4-FFF2-40B4-BE49-F238E27FC236}">
                <a16:creationId xmlns:a16="http://schemas.microsoft.com/office/drawing/2014/main" id="{5C39DB1C-4A8B-4664-92D1-1EFE882048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525" y="2755900"/>
            <a:ext cx="3216275" cy="26670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51559" name="TextBox 6">
            <a:extLst>
              <a:ext uri="{FF2B5EF4-FFF2-40B4-BE49-F238E27FC236}">
                <a16:creationId xmlns:a16="http://schemas.microsoft.com/office/drawing/2014/main" id="{3E269845-8011-49CF-9C25-648FC1F17676}"/>
              </a:ext>
            </a:extLst>
          </p:cNvPr>
          <p:cNvSpPr txBox="1">
            <a:spLocks noChangeArrowheads="1"/>
          </p:cNvSpPr>
          <p:nvPr/>
        </p:nvSpPr>
        <p:spPr bwMode="auto">
          <a:xfrm>
            <a:off x="4183063" y="2706688"/>
            <a:ext cx="48339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To define a manual </a:t>
            </a:r>
            <a:r>
              <a:rPr lang="en-GB" altLang="en-US" sz="1400">
                <a:solidFill>
                  <a:srgbClr val="0093D0"/>
                </a:solidFill>
              </a:rPr>
              <a:t>Row Export</a:t>
            </a:r>
            <a:r>
              <a:rPr lang="en-GB" altLang="en-US" sz="1400"/>
              <a:t>, from the </a:t>
            </a:r>
            <a:r>
              <a:rPr lang="en-GB" altLang="en-US" sz="1400" b="1"/>
              <a:t>Edit Test </a:t>
            </a:r>
            <a:r>
              <a:rPr lang="en-GB" altLang="en-US" sz="1400"/>
              <a:t>screen select the </a:t>
            </a:r>
            <a:r>
              <a:rPr lang="en-GB" altLang="en-US" sz="1400" b="1"/>
              <a:t>Test Options </a:t>
            </a:r>
            <a:r>
              <a:rPr lang="en-GB" altLang="en-US" sz="1400"/>
              <a:t>button on the right hand side.</a:t>
            </a:r>
          </a:p>
          <a:p>
            <a:pPr algn="l" eaLnBrk="1" hangingPunct="1"/>
            <a:endParaRPr lang="en-GB" altLang="en-US" sz="1400"/>
          </a:p>
          <a:p>
            <a:pPr algn="l" eaLnBrk="1" hangingPunct="1"/>
            <a:r>
              <a:rPr lang="en-GB" altLang="en-US" sz="1400"/>
              <a:t>Under the </a:t>
            </a:r>
            <a:r>
              <a:rPr lang="en-GB" altLang="en-US" sz="1400">
                <a:solidFill>
                  <a:srgbClr val="0093D0"/>
                </a:solidFill>
              </a:rPr>
              <a:t>Query</a:t>
            </a:r>
            <a:r>
              <a:rPr lang="en-GB" altLang="en-US" sz="1400"/>
              <a:t> section at the base of the window, select the check box next to </a:t>
            </a:r>
            <a:r>
              <a:rPr lang="en-GB" altLang="en-US" sz="1400">
                <a:solidFill>
                  <a:srgbClr val="0093D0"/>
                </a:solidFill>
              </a:rPr>
              <a:t>Run Report Or Export </a:t>
            </a:r>
            <a:r>
              <a:rPr lang="en-GB" altLang="en-US" sz="1400"/>
              <a:t>and then press the </a:t>
            </a:r>
            <a:r>
              <a:rPr lang="en-GB" altLang="en-US" sz="1400" b="1"/>
              <a:t>Edit</a:t>
            </a:r>
            <a:r>
              <a:rPr lang="en-GB" altLang="en-US" sz="1400"/>
              <a:t> button.</a:t>
            </a:r>
          </a:p>
          <a:p>
            <a:pPr algn="l" eaLnBrk="1" hangingPunct="1"/>
            <a:endParaRPr lang="en-GB" altLang="en-US" sz="1400"/>
          </a:p>
          <a:p>
            <a:pPr algn="l" eaLnBrk="1" hangingPunct="1"/>
            <a:r>
              <a:rPr lang="en-GB" altLang="en-US" sz="1400"/>
              <a:t>The Report / Export settings screen will be displayed.</a:t>
            </a:r>
          </a:p>
          <a:p>
            <a:pPr algn="l" eaLnBrk="1" hangingPunct="1"/>
            <a:endParaRPr lang="en-GB" altLang="en-US" sz="140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10D868B-05E9-41A7-88F6-E10F249C747E}"/>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52579" name="Billede 5" descr="LLOYD.jpg">
            <a:extLst>
              <a:ext uri="{FF2B5EF4-FFF2-40B4-BE49-F238E27FC236}">
                <a16:creationId xmlns:a16="http://schemas.microsoft.com/office/drawing/2014/main" id="{3747B332-3334-4911-A4EA-9F628B0B00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0" name="Slide Number Placeholder 5">
            <a:extLst>
              <a:ext uri="{FF2B5EF4-FFF2-40B4-BE49-F238E27FC236}">
                <a16:creationId xmlns:a16="http://schemas.microsoft.com/office/drawing/2014/main" id="{025A8B4A-9959-49CF-BA74-9029268E1E4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B09D29-ECBD-4BE8-A0A3-2153F60B196C}" type="slidenum">
              <a:rPr lang="en-US" altLang="en-US">
                <a:solidFill>
                  <a:srgbClr val="808080"/>
                </a:solidFill>
              </a:rPr>
              <a:pPr eaLnBrk="1" hangingPunct="1"/>
              <a:t>148</a:t>
            </a:fld>
            <a:endParaRPr lang="en-US" altLang="en-US">
              <a:solidFill>
                <a:srgbClr val="808080"/>
              </a:solidFill>
            </a:endParaRPr>
          </a:p>
        </p:txBody>
      </p:sp>
      <p:sp>
        <p:nvSpPr>
          <p:cNvPr id="152581" name="TextBox 6">
            <a:extLst>
              <a:ext uri="{FF2B5EF4-FFF2-40B4-BE49-F238E27FC236}">
                <a16:creationId xmlns:a16="http://schemas.microsoft.com/office/drawing/2014/main" id="{55CB40BF-7AE1-486D-8D8C-221D3699CAC4}"/>
              </a:ext>
            </a:extLst>
          </p:cNvPr>
          <p:cNvSpPr txBox="1">
            <a:spLocks noChangeArrowheads="1"/>
          </p:cNvSpPr>
          <p:nvPr/>
        </p:nvSpPr>
        <p:spPr bwMode="auto">
          <a:xfrm>
            <a:off x="827088" y="1590675"/>
            <a:ext cx="81994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Data Export</a:t>
            </a:r>
          </a:p>
          <a:p>
            <a:pPr algn="l" eaLnBrk="1" hangingPunct="1"/>
            <a:endParaRPr lang="en-GB" altLang="en-US" b="1" u="sng"/>
          </a:p>
          <a:p>
            <a:pPr algn="l" eaLnBrk="1" hangingPunct="1"/>
            <a:r>
              <a:rPr lang="en-GB" altLang="en-US" sz="1400" b="1" u="sng"/>
              <a:t>Defining a Batch Export</a:t>
            </a:r>
          </a:p>
        </p:txBody>
      </p:sp>
      <p:sp>
        <p:nvSpPr>
          <p:cNvPr id="152582" name="TextBox 6">
            <a:extLst>
              <a:ext uri="{FF2B5EF4-FFF2-40B4-BE49-F238E27FC236}">
                <a16:creationId xmlns:a16="http://schemas.microsoft.com/office/drawing/2014/main" id="{D0EF2863-FB78-43D3-BE5F-C9D804E66AA5}"/>
              </a:ext>
            </a:extLst>
          </p:cNvPr>
          <p:cNvSpPr txBox="1">
            <a:spLocks noChangeArrowheads="1"/>
          </p:cNvSpPr>
          <p:nvPr/>
        </p:nvSpPr>
        <p:spPr bwMode="auto">
          <a:xfrm>
            <a:off x="4789488" y="2579688"/>
            <a:ext cx="420052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To define a </a:t>
            </a:r>
            <a:r>
              <a:rPr lang="en-GB" altLang="en-US" sz="1400">
                <a:solidFill>
                  <a:srgbClr val="0093D0"/>
                </a:solidFill>
              </a:rPr>
              <a:t>Batch</a:t>
            </a:r>
            <a:r>
              <a:rPr lang="en-GB" altLang="en-US" sz="1400"/>
              <a:t> </a:t>
            </a:r>
            <a:r>
              <a:rPr lang="en-GB" altLang="en-US" sz="1400">
                <a:solidFill>
                  <a:srgbClr val="0093D0"/>
                </a:solidFill>
              </a:rPr>
              <a:t>Export</a:t>
            </a:r>
            <a:r>
              <a:rPr lang="en-GB" altLang="en-US" sz="1400"/>
              <a:t>, from the </a:t>
            </a:r>
            <a:r>
              <a:rPr lang="en-GB" altLang="en-US" sz="1400" b="1"/>
              <a:t>Edit Test </a:t>
            </a:r>
            <a:r>
              <a:rPr lang="en-GB" altLang="en-US" sz="1400"/>
              <a:t>screen select the </a:t>
            </a:r>
            <a:r>
              <a:rPr lang="en-GB" altLang="en-US" sz="1400" b="1"/>
              <a:t>Test Automation </a:t>
            </a:r>
            <a:r>
              <a:rPr lang="en-GB" altLang="en-US" sz="1400"/>
              <a:t>button on the right hand side.</a:t>
            </a:r>
          </a:p>
          <a:p>
            <a:pPr algn="l" eaLnBrk="1" hangingPunct="1"/>
            <a:endParaRPr lang="en-GB" altLang="en-US" sz="1400"/>
          </a:p>
          <a:p>
            <a:pPr algn="l" eaLnBrk="1" hangingPunct="1"/>
            <a:r>
              <a:rPr lang="en-GB" altLang="en-US" sz="1400"/>
              <a:t>Just above the Run Query window, select the check box next to </a:t>
            </a:r>
            <a:r>
              <a:rPr lang="en-GB" altLang="en-US" sz="1400">
                <a:solidFill>
                  <a:srgbClr val="0093D0"/>
                </a:solidFill>
              </a:rPr>
              <a:t>Run Report Or Export </a:t>
            </a:r>
            <a:r>
              <a:rPr lang="en-GB" altLang="en-US" sz="1400"/>
              <a:t>and then press the </a:t>
            </a:r>
            <a:r>
              <a:rPr lang="en-GB" altLang="en-US" sz="1400" b="1"/>
              <a:t>Edit</a:t>
            </a:r>
            <a:r>
              <a:rPr lang="en-GB" altLang="en-US" sz="1400"/>
              <a:t> button.</a:t>
            </a:r>
          </a:p>
          <a:p>
            <a:pPr algn="l" eaLnBrk="1" hangingPunct="1"/>
            <a:endParaRPr lang="en-GB" altLang="en-US" sz="1400"/>
          </a:p>
          <a:p>
            <a:pPr algn="l" eaLnBrk="1" hangingPunct="1"/>
            <a:r>
              <a:rPr lang="en-GB" altLang="en-US" sz="1400"/>
              <a:t>The Report / Export settings screen will be displayed.</a:t>
            </a:r>
          </a:p>
          <a:p>
            <a:pPr algn="l" eaLnBrk="1" hangingPunct="1"/>
            <a:endParaRPr lang="en-GB" altLang="en-US" sz="1400"/>
          </a:p>
        </p:txBody>
      </p:sp>
      <p:pic>
        <p:nvPicPr>
          <p:cNvPr id="152583" name="Picture 8">
            <a:extLst>
              <a:ext uri="{FF2B5EF4-FFF2-40B4-BE49-F238E27FC236}">
                <a16:creationId xmlns:a16="http://schemas.microsoft.com/office/drawing/2014/main" id="{D1C86616-FAB1-4810-B1D7-41BC1DF0F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00" y="2625725"/>
            <a:ext cx="3581400" cy="257968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79F2167-146A-467A-9E0B-A992C965AFD9}"/>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53603" name="Billede 5" descr="LLOYD.jpg">
            <a:extLst>
              <a:ext uri="{FF2B5EF4-FFF2-40B4-BE49-F238E27FC236}">
                <a16:creationId xmlns:a16="http://schemas.microsoft.com/office/drawing/2014/main" id="{34E68699-8450-42C3-97F3-A1BDE024A0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4" name="Slide Number Placeholder 5">
            <a:extLst>
              <a:ext uri="{FF2B5EF4-FFF2-40B4-BE49-F238E27FC236}">
                <a16:creationId xmlns:a16="http://schemas.microsoft.com/office/drawing/2014/main" id="{E03CF986-C993-466E-A4BD-B486A63452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F4C611-72B2-4622-B972-7A2AC2F35DFC}" type="slidenum">
              <a:rPr lang="en-US" altLang="en-US">
                <a:solidFill>
                  <a:srgbClr val="808080"/>
                </a:solidFill>
              </a:rPr>
              <a:pPr eaLnBrk="1" hangingPunct="1"/>
              <a:t>149</a:t>
            </a:fld>
            <a:endParaRPr lang="en-US" altLang="en-US">
              <a:solidFill>
                <a:srgbClr val="808080"/>
              </a:solidFill>
            </a:endParaRPr>
          </a:p>
        </p:txBody>
      </p:sp>
      <p:sp>
        <p:nvSpPr>
          <p:cNvPr id="153605" name="TextBox 6">
            <a:extLst>
              <a:ext uri="{FF2B5EF4-FFF2-40B4-BE49-F238E27FC236}">
                <a16:creationId xmlns:a16="http://schemas.microsoft.com/office/drawing/2014/main" id="{A2F2F236-E8B2-41DB-8777-BB335E9AA8C8}"/>
              </a:ext>
            </a:extLst>
          </p:cNvPr>
          <p:cNvSpPr txBox="1">
            <a:spLocks noChangeArrowheads="1"/>
          </p:cNvSpPr>
          <p:nvPr/>
        </p:nvSpPr>
        <p:spPr bwMode="auto">
          <a:xfrm>
            <a:off x="827088" y="1590675"/>
            <a:ext cx="81994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Data Export</a:t>
            </a:r>
          </a:p>
          <a:p>
            <a:pPr algn="l" eaLnBrk="1" hangingPunct="1"/>
            <a:endParaRPr lang="en-GB" altLang="en-US" b="1" u="sng"/>
          </a:p>
          <a:p>
            <a:pPr algn="l" eaLnBrk="1" hangingPunct="1"/>
            <a:r>
              <a:rPr lang="en-GB" altLang="en-US" sz="1400" b="1" u="sng"/>
              <a:t>Report / Export Settings Screen</a:t>
            </a:r>
          </a:p>
          <a:p>
            <a:pPr algn="l" eaLnBrk="1" hangingPunct="1"/>
            <a:endParaRPr lang="en-GB" altLang="en-US" sz="1400" b="1" u="sng"/>
          </a:p>
        </p:txBody>
      </p:sp>
      <p:sp>
        <p:nvSpPr>
          <p:cNvPr id="153606" name="TextBox 6">
            <a:extLst>
              <a:ext uri="{FF2B5EF4-FFF2-40B4-BE49-F238E27FC236}">
                <a16:creationId xmlns:a16="http://schemas.microsoft.com/office/drawing/2014/main" id="{E364F4DF-3EBA-4941-94ED-CCBC6D4C4A89}"/>
              </a:ext>
            </a:extLst>
          </p:cNvPr>
          <p:cNvSpPr txBox="1">
            <a:spLocks noChangeArrowheads="1"/>
          </p:cNvSpPr>
          <p:nvPr/>
        </p:nvSpPr>
        <p:spPr bwMode="auto">
          <a:xfrm>
            <a:off x="4762500" y="2289175"/>
            <a:ext cx="42005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The </a:t>
            </a:r>
            <a:r>
              <a:rPr lang="en-GB" altLang="en-US" sz="1400">
                <a:solidFill>
                  <a:srgbClr val="0093D0"/>
                </a:solidFill>
              </a:rPr>
              <a:t>Report / Export Settings </a:t>
            </a:r>
            <a:r>
              <a:rPr lang="en-GB" altLang="en-US" sz="1400"/>
              <a:t>screen is the same for </a:t>
            </a:r>
            <a:r>
              <a:rPr lang="en-GB" altLang="en-US" sz="1400" b="1"/>
              <a:t>Test Options </a:t>
            </a:r>
            <a:r>
              <a:rPr lang="en-GB" altLang="en-US" sz="1400"/>
              <a:t>as it is for </a:t>
            </a:r>
            <a:r>
              <a:rPr lang="en-GB" altLang="en-US" sz="1400" b="1"/>
              <a:t>Test Automation</a:t>
            </a:r>
          </a:p>
          <a:p>
            <a:pPr algn="l" eaLnBrk="1" hangingPunct="1"/>
            <a:endParaRPr lang="en-GB" altLang="en-US" sz="1400" b="1"/>
          </a:p>
          <a:p>
            <a:pPr algn="l" eaLnBrk="1" hangingPunct="1"/>
            <a:r>
              <a:rPr lang="en-GB" altLang="en-US" sz="1400"/>
              <a:t>The </a:t>
            </a:r>
            <a:r>
              <a:rPr lang="en-GB" altLang="en-US" sz="1400">
                <a:solidFill>
                  <a:srgbClr val="0093D0"/>
                </a:solidFill>
              </a:rPr>
              <a:t>Filter Columns </a:t>
            </a:r>
            <a:r>
              <a:rPr lang="en-GB" altLang="en-US" sz="1400"/>
              <a:t>option at the bottom of the window can be used for filtering results prior to a</a:t>
            </a:r>
            <a:r>
              <a:rPr lang="en-GB" altLang="en-US" sz="1400" b="1"/>
              <a:t> Data Export</a:t>
            </a:r>
            <a:r>
              <a:rPr lang="en-GB" altLang="en-US" sz="1400"/>
              <a:t>.</a:t>
            </a:r>
          </a:p>
          <a:p>
            <a:pPr algn="l" eaLnBrk="1" hangingPunct="1"/>
            <a:endParaRPr lang="en-GB" altLang="en-US" sz="1400"/>
          </a:p>
          <a:p>
            <a:pPr algn="l" eaLnBrk="1" hangingPunct="1"/>
            <a:r>
              <a:rPr lang="en-GB" altLang="en-US" sz="1400" b="1"/>
              <a:t>Un-check</a:t>
            </a:r>
            <a:r>
              <a:rPr lang="en-GB" altLang="en-US" sz="1400"/>
              <a:t> the </a:t>
            </a:r>
            <a:r>
              <a:rPr lang="en-GB" altLang="en-US" sz="1400">
                <a:solidFill>
                  <a:srgbClr val="0093D0"/>
                </a:solidFill>
              </a:rPr>
              <a:t>All Columns </a:t>
            </a:r>
            <a:r>
              <a:rPr lang="en-GB" altLang="en-US" sz="1400"/>
              <a:t>option to activate the window below that contains a list of all available results names held in the batch.</a:t>
            </a:r>
          </a:p>
          <a:p>
            <a:pPr algn="l" eaLnBrk="1" hangingPunct="1"/>
            <a:endParaRPr lang="en-GB" altLang="en-US" sz="1400"/>
          </a:p>
          <a:p>
            <a:pPr algn="l" eaLnBrk="1" hangingPunct="1"/>
            <a:r>
              <a:rPr lang="en-GB" altLang="en-US" sz="1400"/>
              <a:t>Select an individual result to highlight it and press the </a:t>
            </a:r>
            <a:r>
              <a:rPr lang="en-GB" altLang="en-US" sz="1400" b="1"/>
              <a:t>&gt;</a:t>
            </a:r>
            <a:r>
              <a:rPr lang="en-GB" altLang="en-US" sz="1400"/>
              <a:t> key to load it in to the right hand window. Repeat for all required export results. To remove a result, highlight it in the right hand window and press the </a:t>
            </a:r>
            <a:r>
              <a:rPr lang="en-GB" altLang="en-US" sz="1400" b="1"/>
              <a:t>&lt;</a:t>
            </a:r>
            <a:r>
              <a:rPr lang="en-GB" altLang="en-US" sz="1400"/>
              <a:t> key. This displays the result back in the left hand window.</a:t>
            </a:r>
          </a:p>
          <a:p>
            <a:pPr algn="l" eaLnBrk="1" hangingPunct="1"/>
            <a:endParaRPr lang="en-GB" altLang="en-US" sz="1400"/>
          </a:p>
          <a:p>
            <a:pPr algn="l" eaLnBrk="1" hangingPunct="1"/>
            <a:r>
              <a:rPr lang="en-GB" altLang="en-US" sz="1400"/>
              <a:t>When the </a:t>
            </a:r>
            <a:r>
              <a:rPr lang="en-GB" altLang="en-US" sz="1400">
                <a:solidFill>
                  <a:srgbClr val="0093D0"/>
                </a:solidFill>
              </a:rPr>
              <a:t>Export</a:t>
            </a:r>
            <a:r>
              <a:rPr lang="en-GB" altLang="en-US" sz="1400"/>
              <a:t> screen is now shown, only these results will be seen.</a:t>
            </a:r>
          </a:p>
        </p:txBody>
      </p:sp>
      <p:pic>
        <p:nvPicPr>
          <p:cNvPr id="153607" name="Picture 3">
            <a:extLst>
              <a:ext uri="{FF2B5EF4-FFF2-40B4-BE49-F238E27FC236}">
                <a16:creationId xmlns:a16="http://schemas.microsoft.com/office/drawing/2014/main" id="{46E8E584-0470-44F8-B082-99FF532898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63" y="2644775"/>
            <a:ext cx="3871912" cy="262413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53608" name="Picture 4">
            <a:extLst>
              <a:ext uri="{FF2B5EF4-FFF2-40B4-BE49-F238E27FC236}">
                <a16:creationId xmlns:a16="http://schemas.microsoft.com/office/drawing/2014/main" id="{D75027EC-A232-4C60-86C9-880CA4A486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988" y="5413375"/>
            <a:ext cx="3910012" cy="10001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2CFEED1-0E95-4417-BD64-C9C58B915872}"/>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2. Configuration of Test Setup</a:t>
            </a:r>
          </a:p>
        </p:txBody>
      </p:sp>
      <p:sp>
        <p:nvSpPr>
          <p:cNvPr id="16387" name="Rectangle 8">
            <a:extLst>
              <a:ext uri="{FF2B5EF4-FFF2-40B4-BE49-F238E27FC236}">
                <a16:creationId xmlns:a16="http://schemas.microsoft.com/office/drawing/2014/main" id="{FD8A08DA-9FB0-4528-AC4A-D8ABF8D4DFD1}"/>
              </a:ext>
            </a:extLst>
          </p:cNvPr>
          <p:cNvSpPr>
            <a:spLocks noGrp="1" noChangeArrowheads="1"/>
          </p:cNvSpPr>
          <p:nvPr>
            <p:ph type="body" idx="1"/>
          </p:nvPr>
        </p:nvSpPr>
        <p:spPr>
          <a:xfrm>
            <a:off x="4724400" y="1600200"/>
            <a:ext cx="4191000" cy="4953000"/>
          </a:xfrm>
        </p:spPr>
        <p:txBody>
          <a:bodyPr/>
          <a:lstStyle/>
          <a:p>
            <a:pPr eaLnBrk="1" hangingPunct="1">
              <a:buClr>
                <a:srgbClr val="0093D0"/>
              </a:buClr>
              <a:buFontTx/>
              <a:buNone/>
            </a:pPr>
            <a:r>
              <a:rPr lang="da-DK" altLang="en-US" sz="1400" b="1"/>
              <a:t>Limits</a:t>
            </a:r>
            <a:r>
              <a:rPr lang="da-DK" altLang="en-US" sz="1400"/>
              <a:t> is the second tab option and this screen is</a:t>
            </a:r>
          </a:p>
          <a:p>
            <a:pPr eaLnBrk="1" hangingPunct="1">
              <a:buClr>
                <a:srgbClr val="0093D0"/>
              </a:buClr>
              <a:buFontTx/>
              <a:buNone/>
            </a:pPr>
            <a:r>
              <a:rPr lang="da-DK" altLang="en-US" sz="1400"/>
              <a:t>used to define the control limits of a test setup that</a:t>
            </a:r>
          </a:p>
          <a:p>
            <a:pPr eaLnBrk="1" hangingPunct="1">
              <a:buClr>
                <a:srgbClr val="0093D0"/>
              </a:buClr>
              <a:buFontTx/>
              <a:buNone/>
            </a:pPr>
            <a:r>
              <a:rPr lang="da-DK" altLang="en-US" sz="1400"/>
              <a:t>will terminate a test running:</a:t>
            </a:r>
          </a:p>
          <a:p>
            <a:pPr eaLnBrk="1" hangingPunct="1">
              <a:buClr>
                <a:srgbClr val="0093D0"/>
              </a:buClr>
              <a:buFontTx/>
              <a:buNone/>
            </a:pPr>
            <a:endParaRPr lang="da-DK" altLang="en-US" sz="1400"/>
          </a:p>
          <a:p>
            <a:pPr eaLnBrk="1" hangingPunct="1">
              <a:buClr>
                <a:srgbClr val="0093D0"/>
              </a:buClr>
              <a:buFontTx/>
              <a:buNone/>
            </a:pPr>
            <a:r>
              <a:rPr lang="da-DK" altLang="en-US" sz="1400" b="1">
                <a:solidFill>
                  <a:srgbClr val="0093D0"/>
                </a:solidFill>
              </a:rPr>
              <a:t>Stop Test If Limit Reached, Hold Time,  </a:t>
            </a:r>
          </a:p>
          <a:p>
            <a:pPr eaLnBrk="1" hangingPunct="1">
              <a:buClr>
                <a:srgbClr val="0093D0"/>
              </a:buClr>
              <a:buFontTx/>
              <a:buNone/>
            </a:pPr>
            <a:r>
              <a:rPr lang="da-DK" altLang="en-US" sz="1400" b="1">
                <a:solidFill>
                  <a:srgbClr val="0093D0"/>
                </a:solidFill>
              </a:rPr>
              <a:t>Break Detection, Total Test Duration,</a:t>
            </a:r>
          </a:p>
          <a:p>
            <a:pPr eaLnBrk="1" hangingPunct="1">
              <a:buClr>
                <a:srgbClr val="0093D0"/>
              </a:buClr>
              <a:buFontTx/>
              <a:buNone/>
            </a:pPr>
            <a:r>
              <a:rPr lang="da-DK" altLang="en-US" sz="1400" b="1">
                <a:solidFill>
                  <a:srgbClr val="0093D0"/>
                </a:solidFill>
              </a:rPr>
              <a:t>End Test Toolbar option</a:t>
            </a:r>
          </a:p>
          <a:p>
            <a:pPr eaLnBrk="1" hangingPunct="1">
              <a:buClr>
                <a:srgbClr val="0093D0"/>
              </a:buClr>
              <a:buFontTx/>
              <a:buNone/>
            </a:pPr>
            <a:endParaRPr lang="da-DK" altLang="en-US" sz="1600" b="1">
              <a:solidFill>
                <a:srgbClr val="0093D0"/>
              </a:solidFill>
            </a:endParaRPr>
          </a:p>
          <a:p>
            <a:pPr eaLnBrk="1" hangingPunct="1">
              <a:buClr>
                <a:srgbClr val="0093D0"/>
              </a:buClr>
              <a:buFontTx/>
              <a:buNone/>
            </a:pPr>
            <a:r>
              <a:rPr lang="da-DK" altLang="en-US" sz="1400" b="1"/>
              <a:t>End Test Toolbar: </a:t>
            </a:r>
            <a:r>
              <a:rPr lang="da-DK" altLang="en-US" sz="1400"/>
              <a:t>(optional)</a:t>
            </a:r>
            <a:endParaRPr lang="da-DK" altLang="en-US" sz="1400" b="1"/>
          </a:p>
          <a:p>
            <a:pPr eaLnBrk="1" hangingPunct="1">
              <a:buClr>
                <a:srgbClr val="0093D0"/>
              </a:buClr>
              <a:buFontTx/>
              <a:buNone/>
            </a:pPr>
            <a:endParaRPr lang="da-DK" altLang="en-US" sz="1400" b="1"/>
          </a:p>
          <a:p>
            <a:pPr eaLnBrk="1" hangingPunct="1">
              <a:buClr>
                <a:srgbClr val="0093D0"/>
              </a:buClr>
              <a:buFontTx/>
              <a:buNone/>
            </a:pPr>
            <a:endParaRPr lang="da-DK" altLang="en-US" sz="1400" b="1"/>
          </a:p>
          <a:p>
            <a:pPr eaLnBrk="1" hangingPunct="1">
              <a:buClr>
                <a:srgbClr val="0093D0"/>
              </a:buClr>
              <a:buFontTx/>
              <a:buNone/>
            </a:pPr>
            <a:r>
              <a:rPr lang="da-DK" altLang="en-US" sz="1400"/>
              <a:t>Enabling this option adds a black button to the</a:t>
            </a:r>
          </a:p>
          <a:p>
            <a:pPr eaLnBrk="1" hangingPunct="1">
              <a:buClr>
                <a:srgbClr val="0093D0"/>
              </a:buClr>
              <a:buFontTx/>
              <a:buNone/>
            </a:pPr>
            <a:r>
              <a:rPr lang="da-DK" altLang="en-US" sz="1400"/>
              <a:t>tool bar during the test (shown above). Pressing</a:t>
            </a:r>
          </a:p>
          <a:p>
            <a:pPr eaLnBrk="1" hangingPunct="1">
              <a:buClr>
                <a:srgbClr val="0093D0"/>
              </a:buClr>
              <a:buFontTx/>
              <a:buNone/>
            </a:pPr>
            <a:r>
              <a:rPr lang="da-DK" altLang="en-US" sz="1400"/>
              <a:t>this button causes the test to end at this point but</a:t>
            </a:r>
          </a:p>
          <a:p>
            <a:pPr eaLnBrk="1" hangingPunct="1">
              <a:buClr>
                <a:srgbClr val="0093D0"/>
              </a:buClr>
              <a:buFontTx/>
              <a:buNone/>
            </a:pPr>
            <a:r>
              <a:rPr lang="da-DK" altLang="en-US" sz="1400"/>
              <a:t>still run results if configured. This is useful for</a:t>
            </a:r>
          </a:p>
          <a:p>
            <a:pPr eaLnBrk="1" hangingPunct="1">
              <a:buClr>
                <a:srgbClr val="0093D0"/>
              </a:buClr>
              <a:buFontTx/>
              <a:buNone/>
            </a:pPr>
            <a:r>
              <a:rPr lang="da-DK" altLang="en-US" sz="1400"/>
              <a:t>example, if a sample is not going to reach the</a:t>
            </a:r>
          </a:p>
          <a:p>
            <a:pPr eaLnBrk="1" hangingPunct="1">
              <a:buClr>
                <a:srgbClr val="0093D0"/>
              </a:buClr>
              <a:buFontTx/>
              <a:buNone/>
            </a:pPr>
            <a:r>
              <a:rPr lang="da-DK" altLang="en-US" sz="1400"/>
              <a:t>target limit, but the results are still of interest.</a:t>
            </a:r>
          </a:p>
          <a:p>
            <a:pPr eaLnBrk="1" hangingPunct="1">
              <a:buClr>
                <a:srgbClr val="0093D0"/>
              </a:buClr>
              <a:buFontTx/>
              <a:buNone/>
            </a:pPr>
            <a:endParaRPr lang="da-DK" altLang="en-US" sz="1400" b="1">
              <a:solidFill>
                <a:srgbClr val="0093D0"/>
              </a:solidFill>
            </a:endParaRPr>
          </a:p>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r>
              <a:rPr lang="da-DK" altLang="en-US" sz="1600"/>
              <a:t>	</a:t>
            </a:r>
          </a:p>
        </p:txBody>
      </p:sp>
      <p:pic>
        <p:nvPicPr>
          <p:cNvPr id="16388" name="Billede 5" descr="LLOYD.jpg">
            <a:extLst>
              <a:ext uri="{FF2B5EF4-FFF2-40B4-BE49-F238E27FC236}">
                <a16:creationId xmlns:a16="http://schemas.microsoft.com/office/drawing/2014/main" id="{36FFAF58-444C-44DE-8362-AC778D0F5A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Slide Number Placeholder 5">
            <a:extLst>
              <a:ext uri="{FF2B5EF4-FFF2-40B4-BE49-F238E27FC236}">
                <a16:creationId xmlns:a16="http://schemas.microsoft.com/office/drawing/2014/main" id="{82193A6E-3D9D-4C2E-95D7-D778E0DDF33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A98599-5605-4E54-96DA-F61D3852BC0B}" type="slidenum">
              <a:rPr lang="en-US" altLang="en-US">
                <a:solidFill>
                  <a:srgbClr val="808080"/>
                </a:solidFill>
              </a:rPr>
              <a:pPr eaLnBrk="1" hangingPunct="1"/>
              <a:t>15</a:t>
            </a:fld>
            <a:endParaRPr lang="en-US" altLang="en-US">
              <a:solidFill>
                <a:srgbClr val="808080"/>
              </a:solidFill>
            </a:endParaRPr>
          </a:p>
        </p:txBody>
      </p:sp>
      <p:sp>
        <p:nvSpPr>
          <p:cNvPr id="16390" name="TextBox 6">
            <a:extLst>
              <a:ext uri="{FF2B5EF4-FFF2-40B4-BE49-F238E27FC236}">
                <a16:creationId xmlns:a16="http://schemas.microsoft.com/office/drawing/2014/main" id="{F349E0B0-C9D4-4609-A8A6-4A9A90ABCC4E}"/>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Limits Tab</a:t>
            </a:r>
          </a:p>
        </p:txBody>
      </p:sp>
      <p:pic>
        <p:nvPicPr>
          <p:cNvPr id="16391" name="Picture 2">
            <a:extLst>
              <a:ext uri="{FF2B5EF4-FFF2-40B4-BE49-F238E27FC236}">
                <a16:creationId xmlns:a16="http://schemas.microsoft.com/office/drawing/2014/main" id="{CEA1888D-C9AA-4390-92F9-11D543405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57400"/>
            <a:ext cx="3792538" cy="39719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6392" name="Picture 8" descr="Capture.PNG">
            <a:extLst>
              <a:ext uri="{FF2B5EF4-FFF2-40B4-BE49-F238E27FC236}">
                <a16:creationId xmlns:a16="http://schemas.microsoft.com/office/drawing/2014/main" id="{FBA460E2-A141-48FB-8624-3008DF9EE5B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962400"/>
            <a:ext cx="1228725" cy="4476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6393" name="Oval 9">
            <a:extLst>
              <a:ext uri="{FF2B5EF4-FFF2-40B4-BE49-F238E27FC236}">
                <a16:creationId xmlns:a16="http://schemas.microsoft.com/office/drawing/2014/main" id="{1A612F79-F149-4BFA-9140-6FFAF8A528CF}"/>
              </a:ext>
            </a:extLst>
          </p:cNvPr>
          <p:cNvSpPr>
            <a:spLocks noChangeArrowheads="1"/>
          </p:cNvSpPr>
          <p:nvPr/>
        </p:nvSpPr>
        <p:spPr bwMode="auto">
          <a:xfrm>
            <a:off x="7924800" y="4038600"/>
            <a:ext cx="304800" cy="3048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ECA91F3-F1FE-4810-8E30-672AD799C9F3}"/>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54627" name="Billede 5" descr="LLOYD.jpg">
            <a:extLst>
              <a:ext uri="{FF2B5EF4-FFF2-40B4-BE49-F238E27FC236}">
                <a16:creationId xmlns:a16="http://schemas.microsoft.com/office/drawing/2014/main" id="{7D1F0FA6-E27D-4DF3-B5DE-F7170BE01E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8" name="Slide Number Placeholder 5">
            <a:extLst>
              <a:ext uri="{FF2B5EF4-FFF2-40B4-BE49-F238E27FC236}">
                <a16:creationId xmlns:a16="http://schemas.microsoft.com/office/drawing/2014/main" id="{016904DE-45A5-4E6D-ABA2-53FDA9C5FC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6C5343-D363-4A9B-A6D6-2526FDED10D3}" type="slidenum">
              <a:rPr lang="en-US" altLang="en-US">
                <a:solidFill>
                  <a:srgbClr val="808080"/>
                </a:solidFill>
              </a:rPr>
              <a:pPr eaLnBrk="1" hangingPunct="1"/>
              <a:t>150</a:t>
            </a:fld>
            <a:endParaRPr lang="en-US" altLang="en-US">
              <a:solidFill>
                <a:srgbClr val="808080"/>
              </a:solidFill>
            </a:endParaRPr>
          </a:p>
        </p:txBody>
      </p:sp>
      <p:sp>
        <p:nvSpPr>
          <p:cNvPr id="154629" name="TextBox 6">
            <a:extLst>
              <a:ext uri="{FF2B5EF4-FFF2-40B4-BE49-F238E27FC236}">
                <a16:creationId xmlns:a16="http://schemas.microsoft.com/office/drawing/2014/main" id="{E605A705-4A88-4419-9647-F17AE6C1C1DB}"/>
              </a:ext>
            </a:extLst>
          </p:cNvPr>
          <p:cNvSpPr txBox="1">
            <a:spLocks noChangeArrowheads="1"/>
          </p:cNvSpPr>
          <p:nvPr/>
        </p:nvSpPr>
        <p:spPr bwMode="auto">
          <a:xfrm>
            <a:off x="827088" y="1590675"/>
            <a:ext cx="819943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Data Export</a:t>
            </a:r>
          </a:p>
          <a:p>
            <a:pPr algn="l" eaLnBrk="1" hangingPunct="1"/>
            <a:endParaRPr lang="en-GB" altLang="en-US" b="1" u="sng"/>
          </a:p>
          <a:p>
            <a:pPr algn="l" eaLnBrk="1" hangingPunct="1"/>
            <a:r>
              <a:rPr lang="en-GB" altLang="en-US" sz="1400"/>
              <a:t>The Export window is split into 3 areas of export function. </a:t>
            </a:r>
          </a:p>
          <a:p>
            <a:pPr algn="l" eaLnBrk="1" hangingPunct="1"/>
            <a:r>
              <a:rPr lang="en-GB" altLang="en-US" sz="1400" b="1">
                <a:solidFill>
                  <a:srgbClr val="0093D0"/>
                </a:solidFill>
              </a:rPr>
              <a:t>Export Data Microsoft Excel</a:t>
            </a:r>
            <a:r>
              <a:rPr lang="en-GB" altLang="en-US" sz="1400"/>
              <a:t>, </a:t>
            </a:r>
            <a:r>
              <a:rPr lang="en-GB" altLang="en-US" sz="1400" b="1">
                <a:solidFill>
                  <a:srgbClr val="0093D0"/>
                </a:solidFill>
              </a:rPr>
              <a:t>Export Data to CSV </a:t>
            </a:r>
            <a:r>
              <a:rPr lang="en-GB" altLang="en-US" sz="1400"/>
              <a:t>and </a:t>
            </a:r>
            <a:r>
              <a:rPr lang="en-GB" altLang="en-US" sz="1400" b="1">
                <a:solidFill>
                  <a:srgbClr val="0093D0"/>
                </a:solidFill>
              </a:rPr>
              <a:t>Export Data to RS232</a:t>
            </a:r>
          </a:p>
          <a:p>
            <a:pPr algn="l" eaLnBrk="1" hangingPunct="1"/>
            <a:endParaRPr lang="en-GB" altLang="en-US" sz="1400" b="1" u="sng"/>
          </a:p>
          <a:p>
            <a:pPr algn="l" eaLnBrk="1" hangingPunct="1"/>
            <a:r>
              <a:rPr lang="en-GB" altLang="en-US" sz="1400" b="1" u="sng"/>
              <a:t>Export Data Microsoft Excel</a:t>
            </a:r>
          </a:p>
        </p:txBody>
      </p:sp>
      <p:sp>
        <p:nvSpPr>
          <p:cNvPr id="154630" name="TextBox 6">
            <a:extLst>
              <a:ext uri="{FF2B5EF4-FFF2-40B4-BE49-F238E27FC236}">
                <a16:creationId xmlns:a16="http://schemas.microsoft.com/office/drawing/2014/main" id="{34E3303B-1710-47B9-A899-9573CA2A6F0E}"/>
              </a:ext>
            </a:extLst>
          </p:cNvPr>
          <p:cNvSpPr txBox="1">
            <a:spLocks noChangeArrowheads="1"/>
          </p:cNvSpPr>
          <p:nvPr/>
        </p:nvSpPr>
        <p:spPr bwMode="auto">
          <a:xfrm>
            <a:off x="5532438" y="3114675"/>
            <a:ext cx="34671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cs typeface="Times New Roman" panose="02020603050405020304" pitchFamily="18" charset="0"/>
              </a:rPr>
              <a:t>To export to Excel, select the </a:t>
            </a:r>
            <a:r>
              <a:rPr lang="en-GB" altLang="en-US" sz="1400">
                <a:solidFill>
                  <a:srgbClr val="0093D0"/>
                </a:solidFill>
                <a:cs typeface="Times New Roman" panose="02020603050405020304" pitchFamily="18" charset="0"/>
              </a:rPr>
              <a:t>Export Data</a:t>
            </a:r>
          </a:p>
          <a:p>
            <a:pPr algn="l" eaLnBrk="1" hangingPunct="1"/>
            <a:r>
              <a:rPr lang="en-GB" altLang="en-US" sz="1400">
                <a:solidFill>
                  <a:srgbClr val="0093D0"/>
                </a:solidFill>
                <a:cs typeface="Times New Roman" panose="02020603050405020304" pitchFamily="18" charset="0"/>
              </a:rPr>
              <a:t>Microsoft Excel</a:t>
            </a:r>
            <a:r>
              <a:rPr lang="en-GB" altLang="en-US" sz="1400">
                <a:cs typeface="Times New Roman" panose="02020603050405020304" pitchFamily="18" charset="0"/>
              </a:rPr>
              <a:t> option.</a:t>
            </a:r>
          </a:p>
          <a:p>
            <a:pPr algn="l" eaLnBrk="1" hangingPunct="1"/>
            <a:r>
              <a:rPr lang="en-GB" altLang="en-US" sz="1400">
                <a:cs typeface="Times New Roman" panose="02020603050405020304" pitchFamily="18" charset="0"/>
              </a:rPr>
              <a:t>Then select the </a:t>
            </a:r>
            <a:r>
              <a:rPr lang="en-GB" altLang="en-US" sz="1400" b="1">
                <a:cs typeface="Times New Roman" panose="02020603050405020304" pitchFamily="18" charset="0"/>
              </a:rPr>
              <a:t>Excel Workbook </a:t>
            </a:r>
            <a:r>
              <a:rPr lang="en-GB" altLang="en-US" sz="1400">
                <a:cs typeface="Times New Roman" panose="02020603050405020304" pitchFamily="18" charset="0"/>
              </a:rPr>
              <a:t>and </a:t>
            </a:r>
          </a:p>
          <a:p>
            <a:pPr algn="l" eaLnBrk="1" hangingPunct="1"/>
            <a:r>
              <a:rPr lang="en-GB" altLang="en-US" sz="1400" b="1">
                <a:cs typeface="Times New Roman" panose="02020603050405020304" pitchFamily="18" charset="0"/>
              </a:rPr>
              <a:t>Sheet</a:t>
            </a:r>
            <a:r>
              <a:rPr lang="en-GB" altLang="en-US" sz="1400">
                <a:cs typeface="Times New Roman" panose="02020603050405020304" pitchFamily="18" charset="0"/>
              </a:rPr>
              <a:t> by pressing the </a:t>
            </a:r>
            <a:r>
              <a:rPr lang="en-GB" altLang="en-US" sz="1400" b="1">
                <a:cs typeface="Times New Roman" panose="02020603050405020304" pitchFamily="18" charset="0"/>
              </a:rPr>
              <a:t>?</a:t>
            </a:r>
            <a:r>
              <a:rPr lang="en-GB" altLang="en-US" sz="1400">
                <a:cs typeface="Times New Roman" panose="02020603050405020304" pitchFamily="18" charset="0"/>
              </a:rPr>
              <a:t> Button on</a:t>
            </a:r>
          </a:p>
          <a:p>
            <a:pPr algn="l" eaLnBrk="1" hangingPunct="1"/>
            <a:r>
              <a:rPr lang="en-GB" altLang="en-US" sz="1400">
                <a:cs typeface="Times New Roman" panose="02020603050405020304" pitchFamily="18" charset="0"/>
              </a:rPr>
              <a:t>the Workbook window to open a browse</a:t>
            </a:r>
          </a:p>
          <a:p>
            <a:pPr algn="l" eaLnBrk="1" hangingPunct="1"/>
            <a:r>
              <a:rPr lang="en-GB" altLang="en-US" sz="1400">
                <a:cs typeface="Times New Roman" panose="02020603050405020304" pitchFamily="18" charset="0"/>
              </a:rPr>
              <a:t>function.</a:t>
            </a:r>
          </a:p>
          <a:p>
            <a:pPr algn="l" eaLnBrk="1" hangingPunct="1"/>
            <a:endParaRPr lang="en-GB" altLang="en-US" sz="1400">
              <a:cs typeface="Times New Roman" panose="02020603050405020304" pitchFamily="18" charset="0"/>
            </a:endParaRPr>
          </a:p>
          <a:p>
            <a:pPr algn="l" eaLnBrk="1" hangingPunct="1"/>
            <a:r>
              <a:rPr lang="en-GB" altLang="en-US" sz="1400">
                <a:solidFill>
                  <a:srgbClr val="0093D0"/>
                </a:solidFill>
                <a:cs typeface="Times New Roman" panose="02020603050405020304" pitchFamily="18" charset="0"/>
              </a:rPr>
              <a:t>Append to existing data </a:t>
            </a:r>
            <a:r>
              <a:rPr lang="en-GB" altLang="en-US" sz="1400">
                <a:cs typeface="Times New Roman" panose="02020603050405020304" pitchFamily="18" charset="0"/>
              </a:rPr>
              <a:t>option will place</a:t>
            </a:r>
          </a:p>
          <a:p>
            <a:pPr algn="l" eaLnBrk="1" hangingPunct="1"/>
            <a:r>
              <a:rPr lang="en-GB" altLang="en-US" sz="1400">
                <a:cs typeface="Times New Roman" panose="02020603050405020304" pitchFamily="18" charset="0"/>
              </a:rPr>
              <a:t>any newly exported data below that of</a:t>
            </a:r>
          </a:p>
          <a:p>
            <a:pPr algn="l" eaLnBrk="1" hangingPunct="1"/>
            <a:r>
              <a:rPr lang="en-GB" altLang="en-US" sz="1400">
                <a:cs typeface="Times New Roman" panose="02020603050405020304" pitchFamily="18" charset="0"/>
              </a:rPr>
              <a:t>any existing data in that Workbook and</a:t>
            </a:r>
          </a:p>
          <a:p>
            <a:pPr algn="l" eaLnBrk="1" hangingPunct="1"/>
            <a:r>
              <a:rPr lang="en-GB" altLang="en-US" sz="1400">
                <a:cs typeface="Times New Roman" panose="02020603050405020304" pitchFamily="18" charset="0"/>
              </a:rPr>
              <a:t>Sheet. By </a:t>
            </a:r>
            <a:r>
              <a:rPr lang="en-GB" altLang="en-US" sz="1400" b="1">
                <a:cs typeface="Times New Roman" panose="02020603050405020304" pitchFamily="18" charset="0"/>
              </a:rPr>
              <a:t>not </a:t>
            </a:r>
            <a:r>
              <a:rPr lang="en-GB" altLang="en-US" sz="1400">
                <a:cs typeface="Times New Roman" panose="02020603050405020304" pitchFamily="18" charset="0"/>
              </a:rPr>
              <a:t>selecting this option, </a:t>
            </a:r>
          </a:p>
          <a:p>
            <a:pPr algn="l" eaLnBrk="1" hangingPunct="1"/>
            <a:r>
              <a:rPr lang="en-GB" altLang="en-US" sz="1400">
                <a:cs typeface="Times New Roman" panose="02020603050405020304" pitchFamily="18" charset="0"/>
              </a:rPr>
              <a:t>existing data </a:t>
            </a:r>
            <a:r>
              <a:rPr lang="en-GB" altLang="en-US" sz="1400" b="1">
                <a:cs typeface="Times New Roman" panose="02020603050405020304" pitchFamily="18" charset="0"/>
              </a:rPr>
              <a:t>will be overwritten</a:t>
            </a:r>
            <a:r>
              <a:rPr lang="en-GB" altLang="en-US" sz="1400">
                <a:cs typeface="Times New Roman" panose="02020603050405020304" pitchFamily="18" charset="0"/>
              </a:rPr>
              <a:t>.</a:t>
            </a:r>
          </a:p>
          <a:p>
            <a:pPr algn="l" eaLnBrk="1" hangingPunct="1"/>
            <a:endParaRPr lang="en-GB" altLang="en-US" sz="1400">
              <a:cs typeface="Times New Roman" panose="02020603050405020304" pitchFamily="18" charset="0"/>
            </a:endParaRPr>
          </a:p>
          <a:p>
            <a:pPr algn="l" eaLnBrk="1" hangingPunct="1"/>
            <a:r>
              <a:rPr lang="en-GB" altLang="en-US" sz="1400">
                <a:solidFill>
                  <a:srgbClr val="0093D0"/>
                </a:solidFill>
                <a:cs typeface="Times New Roman" panose="02020603050405020304" pitchFamily="18" charset="0"/>
              </a:rPr>
              <a:t>Keep Visible </a:t>
            </a:r>
            <a:r>
              <a:rPr lang="en-GB" altLang="en-US" sz="1400">
                <a:cs typeface="Times New Roman" panose="02020603050405020304" pitchFamily="18" charset="0"/>
              </a:rPr>
              <a:t>option will </a:t>
            </a:r>
            <a:r>
              <a:rPr lang="en-GB" altLang="en-US" sz="1400" b="1">
                <a:cs typeface="Times New Roman" panose="02020603050405020304" pitchFamily="18" charset="0"/>
              </a:rPr>
              <a:t>not close </a:t>
            </a:r>
            <a:r>
              <a:rPr lang="en-GB" altLang="en-US" sz="1400">
                <a:cs typeface="Times New Roman" panose="02020603050405020304" pitchFamily="18" charset="0"/>
              </a:rPr>
              <a:t>the</a:t>
            </a:r>
          </a:p>
          <a:p>
            <a:pPr algn="l" eaLnBrk="1" hangingPunct="1"/>
            <a:r>
              <a:rPr lang="en-GB" altLang="en-US" sz="1400">
                <a:cs typeface="Times New Roman" panose="02020603050405020304" pitchFamily="18" charset="0"/>
              </a:rPr>
              <a:t>Excel Workbook when the export has</a:t>
            </a:r>
          </a:p>
          <a:p>
            <a:pPr algn="l" eaLnBrk="1" hangingPunct="1"/>
            <a:r>
              <a:rPr lang="en-GB" altLang="en-US" sz="1400">
                <a:cs typeface="Times New Roman" panose="02020603050405020304" pitchFamily="18" charset="0"/>
              </a:rPr>
              <a:t>completed.</a:t>
            </a:r>
          </a:p>
        </p:txBody>
      </p:sp>
      <p:pic>
        <p:nvPicPr>
          <p:cNvPr id="154631" name="Picture 2">
            <a:extLst>
              <a:ext uri="{FF2B5EF4-FFF2-40B4-BE49-F238E27FC236}">
                <a16:creationId xmlns:a16="http://schemas.microsoft.com/office/drawing/2014/main" id="{A97CC1A9-AE7A-41DB-B323-ED22461ED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8" y="3195638"/>
            <a:ext cx="4632325" cy="32512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947DCA5-F435-4F87-AD31-3CB367EF2581}"/>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55651" name="Billede 5" descr="LLOYD.jpg">
            <a:extLst>
              <a:ext uri="{FF2B5EF4-FFF2-40B4-BE49-F238E27FC236}">
                <a16:creationId xmlns:a16="http://schemas.microsoft.com/office/drawing/2014/main" id="{D43E670F-0AC9-4A8C-A300-3C541B0D23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2" name="Slide Number Placeholder 5">
            <a:extLst>
              <a:ext uri="{FF2B5EF4-FFF2-40B4-BE49-F238E27FC236}">
                <a16:creationId xmlns:a16="http://schemas.microsoft.com/office/drawing/2014/main" id="{DFE5930A-F460-4734-AF78-FC633996C5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1F7BA7-20A1-4787-A18A-338AB7CCFBB3}" type="slidenum">
              <a:rPr lang="en-US" altLang="en-US">
                <a:solidFill>
                  <a:srgbClr val="808080"/>
                </a:solidFill>
              </a:rPr>
              <a:pPr eaLnBrk="1" hangingPunct="1"/>
              <a:t>151</a:t>
            </a:fld>
            <a:endParaRPr lang="en-US" altLang="en-US">
              <a:solidFill>
                <a:srgbClr val="808080"/>
              </a:solidFill>
            </a:endParaRPr>
          </a:p>
        </p:txBody>
      </p:sp>
      <p:sp>
        <p:nvSpPr>
          <p:cNvPr id="155653" name="TextBox 6">
            <a:extLst>
              <a:ext uri="{FF2B5EF4-FFF2-40B4-BE49-F238E27FC236}">
                <a16:creationId xmlns:a16="http://schemas.microsoft.com/office/drawing/2014/main" id="{97216A0B-C95F-4808-B28A-545EE0921BDF}"/>
              </a:ext>
            </a:extLst>
          </p:cNvPr>
          <p:cNvSpPr txBox="1">
            <a:spLocks noChangeArrowheads="1"/>
          </p:cNvSpPr>
          <p:nvPr/>
        </p:nvSpPr>
        <p:spPr bwMode="auto">
          <a:xfrm>
            <a:off x="827088" y="1590675"/>
            <a:ext cx="81994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Data Export</a:t>
            </a:r>
          </a:p>
          <a:p>
            <a:pPr algn="l" eaLnBrk="1" hangingPunct="1"/>
            <a:endParaRPr lang="en-GB" altLang="en-US" b="1" u="sng"/>
          </a:p>
          <a:p>
            <a:pPr algn="l" eaLnBrk="1" hangingPunct="1"/>
            <a:r>
              <a:rPr lang="en-GB" altLang="en-US" sz="1400" b="1" u="sng"/>
              <a:t>Export Data Microsoft Excel</a:t>
            </a:r>
          </a:p>
        </p:txBody>
      </p:sp>
      <p:sp>
        <p:nvSpPr>
          <p:cNvPr id="155654" name="TextBox 6">
            <a:extLst>
              <a:ext uri="{FF2B5EF4-FFF2-40B4-BE49-F238E27FC236}">
                <a16:creationId xmlns:a16="http://schemas.microsoft.com/office/drawing/2014/main" id="{C525D3A3-818B-4283-9C9E-C0D81C22370A}"/>
              </a:ext>
            </a:extLst>
          </p:cNvPr>
          <p:cNvSpPr txBox="1">
            <a:spLocks noChangeArrowheads="1"/>
          </p:cNvSpPr>
          <p:nvPr/>
        </p:nvSpPr>
        <p:spPr bwMode="auto">
          <a:xfrm>
            <a:off x="5532438" y="2598738"/>
            <a:ext cx="34671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solidFill>
                  <a:srgbClr val="0093D0"/>
                </a:solidFill>
                <a:cs typeface="Times New Roman" panose="02020603050405020304" pitchFamily="18" charset="0"/>
              </a:rPr>
              <a:t>Cells for Results: </a:t>
            </a:r>
            <a:r>
              <a:rPr lang="en-GB" altLang="en-US" sz="1400">
                <a:cs typeface="Times New Roman" panose="02020603050405020304" pitchFamily="18" charset="0"/>
              </a:rPr>
              <a:t>contains two windows.</a:t>
            </a:r>
          </a:p>
          <a:p>
            <a:pPr algn="l" eaLnBrk="1" hangingPunct="1"/>
            <a:r>
              <a:rPr lang="en-GB" altLang="en-US" sz="1400">
                <a:cs typeface="Times New Roman" panose="02020603050405020304" pitchFamily="18" charset="0"/>
              </a:rPr>
              <a:t>The </a:t>
            </a:r>
            <a:r>
              <a:rPr lang="en-GB" altLang="en-US" sz="1400" b="1">
                <a:cs typeface="Times New Roman" panose="02020603050405020304" pitchFamily="18" charset="0"/>
              </a:rPr>
              <a:t>LHS</a:t>
            </a:r>
            <a:r>
              <a:rPr lang="en-GB" altLang="en-US" sz="1400">
                <a:cs typeface="Times New Roman" panose="02020603050405020304" pitchFamily="18" charset="0"/>
              </a:rPr>
              <a:t> is used to select the required</a:t>
            </a:r>
          </a:p>
          <a:p>
            <a:pPr algn="l" eaLnBrk="1" hangingPunct="1"/>
            <a:r>
              <a:rPr lang="en-GB" altLang="en-US" sz="1400">
                <a:cs typeface="Times New Roman" panose="02020603050405020304" pitchFamily="18" charset="0"/>
              </a:rPr>
              <a:t>results to Export. The </a:t>
            </a:r>
            <a:r>
              <a:rPr lang="en-GB" altLang="en-US" sz="1400" b="1">
                <a:cs typeface="Times New Roman" panose="02020603050405020304" pitchFamily="18" charset="0"/>
              </a:rPr>
              <a:t>RHS</a:t>
            </a:r>
            <a:r>
              <a:rPr lang="en-GB" altLang="en-US" sz="1400">
                <a:cs typeface="Times New Roman" panose="02020603050405020304" pitchFamily="18" charset="0"/>
              </a:rPr>
              <a:t> is used to</a:t>
            </a:r>
          </a:p>
          <a:p>
            <a:pPr algn="l" eaLnBrk="1" hangingPunct="1"/>
            <a:r>
              <a:rPr lang="en-GB" altLang="en-US" sz="1400">
                <a:cs typeface="Times New Roman" panose="02020603050405020304" pitchFamily="18" charset="0"/>
              </a:rPr>
              <a:t>define which Excel Worksheet cell each</a:t>
            </a:r>
          </a:p>
          <a:p>
            <a:pPr algn="l" eaLnBrk="1" hangingPunct="1"/>
            <a:r>
              <a:rPr lang="en-GB" altLang="en-US" sz="1400">
                <a:cs typeface="Times New Roman" panose="02020603050405020304" pitchFamily="18" charset="0"/>
              </a:rPr>
              <a:t>result column will be assigned to.</a:t>
            </a:r>
          </a:p>
        </p:txBody>
      </p:sp>
      <p:pic>
        <p:nvPicPr>
          <p:cNvPr id="155655" name="Picture 2">
            <a:extLst>
              <a:ext uri="{FF2B5EF4-FFF2-40B4-BE49-F238E27FC236}">
                <a16:creationId xmlns:a16="http://schemas.microsoft.com/office/drawing/2014/main" id="{F328CE55-2370-4493-B2B3-A5C9E68F3A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5" y="2687638"/>
            <a:ext cx="4667250" cy="9969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55656" name="TextBox 8">
            <a:extLst>
              <a:ext uri="{FF2B5EF4-FFF2-40B4-BE49-F238E27FC236}">
                <a16:creationId xmlns:a16="http://schemas.microsoft.com/office/drawing/2014/main" id="{390BA951-8D38-4AB2-8CBD-AF20D7CB8F97}"/>
              </a:ext>
            </a:extLst>
          </p:cNvPr>
          <p:cNvSpPr txBox="1">
            <a:spLocks noChangeArrowheads="1"/>
          </p:cNvSpPr>
          <p:nvPr/>
        </p:nvSpPr>
        <p:spPr bwMode="auto">
          <a:xfrm>
            <a:off x="742950" y="3829050"/>
            <a:ext cx="81740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Select an individual result to highlight it and press the </a:t>
            </a:r>
            <a:r>
              <a:rPr lang="en-GB" altLang="en-US" sz="1400" b="1"/>
              <a:t>&gt;</a:t>
            </a:r>
            <a:r>
              <a:rPr lang="en-GB" altLang="en-US" sz="1400"/>
              <a:t> key to load it in to the right hand window. Repeat for all required export results. To remove a result, highlight it in the right hand window and press the </a:t>
            </a:r>
            <a:r>
              <a:rPr lang="en-GB" altLang="en-US" sz="1400" b="1"/>
              <a:t>&lt;</a:t>
            </a:r>
            <a:r>
              <a:rPr lang="en-GB" altLang="en-US" sz="1400"/>
              <a:t> key. This displays the result back in the left hand window.</a:t>
            </a:r>
          </a:p>
          <a:p>
            <a:pPr algn="l" eaLnBrk="1" hangingPunct="1"/>
            <a:endParaRPr lang="en-GB" altLang="en-US" sz="1400"/>
          </a:p>
          <a:p>
            <a:pPr algn="l" eaLnBrk="1" hangingPunct="1"/>
            <a:r>
              <a:rPr lang="en-GB" altLang="en-US" sz="1400"/>
              <a:t>Each result is loaded in order, so the next result selected will be exported to the next horizontal cell or column in the Excel worksheet, </a:t>
            </a:r>
            <a:r>
              <a:rPr lang="en-GB" altLang="en-US" sz="1400">
                <a:solidFill>
                  <a:srgbClr val="0093D0"/>
                </a:solidFill>
              </a:rPr>
              <a:t>A1, B1 ....E1 etc...</a:t>
            </a:r>
          </a:p>
          <a:p>
            <a:pPr algn="l" eaLnBrk="1" hangingPunct="1"/>
            <a:endParaRPr lang="en-GB" altLang="en-US" sz="1400"/>
          </a:p>
          <a:p>
            <a:pPr algn="l" eaLnBrk="1" hangingPunct="1"/>
            <a:r>
              <a:rPr lang="en-GB" altLang="en-US" sz="1400"/>
              <a:t>A particular column cell can be assigned to a result in the RHS window if highlighted and then the </a:t>
            </a:r>
            <a:r>
              <a:rPr lang="en-GB" altLang="en-US" sz="1400" b="1"/>
              <a:t>Edit</a:t>
            </a:r>
            <a:r>
              <a:rPr lang="en-GB" altLang="en-US" sz="1400"/>
              <a:t> button is pressed. Enter the new cell number. </a:t>
            </a:r>
          </a:p>
          <a:p>
            <a:pPr algn="l" eaLnBrk="1" hangingPunct="1"/>
            <a:endParaRPr lang="en-GB" altLang="en-US" sz="1400"/>
          </a:p>
          <a:p>
            <a:pPr algn="l" eaLnBrk="1" hangingPunct="1"/>
            <a:r>
              <a:rPr lang="en-GB" altLang="en-US" sz="1400" b="1"/>
              <a:t>Note:</a:t>
            </a:r>
            <a:r>
              <a:rPr lang="en-GB" altLang="en-US" sz="1400"/>
              <a:t>  </a:t>
            </a:r>
            <a:r>
              <a:rPr lang="en-GB" altLang="en-US" sz="1400" b="1"/>
              <a:t>Only unused </a:t>
            </a:r>
            <a:r>
              <a:rPr lang="en-GB" altLang="en-US" sz="1400"/>
              <a:t>cell numbers may be assigned to results. It is </a:t>
            </a:r>
            <a:r>
              <a:rPr lang="en-GB" altLang="en-US" sz="1400" b="1"/>
              <a:t>not </a:t>
            </a:r>
            <a:r>
              <a:rPr lang="en-GB" altLang="en-US" sz="1400"/>
              <a:t>possible to assign same column and next </a:t>
            </a:r>
            <a:r>
              <a:rPr lang="en-GB" altLang="en-US" sz="1400" b="1"/>
              <a:t>row </a:t>
            </a:r>
            <a:r>
              <a:rPr lang="en-GB" altLang="en-US" sz="1400"/>
              <a:t>cell numbers to consecutive results as an export may contain many rows of data  </a:t>
            </a:r>
            <a:r>
              <a:rPr lang="en-GB" altLang="en-US" sz="1400" b="1"/>
              <a:t>(i.e. cannot use Load at Maximum Load – </a:t>
            </a:r>
            <a:r>
              <a:rPr lang="en-GB" altLang="en-US" sz="1400" b="1">
                <a:solidFill>
                  <a:srgbClr val="0093D0"/>
                </a:solidFill>
              </a:rPr>
              <a:t>A1</a:t>
            </a:r>
            <a:r>
              <a:rPr lang="en-GB" altLang="en-US" sz="1400" b="1"/>
              <a:t> and then Speed – </a:t>
            </a:r>
            <a:r>
              <a:rPr lang="en-GB" altLang="en-US" sz="1400" b="1">
                <a:solidFill>
                  <a:srgbClr val="0093D0"/>
                </a:solidFill>
              </a:rPr>
              <a:t>A2</a:t>
            </a:r>
            <a:r>
              <a:rPr lang="en-GB" altLang="en-US" sz="1400" b="1"/>
              <a:t>)</a:t>
            </a:r>
          </a:p>
          <a:p>
            <a:pPr algn="l" eaLnBrk="1" hangingPunct="1"/>
            <a:endParaRPr lang="en-GB" altLang="en-US" sz="140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60AB5C7-923B-4B45-BEB0-DBCEC34CF722}"/>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56675" name="Billede 5" descr="LLOYD.jpg">
            <a:extLst>
              <a:ext uri="{FF2B5EF4-FFF2-40B4-BE49-F238E27FC236}">
                <a16:creationId xmlns:a16="http://schemas.microsoft.com/office/drawing/2014/main" id="{EA39875C-BE64-4F48-B3F0-2A0031EB87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6" name="Slide Number Placeholder 5">
            <a:extLst>
              <a:ext uri="{FF2B5EF4-FFF2-40B4-BE49-F238E27FC236}">
                <a16:creationId xmlns:a16="http://schemas.microsoft.com/office/drawing/2014/main" id="{4C3F60D7-B3A4-46B7-A4AE-66BF8D467C0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89A464-9ED0-438E-AC17-BBA387F382B9}" type="slidenum">
              <a:rPr lang="en-US" altLang="en-US">
                <a:solidFill>
                  <a:srgbClr val="808080"/>
                </a:solidFill>
              </a:rPr>
              <a:pPr eaLnBrk="1" hangingPunct="1"/>
              <a:t>152</a:t>
            </a:fld>
            <a:endParaRPr lang="en-US" altLang="en-US">
              <a:solidFill>
                <a:srgbClr val="808080"/>
              </a:solidFill>
            </a:endParaRPr>
          </a:p>
        </p:txBody>
      </p:sp>
      <p:sp>
        <p:nvSpPr>
          <p:cNvPr id="156677" name="TextBox 6">
            <a:extLst>
              <a:ext uri="{FF2B5EF4-FFF2-40B4-BE49-F238E27FC236}">
                <a16:creationId xmlns:a16="http://schemas.microsoft.com/office/drawing/2014/main" id="{178EBC70-9A6A-417E-8CF2-DDBF092B5C2D}"/>
              </a:ext>
            </a:extLst>
          </p:cNvPr>
          <p:cNvSpPr txBox="1">
            <a:spLocks noChangeArrowheads="1"/>
          </p:cNvSpPr>
          <p:nvPr/>
        </p:nvSpPr>
        <p:spPr bwMode="auto">
          <a:xfrm>
            <a:off x="827088" y="1590675"/>
            <a:ext cx="81994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Data Export</a:t>
            </a:r>
          </a:p>
          <a:p>
            <a:pPr algn="l" eaLnBrk="1" hangingPunct="1"/>
            <a:endParaRPr lang="en-GB" altLang="en-US" b="1" u="sng"/>
          </a:p>
          <a:p>
            <a:pPr algn="l" eaLnBrk="1" hangingPunct="1"/>
            <a:r>
              <a:rPr lang="en-GB" altLang="en-US" sz="1400" b="1" u="sng"/>
              <a:t>Export Data Microsoft Excel</a:t>
            </a:r>
          </a:p>
          <a:p>
            <a:pPr algn="l" eaLnBrk="1" hangingPunct="1"/>
            <a:endParaRPr lang="en-GB" altLang="en-US" sz="1400" b="1" u="sng"/>
          </a:p>
          <a:p>
            <a:pPr algn="l" eaLnBrk="1" hangingPunct="1"/>
            <a:r>
              <a:rPr lang="en-GB" altLang="en-US" sz="1400" b="1">
                <a:solidFill>
                  <a:srgbClr val="0093D0"/>
                </a:solidFill>
              </a:rPr>
              <a:t>Export Graph Data</a:t>
            </a:r>
          </a:p>
        </p:txBody>
      </p:sp>
      <p:sp>
        <p:nvSpPr>
          <p:cNvPr id="156678" name="TextBox 8">
            <a:extLst>
              <a:ext uri="{FF2B5EF4-FFF2-40B4-BE49-F238E27FC236}">
                <a16:creationId xmlns:a16="http://schemas.microsoft.com/office/drawing/2014/main" id="{DB9EA923-BDA1-4F75-960F-85FF4F9E6891}"/>
              </a:ext>
            </a:extLst>
          </p:cNvPr>
          <p:cNvSpPr txBox="1">
            <a:spLocks noChangeArrowheads="1"/>
          </p:cNvSpPr>
          <p:nvPr/>
        </p:nvSpPr>
        <p:spPr bwMode="auto">
          <a:xfrm>
            <a:off x="5160963" y="2860675"/>
            <a:ext cx="3838575"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cs typeface="Times New Roman" panose="02020603050405020304" pitchFamily="18" charset="0"/>
              </a:rPr>
              <a:t>The </a:t>
            </a:r>
            <a:r>
              <a:rPr lang="en-GB" altLang="en-US" sz="1400">
                <a:solidFill>
                  <a:srgbClr val="0093D0"/>
                </a:solidFill>
                <a:cs typeface="Times New Roman" panose="02020603050405020304" pitchFamily="18" charset="0"/>
              </a:rPr>
              <a:t>Graph Data </a:t>
            </a:r>
            <a:r>
              <a:rPr lang="en-GB" altLang="en-US" sz="1400">
                <a:cs typeface="Times New Roman" panose="02020603050405020304" pitchFamily="18" charset="0"/>
              </a:rPr>
              <a:t>points can also be exported.</a:t>
            </a:r>
          </a:p>
          <a:p>
            <a:pPr algn="l" eaLnBrk="1" hangingPunct="1"/>
            <a:endParaRPr lang="en-GB" altLang="en-US" sz="1100">
              <a:cs typeface="Times New Roman" panose="02020603050405020304" pitchFamily="18" charset="0"/>
            </a:endParaRPr>
          </a:p>
          <a:p>
            <a:pPr algn="l" eaLnBrk="1" hangingPunct="1"/>
            <a:r>
              <a:rPr lang="en-GB" altLang="en-US" sz="1400">
                <a:cs typeface="Times New Roman" panose="02020603050405020304" pitchFamily="18" charset="0"/>
              </a:rPr>
              <a:t>Select the option, select the Worksheet then</a:t>
            </a:r>
          </a:p>
          <a:p>
            <a:pPr algn="l" eaLnBrk="1" hangingPunct="1"/>
            <a:r>
              <a:rPr lang="en-GB" altLang="en-US" sz="1400">
                <a:cs typeface="Times New Roman" panose="02020603050405020304" pitchFamily="18" charset="0"/>
              </a:rPr>
              <a:t>select the required graph axes. Each axes</a:t>
            </a:r>
          </a:p>
          <a:p>
            <a:pPr algn="l" eaLnBrk="1" hangingPunct="1"/>
            <a:r>
              <a:rPr lang="en-GB" altLang="en-US" sz="1400">
                <a:cs typeface="Times New Roman" panose="02020603050405020304" pitchFamily="18" charset="0"/>
              </a:rPr>
              <a:t>will be a </a:t>
            </a:r>
            <a:r>
              <a:rPr lang="en-GB" altLang="en-US" sz="1400" b="1">
                <a:cs typeface="Times New Roman" panose="02020603050405020304" pitchFamily="18" charset="0"/>
              </a:rPr>
              <a:t>separate column </a:t>
            </a:r>
            <a:r>
              <a:rPr lang="en-GB" altLang="en-US" sz="1400">
                <a:cs typeface="Times New Roman" panose="02020603050405020304" pitchFamily="18" charset="0"/>
              </a:rPr>
              <a:t>in the worksheet.</a:t>
            </a:r>
          </a:p>
          <a:p>
            <a:pPr algn="l" eaLnBrk="1" hangingPunct="1"/>
            <a:r>
              <a:rPr lang="en-GB" altLang="en-US" sz="1400">
                <a:cs typeface="Times New Roman" panose="02020603050405020304" pitchFamily="18" charset="0"/>
              </a:rPr>
              <a:t> </a:t>
            </a:r>
          </a:p>
          <a:p>
            <a:pPr algn="l" eaLnBrk="1" hangingPunct="1"/>
            <a:r>
              <a:rPr lang="en-GB" altLang="en-US" sz="1400">
                <a:solidFill>
                  <a:srgbClr val="0093D0"/>
                </a:solidFill>
                <a:cs typeface="Times New Roman" panose="02020603050405020304" pitchFamily="18" charset="0"/>
              </a:rPr>
              <a:t>Append to Existing Data </a:t>
            </a:r>
            <a:r>
              <a:rPr lang="en-GB" altLang="en-US" sz="1400">
                <a:cs typeface="Times New Roman" panose="02020603050405020304" pitchFamily="18" charset="0"/>
              </a:rPr>
              <a:t>if checked will </a:t>
            </a:r>
            <a:r>
              <a:rPr lang="en-GB" altLang="en-US" sz="1400" b="1">
                <a:cs typeface="Times New Roman" panose="02020603050405020304" pitchFamily="18" charset="0"/>
              </a:rPr>
              <a:t>not</a:t>
            </a:r>
          </a:p>
          <a:p>
            <a:pPr algn="l" eaLnBrk="1" hangingPunct="1"/>
            <a:r>
              <a:rPr lang="en-GB" altLang="en-US" sz="1400">
                <a:cs typeface="Times New Roman" panose="02020603050405020304" pitchFamily="18" charset="0"/>
              </a:rPr>
              <a:t>overwrite existing worksheet data.</a:t>
            </a:r>
          </a:p>
        </p:txBody>
      </p:sp>
      <p:pic>
        <p:nvPicPr>
          <p:cNvPr id="156679" name="Picture 2">
            <a:extLst>
              <a:ext uri="{FF2B5EF4-FFF2-40B4-BE49-F238E27FC236}">
                <a16:creationId xmlns:a16="http://schemas.microsoft.com/office/drawing/2014/main" id="{A33418AA-AE3A-410C-B987-17ACB3F46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475" y="2963863"/>
            <a:ext cx="4181475" cy="16002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56680" name="TextBox 9">
            <a:extLst>
              <a:ext uri="{FF2B5EF4-FFF2-40B4-BE49-F238E27FC236}">
                <a16:creationId xmlns:a16="http://schemas.microsoft.com/office/drawing/2014/main" id="{9D16A068-B276-4753-8716-FFBA1517D17E}"/>
              </a:ext>
            </a:extLst>
          </p:cNvPr>
          <p:cNvSpPr txBox="1">
            <a:spLocks noChangeArrowheads="1"/>
          </p:cNvSpPr>
          <p:nvPr/>
        </p:nvSpPr>
        <p:spPr bwMode="auto">
          <a:xfrm>
            <a:off x="742950" y="4708525"/>
            <a:ext cx="81661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solidFill>
                  <a:srgbClr val="0093D0"/>
                </a:solidFill>
              </a:rPr>
              <a:t>Data Points </a:t>
            </a:r>
            <a:r>
              <a:rPr lang="en-GB" altLang="en-US" sz="1400"/>
              <a:t>is the number of individual data points exported for each graph axis.</a:t>
            </a:r>
          </a:p>
          <a:p>
            <a:pPr algn="l" eaLnBrk="1" hangingPunct="1"/>
            <a:endParaRPr lang="en-GB" altLang="en-US" sz="1400"/>
          </a:p>
          <a:p>
            <a:pPr algn="l" eaLnBrk="1" hangingPunct="1"/>
            <a:r>
              <a:rPr lang="en-GB" altLang="en-US" sz="1400">
                <a:solidFill>
                  <a:srgbClr val="0093D0"/>
                </a:solidFill>
              </a:rPr>
              <a:t>Include Graph Axes: </a:t>
            </a:r>
            <a:r>
              <a:rPr lang="en-GB" altLang="en-US" sz="1400"/>
              <a:t>lists all available graph axes that can be exported in the batch.</a:t>
            </a:r>
          </a:p>
          <a:p>
            <a:pPr algn="l" eaLnBrk="1" hangingPunct="1"/>
            <a:endParaRPr lang="en-GB" altLang="en-US" sz="1400" b="1">
              <a:solidFill>
                <a:srgbClr val="0093D0"/>
              </a:solidFill>
            </a:endParaRPr>
          </a:p>
          <a:p>
            <a:pPr algn="l" eaLnBrk="1" hangingPunct="1"/>
            <a:endParaRPr lang="en-GB" altLang="en-US" sz="1400" b="1">
              <a:solidFill>
                <a:srgbClr val="0093D0"/>
              </a:solidFill>
            </a:endParaRPr>
          </a:p>
          <a:p>
            <a:pPr algn="l" eaLnBrk="1" hangingPunct="1"/>
            <a:r>
              <a:rPr lang="en-GB" altLang="en-US" sz="1400" b="1">
                <a:solidFill>
                  <a:srgbClr val="0093D0"/>
                </a:solidFill>
              </a:rPr>
              <a:t>Run Macro </a:t>
            </a:r>
            <a:r>
              <a:rPr lang="en-GB" altLang="en-US" sz="1400"/>
              <a:t>can be checked and any existing </a:t>
            </a:r>
            <a:r>
              <a:rPr lang="en-GB" altLang="en-US" sz="1400" b="1"/>
              <a:t>Macro Name </a:t>
            </a:r>
            <a:r>
              <a:rPr lang="en-GB" altLang="en-US" sz="1400"/>
              <a:t>or </a:t>
            </a:r>
            <a:r>
              <a:rPr lang="en-GB" altLang="en-US" sz="1400" b="1"/>
              <a:t>Module</a:t>
            </a:r>
            <a:r>
              <a:rPr lang="en-GB" altLang="en-US" sz="1400"/>
              <a:t> in the Excel workbook or sheet will be instructed to run after the export is complete. This can be useful if the Nexygen</a:t>
            </a:r>
            <a:r>
              <a:rPr lang="en-GB" altLang="en-US" sz="1400" i="1"/>
              <a:t>Plus</a:t>
            </a:r>
            <a:r>
              <a:rPr lang="en-GB" altLang="en-US" sz="1400"/>
              <a:t> test data needs to be arranged or configured for entry into another software in the exported Excel workbook.</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744C40B-B461-4410-9DCD-EBA739E1F11E}"/>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57699" name="Billede 5" descr="LLOYD.jpg">
            <a:extLst>
              <a:ext uri="{FF2B5EF4-FFF2-40B4-BE49-F238E27FC236}">
                <a16:creationId xmlns:a16="http://schemas.microsoft.com/office/drawing/2014/main" id="{91DD5A32-7C8C-4EA1-90D7-E5D07E9148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0" name="Slide Number Placeholder 5">
            <a:extLst>
              <a:ext uri="{FF2B5EF4-FFF2-40B4-BE49-F238E27FC236}">
                <a16:creationId xmlns:a16="http://schemas.microsoft.com/office/drawing/2014/main" id="{9E9B0D15-4C3D-47D7-B9C3-A50672A417B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D110C1-D5E4-4E1B-BD53-C127BC83678B}" type="slidenum">
              <a:rPr lang="en-US" altLang="en-US">
                <a:solidFill>
                  <a:srgbClr val="808080"/>
                </a:solidFill>
              </a:rPr>
              <a:pPr eaLnBrk="1" hangingPunct="1"/>
              <a:t>153</a:t>
            </a:fld>
            <a:endParaRPr lang="en-US" altLang="en-US">
              <a:solidFill>
                <a:srgbClr val="808080"/>
              </a:solidFill>
            </a:endParaRPr>
          </a:p>
        </p:txBody>
      </p:sp>
      <p:sp>
        <p:nvSpPr>
          <p:cNvPr id="157701" name="TextBox 6">
            <a:extLst>
              <a:ext uri="{FF2B5EF4-FFF2-40B4-BE49-F238E27FC236}">
                <a16:creationId xmlns:a16="http://schemas.microsoft.com/office/drawing/2014/main" id="{3A70B5C8-8D30-465C-BF35-E4B980AE2F30}"/>
              </a:ext>
            </a:extLst>
          </p:cNvPr>
          <p:cNvSpPr txBox="1">
            <a:spLocks noChangeArrowheads="1"/>
          </p:cNvSpPr>
          <p:nvPr/>
        </p:nvSpPr>
        <p:spPr bwMode="auto">
          <a:xfrm>
            <a:off x="827088" y="1590675"/>
            <a:ext cx="81994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Data Export</a:t>
            </a:r>
          </a:p>
          <a:p>
            <a:pPr algn="l" eaLnBrk="1" hangingPunct="1"/>
            <a:endParaRPr lang="en-GB" altLang="en-US" b="1" u="sng"/>
          </a:p>
          <a:p>
            <a:pPr algn="l" eaLnBrk="1" hangingPunct="1"/>
            <a:r>
              <a:rPr lang="en-GB" altLang="en-US" sz="1400" b="1" u="sng"/>
              <a:t>Export Data to CSV</a:t>
            </a:r>
            <a:endParaRPr lang="en-GB" altLang="en-US" sz="1400" b="1">
              <a:solidFill>
                <a:srgbClr val="0093D0"/>
              </a:solidFill>
            </a:endParaRPr>
          </a:p>
        </p:txBody>
      </p:sp>
      <p:sp>
        <p:nvSpPr>
          <p:cNvPr id="157702" name="TextBox 8">
            <a:extLst>
              <a:ext uri="{FF2B5EF4-FFF2-40B4-BE49-F238E27FC236}">
                <a16:creationId xmlns:a16="http://schemas.microsoft.com/office/drawing/2014/main" id="{928B6936-FB37-4BC6-9609-17D72F84A4EA}"/>
              </a:ext>
            </a:extLst>
          </p:cNvPr>
          <p:cNvSpPr txBox="1">
            <a:spLocks noChangeArrowheads="1"/>
          </p:cNvSpPr>
          <p:nvPr/>
        </p:nvSpPr>
        <p:spPr bwMode="auto">
          <a:xfrm>
            <a:off x="5060950" y="2489200"/>
            <a:ext cx="39560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cs typeface="Times New Roman" panose="02020603050405020304" pitchFamily="18" charset="0"/>
              </a:rPr>
              <a:t>To export to a </a:t>
            </a:r>
            <a:r>
              <a:rPr lang="en-GB" altLang="en-US" sz="1400">
                <a:solidFill>
                  <a:srgbClr val="0093D0"/>
                </a:solidFill>
                <a:cs typeface="Times New Roman" panose="02020603050405020304" pitchFamily="18" charset="0"/>
              </a:rPr>
              <a:t>CSV File </a:t>
            </a:r>
            <a:r>
              <a:rPr lang="en-GB" altLang="en-US" sz="1400">
                <a:cs typeface="Times New Roman" panose="02020603050405020304" pitchFamily="18" charset="0"/>
              </a:rPr>
              <a:t>(text file), select the</a:t>
            </a:r>
          </a:p>
          <a:p>
            <a:pPr algn="l" eaLnBrk="1" hangingPunct="1"/>
            <a:r>
              <a:rPr lang="en-GB" altLang="en-US" sz="1400">
                <a:cs typeface="Times New Roman" panose="02020603050405020304" pitchFamily="18" charset="0"/>
              </a:rPr>
              <a:t>option, enter the filename or press the </a:t>
            </a:r>
            <a:r>
              <a:rPr lang="en-GB" altLang="en-US" sz="1400" b="1">
                <a:cs typeface="Times New Roman" panose="02020603050405020304" pitchFamily="18" charset="0"/>
              </a:rPr>
              <a:t>?</a:t>
            </a:r>
            <a:r>
              <a:rPr lang="en-GB" altLang="en-US" sz="1400">
                <a:cs typeface="Times New Roman" panose="02020603050405020304" pitchFamily="18" charset="0"/>
              </a:rPr>
              <a:t> Button</a:t>
            </a:r>
          </a:p>
          <a:p>
            <a:pPr algn="l" eaLnBrk="1" hangingPunct="1"/>
            <a:r>
              <a:rPr lang="en-GB" altLang="en-US" sz="1400">
                <a:cs typeface="Times New Roman" panose="02020603050405020304" pitchFamily="18" charset="0"/>
              </a:rPr>
              <a:t>to browse for an existing location.</a:t>
            </a:r>
          </a:p>
          <a:p>
            <a:pPr algn="l" eaLnBrk="1" hangingPunct="1"/>
            <a:endParaRPr lang="en-GB" altLang="en-US" sz="1400">
              <a:cs typeface="Times New Roman" panose="02020603050405020304" pitchFamily="18" charset="0"/>
            </a:endParaRPr>
          </a:p>
          <a:p>
            <a:pPr algn="l" eaLnBrk="1" hangingPunct="1"/>
            <a:r>
              <a:rPr lang="en-GB" altLang="en-US" sz="1400">
                <a:solidFill>
                  <a:srgbClr val="0093D0"/>
                </a:solidFill>
                <a:cs typeface="Times New Roman" panose="02020603050405020304" pitchFamily="18" charset="0"/>
              </a:rPr>
              <a:t>Send to command line: </a:t>
            </a:r>
            <a:r>
              <a:rPr lang="en-GB" altLang="en-US" sz="1400">
                <a:cs typeface="Times New Roman" panose="02020603050405020304" pitchFamily="18" charset="0"/>
              </a:rPr>
              <a:t>can be used to link the</a:t>
            </a:r>
          </a:p>
          <a:p>
            <a:pPr algn="l" eaLnBrk="1" hangingPunct="1"/>
            <a:r>
              <a:rPr lang="en-GB" altLang="en-US" sz="1400">
                <a:cs typeface="Times New Roman" panose="02020603050405020304" pitchFamily="18" charset="0"/>
              </a:rPr>
              <a:t>CSV export to an external executable program.</a:t>
            </a:r>
          </a:p>
        </p:txBody>
      </p:sp>
      <p:pic>
        <p:nvPicPr>
          <p:cNvPr id="157703" name="Picture 8">
            <a:extLst>
              <a:ext uri="{FF2B5EF4-FFF2-40B4-BE49-F238E27FC236}">
                <a16:creationId xmlns:a16="http://schemas.microsoft.com/office/drawing/2014/main" id="{D0F4C7D4-7E24-4459-AF15-FC2C0CB2B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63" y="2790825"/>
            <a:ext cx="4210050" cy="7143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57704" name="Picture 9">
            <a:extLst>
              <a:ext uri="{FF2B5EF4-FFF2-40B4-BE49-F238E27FC236}">
                <a16:creationId xmlns:a16="http://schemas.microsoft.com/office/drawing/2014/main" id="{FAAC92AF-BAF7-4B52-897A-201060460B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8" y="4040188"/>
            <a:ext cx="2809875" cy="25431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57705" name="TextBox 10">
            <a:extLst>
              <a:ext uri="{FF2B5EF4-FFF2-40B4-BE49-F238E27FC236}">
                <a16:creationId xmlns:a16="http://schemas.microsoft.com/office/drawing/2014/main" id="{77D6ED24-B810-494B-A75A-4F2BF60F16CD}"/>
              </a:ext>
            </a:extLst>
          </p:cNvPr>
          <p:cNvSpPr txBox="1">
            <a:spLocks noChangeArrowheads="1"/>
          </p:cNvSpPr>
          <p:nvPr/>
        </p:nvSpPr>
        <p:spPr bwMode="auto">
          <a:xfrm>
            <a:off x="3703638" y="4002088"/>
            <a:ext cx="531336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Selecting the </a:t>
            </a:r>
            <a:r>
              <a:rPr lang="en-GB" altLang="en-US" sz="1400" b="1"/>
              <a:t>Format </a:t>
            </a:r>
            <a:r>
              <a:rPr lang="en-GB" altLang="en-US" sz="1400"/>
              <a:t>button in the CSV screen will bring up the </a:t>
            </a:r>
            <a:r>
              <a:rPr lang="en-GB" altLang="en-US" sz="1400">
                <a:solidFill>
                  <a:srgbClr val="0093D0"/>
                </a:solidFill>
              </a:rPr>
              <a:t>CSV Format </a:t>
            </a:r>
            <a:r>
              <a:rPr lang="en-GB" altLang="en-US" sz="1400"/>
              <a:t>options.</a:t>
            </a:r>
          </a:p>
          <a:p>
            <a:pPr algn="l" eaLnBrk="1" hangingPunct="1"/>
            <a:endParaRPr lang="en-GB" altLang="en-US" sz="1400"/>
          </a:p>
          <a:p>
            <a:pPr algn="l" eaLnBrk="1" hangingPunct="1"/>
            <a:r>
              <a:rPr lang="en-GB" altLang="en-US" sz="1400"/>
              <a:t>This gives options to choose the </a:t>
            </a:r>
            <a:r>
              <a:rPr lang="en-GB" altLang="en-US" sz="1400">
                <a:solidFill>
                  <a:srgbClr val="0093D0"/>
                </a:solidFill>
              </a:rPr>
              <a:t>Field Separator </a:t>
            </a:r>
            <a:r>
              <a:rPr lang="en-GB" altLang="en-US" sz="1400"/>
              <a:t>between exported value text strings. These can be a </a:t>
            </a:r>
            <a:r>
              <a:rPr lang="en-GB" altLang="en-US" sz="1400">
                <a:solidFill>
                  <a:srgbClr val="0093D0"/>
                </a:solidFill>
              </a:rPr>
              <a:t>text symbol</a:t>
            </a:r>
            <a:r>
              <a:rPr lang="en-GB" altLang="en-US" sz="1400"/>
              <a:t>, </a:t>
            </a:r>
            <a:r>
              <a:rPr lang="en-GB" altLang="en-US" sz="1400">
                <a:solidFill>
                  <a:srgbClr val="0093D0"/>
                </a:solidFill>
              </a:rPr>
              <a:t>TAB</a:t>
            </a:r>
            <a:r>
              <a:rPr lang="en-GB" altLang="en-US" sz="1400"/>
              <a:t> or </a:t>
            </a:r>
            <a:r>
              <a:rPr lang="en-GB" altLang="en-US" sz="1400">
                <a:solidFill>
                  <a:srgbClr val="0093D0"/>
                </a:solidFill>
              </a:rPr>
              <a:t>NEWLINE</a:t>
            </a:r>
            <a:r>
              <a:rPr lang="en-GB" altLang="en-US" sz="1400"/>
              <a:t> separation. </a:t>
            </a:r>
          </a:p>
          <a:p>
            <a:pPr algn="l" eaLnBrk="1" hangingPunct="1"/>
            <a:endParaRPr lang="en-GB" altLang="en-US" sz="1400"/>
          </a:p>
          <a:p>
            <a:pPr algn="l" eaLnBrk="1" hangingPunct="1"/>
            <a:r>
              <a:rPr lang="en-GB" altLang="en-US" sz="1400">
                <a:solidFill>
                  <a:srgbClr val="0093D0"/>
                </a:solidFill>
              </a:rPr>
              <a:t>Use the following text delimiter </a:t>
            </a:r>
            <a:r>
              <a:rPr lang="en-GB" altLang="en-US" sz="1400"/>
              <a:t>assigns a text symbol to signify breaks between the text exported.</a:t>
            </a:r>
          </a:p>
          <a:p>
            <a:pPr algn="l" eaLnBrk="1" hangingPunct="1"/>
            <a:endParaRPr lang="en-GB" altLang="en-US" sz="1400"/>
          </a:p>
          <a:p>
            <a:pPr algn="l" eaLnBrk="1" hangingPunct="1"/>
            <a:r>
              <a:rPr lang="en-GB" altLang="en-US" sz="1400">
                <a:solidFill>
                  <a:srgbClr val="0093D0"/>
                </a:solidFill>
              </a:rPr>
              <a:t>Don’t use a text delimiter</a:t>
            </a:r>
            <a:r>
              <a:rPr lang="en-GB" altLang="en-US" sz="1400"/>
              <a:t> removes the break in text. </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64BC3B9-58C9-4133-9650-7407DFB03AFA}"/>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58723" name="Billede 5" descr="LLOYD.jpg">
            <a:extLst>
              <a:ext uri="{FF2B5EF4-FFF2-40B4-BE49-F238E27FC236}">
                <a16:creationId xmlns:a16="http://schemas.microsoft.com/office/drawing/2014/main" id="{E717F237-9E59-4D6A-B4DD-BB7A654120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4" name="Slide Number Placeholder 5">
            <a:extLst>
              <a:ext uri="{FF2B5EF4-FFF2-40B4-BE49-F238E27FC236}">
                <a16:creationId xmlns:a16="http://schemas.microsoft.com/office/drawing/2014/main" id="{6D53E4E0-E451-4F75-BE36-7E9C9AD67BA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40E483-6968-4591-BB8C-C11375E6223F}" type="slidenum">
              <a:rPr lang="en-US" altLang="en-US">
                <a:solidFill>
                  <a:srgbClr val="808080"/>
                </a:solidFill>
              </a:rPr>
              <a:pPr eaLnBrk="1" hangingPunct="1"/>
              <a:t>154</a:t>
            </a:fld>
            <a:endParaRPr lang="en-US" altLang="en-US">
              <a:solidFill>
                <a:srgbClr val="808080"/>
              </a:solidFill>
            </a:endParaRPr>
          </a:p>
        </p:txBody>
      </p:sp>
      <p:sp>
        <p:nvSpPr>
          <p:cNvPr id="158725" name="TextBox 6">
            <a:extLst>
              <a:ext uri="{FF2B5EF4-FFF2-40B4-BE49-F238E27FC236}">
                <a16:creationId xmlns:a16="http://schemas.microsoft.com/office/drawing/2014/main" id="{7AB38191-4B28-444A-9266-CD98DFBB6E80}"/>
              </a:ext>
            </a:extLst>
          </p:cNvPr>
          <p:cNvSpPr txBox="1">
            <a:spLocks noChangeArrowheads="1"/>
          </p:cNvSpPr>
          <p:nvPr/>
        </p:nvSpPr>
        <p:spPr bwMode="auto">
          <a:xfrm>
            <a:off x="827088" y="1590675"/>
            <a:ext cx="81994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Data Export</a:t>
            </a:r>
          </a:p>
          <a:p>
            <a:pPr algn="l" eaLnBrk="1" hangingPunct="1"/>
            <a:endParaRPr lang="en-GB" altLang="en-US" b="1" u="sng"/>
          </a:p>
          <a:p>
            <a:pPr algn="l" eaLnBrk="1" hangingPunct="1"/>
            <a:r>
              <a:rPr lang="en-GB" altLang="en-US" sz="1400" b="1" u="sng"/>
              <a:t>Export Data to RS232</a:t>
            </a:r>
            <a:endParaRPr lang="en-GB" altLang="en-US" sz="1400" b="1">
              <a:solidFill>
                <a:srgbClr val="0093D0"/>
              </a:solidFill>
            </a:endParaRPr>
          </a:p>
        </p:txBody>
      </p:sp>
      <p:sp>
        <p:nvSpPr>
          <p:cNvPr id="158726" name="TextBox 8">
            <a:extLst>
              <a:ext uri="{FF2B5EF4-FFF2-40B4-BE49-F238E27FC236}">
                <a16:creationId xmlns:a16="http://schemas.microsoft.com/office/drawing/2014/main" id="{F73A0457-5712-43CF-B97F-7D6EEF9051D1}"/>
              </a:ext>
            </a:extLst>
          </p:cNvPr>
          <p:cNvSpPr txBox="1">
            <a:spLocks noChangeArrowheads="1"/>
          </p:cNvSpPr>
          <p:nvPr/>
        </p:nvSpPr>
        <p:spPr bwMode="auto">
          <a:xfrm>
            <a:off x="787400" y="3195638"/>
            <a:ext cx="80676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cs typeface="Times New Roman" panose="02020603050405020304" pitchFamily="18" charset="0"/>
              </a:rPr>
              <a:t>The data can be sent down an RS232 link to certain databases.</a:t>
            </a:r>
          </a:p>
          <a:p>
            <a:pPr algn="l" eaLnBrk="1" hangingPunct="1"/>
            <a:endParaRPr lang="en-GB" altLang="en-US" sz="1400">
              <a:cs typeface="Times New Roman" panose="02020603050405020304" pitchFamily="18" charset="0"/>
            </a:endParaRPr>
          </a:p>
          <a:p>
            <a:pPr algn="l" eaLnBrk="1" hangingPunct="1"/>
            <a:r>
              <a:rPr lang="en-GB" altLang="en-US" sz="1400">
                <a:cs typeface="Times New Roman" panose="02020603050405020304" pitchFamily="18" charset="0"/>
              </a:rPr>
              <a:t>The </a:t>
            </a:r>
            <a:r>
              <a:rPr lang="en-GB" altLang="en-US" sz="1400">
                <a:solidFill>
                  <a:srgbClr val="0093D0"/>
                </a:solidFill>
                <a:cs typeface="Times New Roman" panose="02020603050405020304" pitchFamily="18" charset="0"/>
              </a:rPr>
              <a:t>Port Name </a:t>
            </a:r>
            <a:r>
              <a:rPr lang="en-GB" altLang="en-US" sz="1400">
                <a:cs typeface="Times New Roman" panose="02020603050405020304" pitchFamily="18" charset="0"/>
              </a:rPr>
              <a:t>must be assigned to a connected (live) physical Com Port on the computer being</a:t>
            </a:r>
          </a:p>
          <a:p>
            <a:pPr algn="l" eaLnBrk="1" hangingPunct="1"/>
            <a:r>
              <a:rPr lang="en-GB" altLang="en-US" sz="1400">
                <a:cs typeface="Times New Roman" panose="02020603050405020304" pitchFamily="18" charset="0"/>
              </a:rPr>
              <a:t>used.</a:t>
            </a:r>
          </a:p>
          <a:p>
            <a:pPr algn="l" eaLnBrk="1" hangingPunct="1"/>
            <a:endParaRPr lang="en-GB" altLang="en-US" sz="1400">
              <a:cs typeface="Times New Roman" panose="02020603050405020304" pitchFamily="18" charset="0"/>
            </a:endParaRPr>
          </a:p>
          <a:p>
            <a:pPr algn="l" eaLnBrk="1" hangingPunct="1"/>
            <a:r>
              <a:rPr lang="en-GB" altLang="en-US" sz="1400">
                <a:cs typeface="Times New Roman" panose="02020603050405020304" pitchFamily="18" charset="0"/>
              </a:rPr>
              <a:t>The </a:t>
            </a:r>
            <a:r>
              <a:rPr lang="en-GB" altLang="en-US" sz="1400">
                <a:solidFill>
                  <a:srgbClr val="0093D0"/>
                </a:solidFill>
                <a:cs typeface="Times New Roman" panose="02020603050405020304" pitchFamily="18" charset="0"/>
              </a:rPr>
              <a:t>Baud Rate </a:t>
            </a:r>
            <a:r>
              <a:rPr lang="en-GB" altLang="en-US" sz="1400">
                <a:cs typeface="Times New Roman" panose="02020603050405020304" pitchFamily="18" charset="0"/>
              </a:rPr>
              <a:t>or data transfer rate can also be assigned.</a:t>
            </a:r>
          </a:p>
          <a:p>
            <a:pPr algn="l" eaLnBrk="1" hangingPunct="1"/>
            <a:endParaRPr lang="en-GB" altLang="en-US" sz="1400">
              <a:cs typeface="Times New Roman" panose="02020603050405020304" pitchFamily="18" charset="0"/>
            </a:endParaRPr>
          </a:p>
          <a:p>
            <a:pPr algn="l" eaLnBrk="1" hangingPunct="1"/>
            <a:endParaRPr lang="en-GB" altLang="en-US" sz="1400">
              <a:cs typeface="Times New Roman" panose="02020603050405020304" pitchFamily="18" charset="0"/>
            </a:endParaRPr>
          </a:p>
          <a:p>
            <a:pPr algn="l" eaLnBrk="1" hangingPunct="1"/>
            <a:endParaRPr lang="en-GB" altLang="en-US" sz="1400">
              <a:cs typeface="Times New Roman" panose="02020603050405020304" pitchFamily="18" charset="0"/>
            </a:endParaRPr>
          </a:p>
          <a:p>
            <a:pPr algn="l" eaLnBrk="1" hangingPunct="1"/>
            <a:endParaRPr lang="en-GB" altLang="en-US" sz="1400">
              <a:cs typeface="Times New Roman" panose="02020603050405020304" pitchFamily="18" charset="0"/>
            </a:endParaRPr>
          </a:p>
          <a:p>
            <a:pPr algn="l" eaLnBrk="1" hangingPunct="1"/>
            <a:endParaRPr lang="en-GB" altLang="en-US" sz="1400">
              <a:cs typeface="Times New Roman" panose="02020603050405020304" pitchFamily="18" charset="0"/>
            </a:endParaRPr>
          </a:p>
          <a:p>
            <a:pPr algn="l" eaLnBrk="1" hangingPunct="1"/>
            <a:endParaRPr lang="en-GB" altLang="en-US" sz="1400">
              <a:cs typeface="Times New Roman" panose="02020603050405020304" pitchFamily="18" charset="0"/>
            </a:endParaRPr>
          </a:p>
          <a:p>
            <a:pPr algn="l" eaLnBrk="1" hangingPunct="1"/>
            <a:r>
              <a:rPr lang="en-GB" altLang="en-US" sz="1400" b="1">
                <a:cs typeface="Times New Roman" panose="02020603050405020304" pitchFamily="18" charset="0"/>
              </a:rPr>
              <a:t>Note:</a:t>
            </a:r>
            <a:r>
              <a:rPr lang="en-GB" altLang="en-US" sz="1400">
                <a:cs typeface="Times New Roman" panose="02020603050405020304" pitchFamily="18" charset="0"/>
              </a:rPr>
              <a:t> The physical pin out connectivity of the RS232 connection must be configured by the user</a:t>
            </a:r>
          </a:p>
        </p:txBody>
      </p:sp>
      <p:pic>
        <p:nvPicPr>
          <p:cNvPr id="158727" name="Picture 3">
            <a:extLst>
              <a:ext uri="{FF2B5EF4-FFF2-40B4-BE49-F238E27FC236}">
                <a16:creationId xmlns:a16="http://schemas.microsoft.com/office/drawing/2014/main" id="{AD5EAA2E-B54F-451E-99E1-D4BBED20A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50" y="2571750"/>
            <a:ext cx="5229225" cy="4095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F71AA25-A764-4A8A-A36C-4518359DFAB4}"/>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effectLst>
                  <a:outerShdw blurRad="38100" dist="38100" dir="2700000" algn="tl">
                    <a:srgbClr val="000000">
                      <a:alpha val="43137"/>
                    </a:srgbClr>
                  </a:outerShdw>
                </a:effectLst>
              </a:rPr>
              <a:t>8. Test Report &amp; Export Functions</a:t>
            </a:r>
            <a:endParaRPr lang="da-DK" sz="2800" u="sng" dirty="0">
              <a:solidFill>
                <a:srgbClr val="0093D0"/>
              </a:solidFill>
              <a:effectLst>
                <a:outerShdw blurRad="38100" dist="38100" dir="2700000" algn="tl">
                  <a:srgbClr val="000000">
                    <a:alpha val="43137"/>
                  </a:srgbClr>
                </a:outerShdw>
              </a:effectLst>
            </a:endParaRPr>
          </a:p>
        </p:txBody>
      </p:sp>
      <p:pic>
        <p:nvPicPr>
          <p:cNvPr id="159747" name="Billede 5" descr="LLOYD.jpg">
            <a:extLst>
              <a:ext uri="{FF2B5EF4-FFF2-40B4-BE49-F238E27FC236}">
                <a16:creationId xmlns:a16="http://schemas.microsoft.com/office/drawing/2014/main" id="{E2F94DCF-90B8-4993-872F-001C6D03F0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8" name="Slide Number Placeholder 5">
            <a:extLst>
              <a:ext uri="{FF2B5EF4-FFF2-40B4-BE49-F238E27FC236}">
                <a16:creationId xmlns:a16="http://schemas.microsoft.com/office/drawing/2014/main" id="{00AD3082-C356-4DA2-B13E-AB8E5E1FD3E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6761A7-89D1-4458-9F31-9491F5EE5506}" type="slidenum">
              <a:rPr lang="en-US" altLang="en-US">
                <a:solidFill>
                  <a:srgbClr val="808080"/>
                </a:solidFill>
              </a:rPr>
              <a:pPr eaLnBrk="1" hangingPunct="1"/>
              <a:t>155</a:t>
            </a:fld>
            <a:endParaRPr lang="en-US" altLang="en-US">
              <a:solidFill>
                <a:srgbClr val="808080"/>
              </a:solidFill>
            </a:endParaRPr>
          </a:p>
        </p:txBody>
      </p:sp>
      <p:sp>
        <p:nvSpPr>
          <p:cNvPr id="159749" name="TextBox 6">
            <a:extLst>
              <a:ext uri="{FF2B5EF4-FFF2-40B4-BE49-F238E27FC236}">
                <a16:creationId xmlns:a16="http://schemas.microsoft.com/office/drawing/2014/main" id="{F0AD2041-6231-430A-9ABF-CA3EB6D64769}"/>
              </a:ext>
            </a:extLst>
          </p:cNvPr>
          <p:cNvSpPr txBox="1">
            <a:spLocks noChangeArrowheads="1"/>
          </p:cNvSpPr>
          <p:nvPr/>
        </p:nvSpPr>
        <p:spPr bwMode="auto">
          <a:xfrm>
            <a:off x="827088" y="1590675"/>
            <a:ext cx="81994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Producing a Data Export</a:t>
            </a:r>
          </a:p>
          <a:p>
            <a:pPr algn="l" eaLnBrk="1" hangingPunct="1"/>
            <a:endParaRPr lang="en-GB" altLang="en-US" b="1" u="sng"/>
          </a:p>
          <a:p>
            <a:pPr algn="l" eaLnBrk="1" hangingPunct="1"/>
            <a:r>
              <a:rPr lang="en-GB" altLang="en-US" sz="1400" b="1">
                <a:solidFill>
                  <a:srgbClr val="0093D0"/>
                </a:solidFill>
              </a:rPr>
              <a:t>Formatting</a:t>
            </a:r>
          </a:p>
          <a:p>
            <a:pPr algn="l" eaLnBrk="1" hangingPunct="1"/>
            <a:endParaRPr lang="en-GB" altLang="en-US" sz="1400" b="1">
              <a:solidFill>
                <a:srgbClr val="0093D0"/>
              </a:solidFill>
            </a:endParaRPr>
          </a:p>
          <a:p>
            <a:pPr algn="l" eaLnBrk="1" hangingPunct="1"/>
            <a:r>
              <a:rPr lang="en-GB" altLang="en-US" sz="1400"/>
              <a:t>Formatting options are applied to all variants of Data export.</a:t>
            </a:r>
          </a:p>
        </p:txBody>
      </p:sp>
      <p:sp>
        <p:nvSpPr>
          <p:cNvPr id="159750" name="TextBox 9">
            <a:extLst>
              <a:ext uri="{FF2B5EF4-FFF2-40B4-BE49-F238E27FC236}">
                <a16:creationId xmlns:a16="http://schemas.microsoft.com/office/drawing/2014/main" id="{033C1A5D-ACC4-4FD7-888E-3926FE6B2C37}"/>
              </a:ext>
            </a:extLst>
          </p:cNvPr>
          <p:cNvSpPr txBox="1">
            <a:spLocks noChangeArrowheads="1"/>
          </p:cNvSpPr>
          <p:nvPr/>
        </p:nvSpPr>
        <p:spPr bwMode="auto">
          <a:xfrm>
            <a:off x="833438" y="4418013"/>
            <a:ext cx="8166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solidFill>
                  <a:srgbClr val="0093D0"/>
                </a:solidFill>
              </a:rPr>
              <a:t>Number Always Have Signs (+/-) 	</a:t>
            </a:r>
            <a:r>
              <a:rPr lang="en-GB" altLang="en-US" sz="1400"/>
              <a:t>a negative number will always show ( - ) sign. Enabling this 			button places a ( + ) symbol for positive numbers.</a:t>
            </a:r>
          </a:p>
          <a:p>
            <a:pPr algn="l" eaLnBrk="1" hangingPunct="1"/>
            <a:endParaRPr lang="en-GB" altLang="en-US" sz="1400"/>
          </a:p>
          <a:p>
            <a:pPr algn="l" eaLnBrk="1" hangingPunct="1"/>
            <a:r>
              <a:rPr lang="en-GB" altLang="en-US" sz="1400">
                <a:solidFill>
                  <a:srgbClr val="0093D0"/>
                </a:solidFill>
              </a:rPr>
              <a:t>Include Column Titles 		</a:t>
            </a:r>
            <a:r>
              <a:rPr lang="en-GB" altLang="en-US" sz="1400"/>
              <a:t>selects whether the result column names are exported along with 			data to the target export destination columns.</a:t>
            </a:r>
          </a:p>
          <a:p>
            <a:pPr algn="l" eaLnBrk="1" hangingPunct="1"/>
            <a:endParaRPr lang="en-GB" altLang="en-US" sz="1400"/>
          </a:p>
          <a:p>
            <a:pPr algn="l" eaLnBrk="1" hangingPunct="1"/>
            <a:r>
              <a:rPr lang="en-GB" altLang="en-US" sz="1400">
                <a:solidFill>
                  <a:srgbClr val="0093D0"/>
                </a:solidFill>
              </a:rPr>
              <a:t>Strip Units from Quantities	</a:t>
            </a:r>
            <a:r>
              <a:rPr lang="en-GB" altLang="en-US" sz="1400"/>
              <a:t>removes any units (mm, lbf, etc..) and leaves numbers only</a:t>
            </a:r>
          </a:p>
          <a:p>
            <a:pPr algn="l" eaLnBrk="1" hangingPunct="1"/>
            <a:endParaRPr lang="en-GB" altLang="en-US" sz="1400"/>
          </a:p>
          <a:p>
            <a:pPr algn="l" eaLnBrk="1" hangingPunct="1"/>
            <a:r>
              <a:rPr lang="en-GB" altLang="en-US" sz="1400">
                <a:solidFill>
                  <a:srgbClr val="0093D0"/>
                </a:solidFill>
              </a:rPr>
              <a:t>Include Row Numbers	</a:t>
            </a:r>
            <a:r>
              <a:rPr lang="en-GB" altLang="en-US" sz="1400"/>
              <a:t>	will export the Nexygen</a:t>
            </a:r>
            <a:r>
              <a:rPr lang="en-GB" altLang="en-US" sz="1400" i="1"/>
              <a:t>Plus </a:t>
            </a:r>
            <a:r>
              <a:rPr lang="en-GB" altLang="en-US" sz="1400"/>
              <a:t>test row numbers if selected.</a:t>
            </a:r>
          </a:p>
        </p:txBody>
      </p:sp>
      <p:pic>
        <p:nvPicPr>
          <p:cNvPr id="159751" name="Picture 2">
            <a:extLst>
              <a:ext uri="{FF2B5EF4-FFF2-40B4-BE49-F238E27FC236}">
                <a16:creationId xmlns:a16="http://schemas.microsoft.com/office/drawing/2014/main" id="{B48026B6-2FC3-48ED-92D8-E254DE0C99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338" y="3292475"/>
            <a:ext cx="5743575" cy="7048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27ADED9-D167-4B14-A069-940D8E72354F}"/>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2. Configuration of Test Setup</a:t>
            </a:r>
          </a:p>
        </p:txBody>
      </p:sp>
      <p:sp>
        <p:nvSpPr>
          <p:cNvPr id="17411" name="Rectangle 8">
            <a:extLst>
              <a:ext uri="{FF2B5EF4-FFF2-40B4-BE49-F238E27FC236}">
                <a16:creationId xmlns:a16="http://schemas.microsoft.com/office/drawing/2014/main" id="{50939066-CCC4-4CA9-878E-7EACB93D1B8C}"/>
              </a:ext>
            </a:extLst>
          </p:cNvPr>
          <p:cNvSpPr>
            <a:spLocks noGrp="1" noChangeArrowheads="1"/>
          </p:cNvSpPr>
          <p:nvPr>
            <p:ph type="body" idx="1"/>
          </p:nvPr>
        </p:nvSpPr>
        <p:spPr>
          <a:xfrm>
            <a:off x="425450" y="2057400"/>
            <a:ext cx="8566150" cy="4572000"/>
          </a:xfrm>
        </p:spPr>
        <p:txBody>
          <a:bodyPr/>
          <a:lstStyle/>
          <a:p>
            <a:pPr eaLnBrk="1" hangingPunct="1">
              <a:buClr>
                <a:srgbClr val="0093D0"/>
              </a:buClr>
              <a:buFontTx/>
              <a:buNone/>
            </a:pPr>
            <a:r>
              <a:rPr lang="da-DK" altLang="en-US" sz="1400" b="1"/>
              <a:t>Stop Test At: </a:t>
            </a:r>
            <a:r>
              <a:rPr lang="da-DK" altLang="en-US" sz="1400"/>
              <a:t>(optional)</a:t>
            </a:r>
            <a:endParaRPr lang="da-DK" altLang="en-US" sz="1400" b="1"/>
          </a:p>
          <a:p>
            <a:pPr eaLnBrk="1" hangingPunct="1">
              <a:buClr>
                <a:srgbClr val="0093D0"/>
              </a:buClr>
              <a:buFontTx/>
              <a:buNone/>
            </a:pPr>
            <a:r>
              <a:rPr lang="da-DK" altLang="en-US" sz="1400"/>
              <a:t>This option is enabled if a limit is required to stop the machine and test running. The test will stop when</a:t>
            </a:r>
          </a:p>
          <a:p>
            <a:pPr eaLnBrk="1" hangingPunct="1">
              <a:buClr>
                <a:srgbClr val="0093D0"/>
              </a:buClr>
              <a:buFontTx/>
              <a:buNone/>
            </a:pPr>
            <a:r>
              <a:rPr lang="da-DK" altLang="en-US" sz="1400"/>
              <a:t>this condition is met or exceeded.</a:t>
            </a:r>
          </a:p>
          <a:p>
            <a:pPr eaLnBrk="1" hangingPunct="1">
              <a:buClr>
                <a:srgbClr val="0093D0"/>
              </a:buClr>
              <a:buFontTx/>
              <a:buNone/>
            </a:pPr>
            <a:endParaRPr lang="da-DK" altLang="en-US" sz="1400"/>
          </a:p>
          <a:p>
            <a:pPr eaLnBrk="1" hangingPunct="1">
              <a:buClr>
                <a:srgbClr val="0093D0"/>
              </a:buClr>
              <a:buFontTx/>
              <a:buNone/>
            </a:pPr>
            <a:r>
              <a:rPr lang="da-DK" altLang="en-US" sz="1400"/>
              <a:t>	</a:t>
            </a:r>
            <a:r>
              <a:rPr lang="da-DK" altLang="en-US" sz="1400" b="1">
                <a:solidFill>
                  <a:srgbClr val="0093D0"/>
                </a:solidFill>
              </a:rPr>
              <a:t>Load:</a:t>
            </a:r>
            <a:r>
              <a:rPr lang="da-DK" altLang="en-US" sz="1400"/>
              <a:t>			The load value that must be reached in order to stop the test.</a:t>
            </a:r>
          </a:p>
          <a:p>
            <a:pPr eaLnBrk="1" hangingPunct="1">
              <a:buClr>
                <a:srgbClr val="0093D0"/>
              </a:buClr>
              <a:buFontTx/>
              <a:buNone/>
            </a:pPr>
            <a:endParaRPr lang="da-DK" altLang="en-US" sz="1400"/>
          </a:p>
          <a:p>
            <a:pPr eaLnBrk="1" hangingPunct="1">
              <a:buClr>
                <a:srgbClr val="0093D0"/>
              </a:buClr>
              <a:buFontTx/>
              <a:buNone/>
            </a:pPr>
            <a:r>
              <a:rPr lang="da-DK" altLang="en-US" sz="1400"/>
              <a:t>	</a:t>
            </a:r>
            <a:r>
              <a:rPr lang="da-DK" altLang="en-US" sz="1400" b="1">
                <a:solidFill>
                  <a:srgbClr val="0093D0"/>
                </a:solidFill>
              </a:rPr>
              <a:t>Extension:</a:t>
            </a:r>
            <a:r>
              <a:rPr lang="da-DK" altLang="en-US" sz="1400"/>
              <a:t>		The extension value that must be reached in order to stop the test.</a:t>
            </a:r>
          </a:p>
          <a:p>
            <a:pPr eaLnBrk="1" hangingPunct="1">
              <a:buClr>
                <a:srgbClr val="0093D0"/>
              </a:buClr>
              <a:buFontTx/>
              <a:buNone/>
            </a:pPr>
            <a:endParaRPr lang="da-DK" altLang="en-US" sz="1400"/>
          </a:p>
          <a:p>
            <a:pPr eaLnBrk="1" hangingPunct="1">
              <a:buClr>
                <a:srgbClr val="0093D0"/>
              </a:buClr>
              <a:buFontTx/>
              <a:buNone/>
            </a:pPr>
            <a:r>
              <a:rPr lang="da-DK" altLang="en-US" sz="1400"/>
              <a:t>	</a:t>
            </a:r>
            <a:r>
              <a:rPr lang="da-DK" altLang="en-US" sz="1400" b="1">
                <a:solidFill>
                  <a:srgbClr val="0093D0"/>
                </a:solidFill>
              </a:rPr>
              <a:t>Stress:	</a:t>
            </a:r>
            <a:r>
              <a:rPr lang="da-DK" altLang="en-US" sz="1400"/>
              <a:t>	The stress value that must be reached in order to stop the test. Based</a:t>
            </a:r>
          </a:p>
          <a:p>
            <a:pPr eaLnBrk="1" hangingPunct="1">
              <a:buClr>
                <a:srgbClr val="0093D0"/>
              </a:buClr>
              <a:buFontTx/>
              <a:buNone/>
            </a:pPr>
            <a:r>
              <a:rPr lang="da-DK" altLang="en-US" sz="1400"/>
              <a:t>				upon on the Load/Area. Area must be defined in </a:t>
            </a:r>
            <a:r>
              <a:rPr lang="da-DK" altLang="en-US" sz="1400" b="1"/>
              <a:t>Sample Area Tab</a:t>
            </a:r>
            <a:r>
              <a:rPr lang="da-DK" altLang="en-US" sz="1400"/>
              <a:t>.</a:t>
            </a:r>
          </a:p>
          <a:p>
            <a:pPr eaLnBrk="1" hangingPunct="1">
              <a:buClr>
                <a:srgbClr val="0093D0"/>
              </a:buClr>
              <a:buFontTx/>
              <a:buNone/>
            </a:pPr>
            <a:r>
              <a:rPr lang="da-DK" altLang="en-US" sz="1400"/>
              <a:t>	</a:t>
            </a:r>
          </a:p>
          <a:p>
            <a:pPr eaLnBrk="1" hangingPunct="1">
              <a:buClr>
                <a:srgbClr val="0093D0"/>
              </a:buClr>
              <a:buFontTx/>
              <a:buNone/>
            </a:pPr>
            <a:r>
              <a:rPr lang="da-DK" altLang="en-US" sz="1400"/>
              <a:t>	</a:t>
            </a:r>
            <a:r>
              <a:rPr lang="da-DK" altLang="en-US" sz="1400" b="1">
                <a:solidFill>
                  <a:srgbClr val="0093D0"/>
                </a:solidFill>
              </a:rPr>
              <a:t>Strain:	</a:t>
            </a:r>
            <a:r>
              <a:rPr lang="da-DK" altLang="en-US" sz="1400"/>
              <a:t>		The percentage strain value that must be reached in order to stop the 				test. Based upon the orginal Height/Gauge Length. This must be 				defined  in the </a:t>
            </a:r>
            <a:r>
              <a:rPr lang="da-DK" altLang="en-US" sz="1400" b="1"/>
              <a:t>Sample Height Tab</a:t>
            </a:r>
            <a:r>
              <a:rPr lang="da-DK" altLang="en-US" sz="1400"/>
              <a:t>. </a:t>
            </a:r>
          </a:p>
          <a:p>
            <a:pPr eaLnBrk="1" hangingPunct="1">
              <a:buClr>
                <a:srgbClr val="0093D0"/>
              </a:buClr>
              <a:buFontTx/>
              <a:buNone/>
            </a:pPr>
            <a:endParaRPr lang="da-DK" altLang="en-US" sz="1400"/>
          </a:p>
          <a:p>
            <a:pPr eaLnBrk="1" hangingPunct="1">
              <a:buClr>
                <a:srgbClr val="0093D0"/>
              </a:buClr>
              <a:buFontTx/>
              <a:buNone/>
            </a:pPr>
            <a:r>
              <a:rPr lang="da-DK" altLang="en-US" sz="1400"/>
              <a:t>	</a:t>
            </a:r>
            <a:r>
              <a:rPr lang="da-DK" altLang="en-US" sz="1400" b="1">
                <a:solidFill>
                  <a:srgbClr val="0093D0"/>
                </a:solidFill>
              </a:rPr>
              <a:t>Hold For:</a:t>
            </a:r>
            <a:r>
              <a:rPr lang="da-DK" altLang="en-US" sz="1400"/>
              <a:t>		A time entry for which the test will be held for once the target limit 				entered has been reached.</a:t>
            </a:r>
          </a:p>
          <a:p>
            <a:pPr eaLnBrk="1" hangingPunct="1">
              <a:buClr>
                <a:srgbClr val="0093D0"/>
              </a:buClr>
              <a:buFontTx/>
              <a:buNone/>
            </a:pPr>
            <a:endParaRPr lang="da-DK" altLang="en-US" sz="1400" b="1"/>
          </a:p>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7412" name="Billede 5" descr="LLOYD.jpg">
            <a:extLst>
              <a:ext uri="{FF2B5EF4-FFF2-40B4-BE49-F238E27FC236}">
                <a16:creationId xmlns:a16="http://schemas.microsoft.com/office/drawing/2014/main" id="{76F49517-309A-41FA-BDD8-541F9F4BCC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Slide Number Placeholder 5">
            <a:extLst>
              <a:ext uri="{FF2B5EF4-FFF2-40B4-BE49-F238E27FC236}">
                <a16:creationId xmlns:a16="http://schemas.microsoft.com/office/drawing/2014/main" id="{2A65EC28-89FF-4904-8720-6A2626404C9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470CE8-73E4-49A2-A65C-5B42C695001B}" type="slidenum">
              <a:rPr lang="en-US" altLang="en-US">
                <a:solidFill>
                  <a:srgbClr val="808080"/>
                </a:solidFill>
              </a:rPr>
              <a:pPr eaLnBrk="1" hangingPunct="1"/>
              <a:t>16</a:t>
            </a:fld>
            <a:endParaRPr lang="en-US" altLang="en-US">
              <a:solidFill>
                <a:srgbClr val="808080"/>
              </a:solidFill>
            </a:endParaRPr>
          </a:p>
        </p:txBody>
      </p:sp>
      <p:sp>
        <p:nvSpPr>
          <p:cNvPr id="17414" name="TextBox 6">
            <a:extLst>
              <a:ext uri="{FF2B5EF4-FFF2-40B4-BE49-F238E27FC236}">
                <a16:creationId xmlns:a16="http://schemas.microsoft.com/office/drawing/2014/main" id="{295FB5B7-4724-4BC7-A8FC-5B153F7DF1C1}"/>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Limits Tab</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337422C-986A-46EC-B538-171FF2E9BAEB}"/>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2. Configuration of Test Setup</a:t>
            </a:r>
          </a:p>
        </p:txBody>
      </p:sp>
      <p:sp>
        <p:nvSpPr>
          <p:cNvPr id="18435" name="Rectangle 8">
            <a:extLst>
              <a:ext uri="{FF2B5EF4-FFF2-40B4-BE49-F238E27FC236}">
                <a16:creationId xmlns:a16="http://schemas.microsoft.com/office/drawing/2014/main" id="{2A797EC3-A3F6-4566-BFED-5AA8FFA315EE}"/>
              </a:ext>
            </a:extLst>
          </p:cNvPr>
          <p:cNvSpPr>
            <a:spLocks noGrp="1" noChangeArrowheads="1"/>
          </p:cNvSpPr>
          <p:nvPr>
            <p:ph type="body" idx="1"/>
          </p:nvPr>
        </p:nvSpPr>
        <p:spPr>
          <a:xfrm>
            <a:off x="533400" y="1981200"/>
            <a:ext cx="8610600" cy="4572000"/>
          </a:xfrm>
        </p:spPr>
        <p:txBody>
          <a:bodyPr/>
          <a:lstStyle/>
          <a:p>
            <a:pPr eaLnBrk="1" hangingPunct="1">
              <a:buClr>
                <a:srgbClr val="0093D0"/>
              </a:buClr>
              <a:buFontTx/>
              <a:buNone/>
            </a:pPr>
            <a:r>
              <a:rPr lang="da-DK" altLang="en-US" sz="1400" b="1"/>
              <a:t>Stop Test When Sample Breaks: </a:t>
            </a:r>
            <a:r>
              <a:rPr lang="da-DK" altLang="en-US" sz="1400"/>
              <a:t>(optional)</a:t>
            </a:r>
            <a:endParaRPr lang="da-DK" altLang="en-US" sz="1400" b="1"/>
          </a:p>
          <a:p>
            <a:pPr eaLnBrk="1" hangingPunct="1">
              <a:buClr>
                <a:srgbClr val="0093D0"/>
              </a:buClr>
              <a:buFontTx/>
              <a:buNone/>
            </a:pPr>
            <a:r>
              <a:rPr lang="da-DK" altLang="en-US" sz="1400"/>
              <a:t>This is the </a:t>
            </a:r>
            <a:r>
              <a:rPr lang="da-DK" altLang="en-US" sz="1400" b="1"/>
              <a:t>Break Detection </a:t>
            </a:r>
            <a:r>
              <a:rPr lang="da-DK" altLang="en-US" sz="1400"/>
              <a:t>option and should be enabled if the sample is expected to break. At this</a:t>
            </a:r>
          </a:p>
          <a:p>
            <a:pPr eaLnBrk="1" hangingPunct="1">
              <a:buClr>
                <a:srgbClr val="0093D0"/>
              </a:buClr>
              <a:buFontTx/>
              <a:buNone/>
            </a:pPr>
            <a:r>
              <a:rPr lang="da-DK" altLang="en-US" sz="1400"/>
              <a:t>point the test, when a break is detected, will stop the machine running and calculate any results.   </a:t>
            </a:r>
          </a:p>
          <a:p>
            <a:pPr eaLnBrk="1" hangingPunct="1">
              <a:buClr>
                <a:srgbClr val="0093D0"/>
              </a:buClr>
              <a:buFontTx/>
              <a:buNone/>
            </a:pPr>
            <a:r>
              <a:rPr lang="da-DK" altLang="en-US" sz="1400"/>
              <a:t>To enable the break detector function check the box marked </a:t>
            </a:r>
            <a:r>
              <a:rPr lang="da-DK" altLang="en-US" sz="1400" b="1"/>
              <a:t>’Stop Test When Sample Breaks</a:t>
            </a:r>
            <a:r>
              <a:rPr lang="da-DK" altLang="en-US" sz="1400"/>
              <a:t>’ and then</a:t>
            </a:r>
          </a:p>
          <a:p>
            <a:pPr eaLnBrk="1" hangingPunct="1">
              <a:buClr>
                <a:srgbClr val="0093D0"/>
              </a:buClr>
              <a:buFontTx/>
              <a:buNone/>
            </a:pPr>
            <a:r>
              <a:rPr lang="da-DK" altLang="en-US" sz="1400"/>
              <a:t>press the square button to the right (circled) below to show the Break Detection configuration screen:</a:t>
            </a:r>
          </a:p>
          <a:p>
            <a:pPr eaLnBrk="1" hangingPunct="1">
              <a:buClr>
                <a:srgbClr val="0093D0"/>
              </a:buClr>
              <a:buFontTx/>
              <a:buNone/>
            </a:pPr>
            <a:endParaRPr lang="da-DK" altLang="en-US" sz="1400"/>
          </a:p>
          <a:p>
            <a:pPr eaLnBrk="1" hangingPunct="1">
              <a:buClr>
                <a:srgbClr val="0093D0"/>
              </a:buClr>
              <a:buFontTx/>
              <a:buNone/>
            </a:pPr>
            <a:endParaRPr lang="da-DK" altLang="en-US" sz="1400"/>
          </a:p>
          <a:p>
            <a:pPr eaLnBrk="1" hangingPunct="1">
              <a:buClr>
                <a:srgbClr val="0093D0"/>
              </a:buClr>
              <a:buFontTx/>
              <a:buNone/>
            </a:pPr>
            <a:r>
              <a:rPr lang="da-DK" altLang="en-US" sz="1400"/>
              <a:t>				          </a:t>
            </a:r>
          </a:p>
          <a:p>
            <a:pPr eaLnBrk="1" hangingPunct="1">
              <a:buClr>
                <a:srgbClr val="0093D0"/>
              </a:buClr>
              <a:buFontTx/>
              <a:buNone/>
            </a:pPr>
            <a:r>
              <a:rPr lang="da-DK" altLang="en-US" sz="1400" b="1">
                <a:solidFill>
                  <a:srgbClr val="0093D0"/>
                </a:solidFill>
              </a:rPr>
              <a:t>				          Sharp Drop:</a:t>
            </a:r>
            <a:r>
              <a:rPr lang="da-DK" altLang="en-US" sz="1400"/>
              <a:t>	    	Use this option if the expected break 						occurs quickly. </a:t>
            </a:r>
          </a:p>
          <a:p>
            <a:pPr eaLnBrk="1" hangingPunct="1">
              <a:buClr>
                <a:srgbClr val="0093D0"/>
              </a:buClr>
              <a:buFontTx/>
              <a:buNone/>
            </a:pPr>
            <a:r>
              <a:rPr lang="da-DK" altLang="en-US" sz="1400"/>
              <a:t>				          </a:t>
            </a:r>
            <a:r>
              <a:rPr lang="da-DK" altLang="en-US" sz="1400" b="1">
                <a:solidFill>
                  <a:srgbClr val="0093D0"/>
                </a:solidFill>
              </a:rPr>
              <a:t>Percentage Drop:   </a:t>
            </a:r>
            <a:r>
              <a:rPr lang="da-DK" altLang="en-US" sz="1400"/>
              <a:t>	Define a percentage of the current 							maximum load reading dropped to.</a:t>
            </a:r>
          </a:p>
          <a:p>
            <a:pPr eaLnBrk="1" hangingPunct="1">
              <a:buClr>
                <a:srgbClr val="0093D0"/>
              </a:buClr>
              <a:buFontTx/>
              <a:buNone/>
            </a:pPr>
            <a:r>
              <a:rPr lang="da-DK" altLang="en-US" sz="1400"/>
              <a:t>				          </a:t>
            </a:r>
            <a:r>
              <a:rPr lang="da-DK" altLang="en-US" sz="1400" b="1">
                <a:solidFill>
                  <a:srgbClr val="0093D0"/>
                </a:solidFill>
              </a:rPr>
              <a:t>Use Both:</a:t>
            </a:r>
            <a:r>
              <a:rPr lang="da-DK" altLang="en-US" sz="1400"/>
              <a:t>	    	This option can be used if the break</a:t>
            </a:r>
          </a:p>
          <a:p>
            <a:pPr eaLnBrk="1" hangingPunct="1">
              <a:buClr>
                <a:srgbClr val="0093D0"/>
              </a:buClr>
              <a:buFontTx/>
              <a:buNone/>
            </a:pPr>
            <a:r>
              <a:rPr lang="da-DK" altLang="en-US" sz="1400"/>
              <a:t>						    	performance is unknown.</a:t>
            </a:r>
          </a:p>
          <a:p>
            <a:pPr eaLnBrk="1" hangingPunct="1">
              <a:buClr>
                <a:srgbClr val="0093D0"/>
              </a:buClr>
              <a:buFontTx/>
              <a:buNone/>
            </a:pPr>
            <a:r>
              <a:rPr lang="da-DK" altLang="en-US" sz="1400"/>
              <a:t>				          </a:t>
            </a:r>
            <a:r>
              <a:rPr lang="da-DK" altLang="en-US" sz="1400" b="1">
                <a:solidFill>
                  <a:srgbClr val="0093D0"/>
                </a:solidFill>
              </a:rPr>
              <a:t>Detector Active:</a:t>
            </a:r>
            <a:r>
              <a:rPr lang="da-DK" altLang="en-US" sz="1400"/>
              <a:t>	The minimum load the test must</a:t>
            </a:r>
          </a:p>
          <a:p>
            <a:pPr eaLnBrk="1" hangingPunct="1">
              <a:buClr>
                <a:srgbClr val="0093D0"/>
              </a:buClr>
              <a:buFontTx/>
              <a:buNone/>
            </a:pPr>
            <a:r>
              <a:rPr lang="da-DK" altLang="en-US" sz="1400"/>
              <a:t>							reach before the detector is live.</a:t>
            </a:r>
          </a:p>
          <a:p>
            <a:pPr eaLnBrk="1" hangingPunct="1">
              <a:buClr>
                <a:srgbClr val="0093D0"/>
              </a:buClr>
              <a:buFontTx/>
              <a:buNone/>
            </a:pPr>
            <a:r>
              <a:rPr lang="da-DK" altLang="en-US" sz="1400"/>
              <a:t>				          </a:t>
            </a:r>
            <a:r>
              <a:rPr lang="da-DK" altLang="en-US" sz="1400" b="1">
                <a:solidFill>
                  <a:srgbClr val="0093D0"/>
                </a:solidFill>
              </a:rPr>
              <a:t>Percentage Max Load:</a:t>
            </a:r>
            <a:r>
              <a:rPr lang="da-DK" altLang="en-US" sz="1400"/>
              <a:t>	Enter percentage value of max load 						to drop to (i.e 80% of Max Load).</a:t>
            </a: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8436" name="Billede 5" descr="LLOYD.jpg">
            <a:extLst>
              <a:ext uri="{FF2B5EF4-FFF2-40B4-BE49-F238E27FC236}">
                <a16:creationId xmlns:a16="http://schemas.microsoft.com/office/drawing/2014/main" id="{4509F49F-5555-4E49-A28E-90BA22124A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a:extLst>
              <a:ext uri="{FF2B5EF4-FFF2-40B4-BE49-F238E27FC236}">
                <a16:creationId xmlns:a16="http://schemas.microsoft.com/office/drawing/2014/main" id="{9903CDD7-D5B1-487D-96ED-AD500FBD50E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C8F84E-C676-4A1A-904C-AB85645C8E56}" type="slidenum">
              <a:rPr lang="en-US" altLang="en-US">
                <a:solidFill>
                  <a:srgbClr val="808080"/>
                </a:solidFill>
              </a:rPr>
              <a:pPr eaLnBrk="1" hangingPunct="1"/>
              <a:t>17</a:t>
            </a:fld>
            <a:endParaRPr lang="en-US" altLang="en-US">
              <a:solidFill>
                <a:srgbClr val="808080"/>
              </a:solidFill>
            </a:endParaRPr>
          </a:p>
        </p:txBody>
      </p:sp>
      <p:sp>
        <p:nvSpPr>
          <p:cNvPr id="18438" name="TextBox 6">
            <a:extLst>
              <a:ext uri="{FF2B5EF4-FFF2-40B4-BE49-F238E27FC236}">
                <a16:creationId xmlns:a16="http://schemas.microsoft.com/office/drawing/2014/main" id="{0FEC8A28-4FC0-4D8C-8D10-D1C9BA97C397}"/>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Limits Tab</a:t>
            </a:r>
          </a:p>
        </p:txBody>
      </p:sp>
      <p:pic>
        <p:nvPicPr>
          <p:cNvPr id="18439" name="Picture 2">
            <a:extLst>
              <a:ext uri="{FF2B5EF4-FFF2-40B4-BE49-F238E27FC236}">
                <a16:creationId xmlns:a16="http://schemas.microsoft.com/office/drawing/2014/main" id="{0212DA8D-E1AD-4A82-BB20-8F0F19E63B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429000"/>
            <a:ext cx="2847975" cy="4857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8440" name="Oval 7">
            <a:extLst>
              <a:ext uri="{FF2B5EF4-FFF2-40B4-BE49-F238E27FC236}">
                <a16:creationId xmlns:a16="http://schemas.microsoft.com/office/drawing/2014/main" id="{EEA02FBF-1B53-4500-9B12-09FE7D43A171}"/>
              </a:ext>
            </a:extLst>
          </p:cNvPr>
          <p:cNvSpPr>
            <a:spLocks noChangeArrowheads="1"/>
          </p:cNvSpPr>
          <p:nvPr/>
        </p:nvSpPr>
        <p:spPr bwMode="auto">
          <a:xfrm>
            <a:off x="5486400" y="3505200"/>
            <a:ext cx="457200" cy="4572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18441" name="Picture 3">
            <a:extLst>
              <a:ext uri="{FF2B5EF4-FFF2-40B4-BE49-F238E27FC236}">
                <a16:creationId xmlns:a16="http://schemas.microsoft.com/office/drawing/2014/main" id="{2A1B92A1-7A7F-4E49-A4F7-1AD7C9A945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 y="4068763"/>
            <a:ext cx="3152775" cy="2322512"/>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84D8739-DD39-4D3B-A611-078192E43D8F}"/>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2. Configuration of Test Setup</a:t>
            </a:r>
          </a:p>
        </p:txBody>
      </p:sp>
      <p:sp>
        <p:nvSpPr>
          <p:cNvPr id="19459" name="Rectangle 8">
            <a:extLst>
              <a:ext uri="{FF2B5EF4-FFF2-40B4-BE49-F238E27FC236}">
                <a16:creationId xmlns:a16="http://schemas.microsoft.com/office/drawing/2014/main" id="{1C4E9F82-5E44-48FC-B23B-26A0A84A66D8}"/>
              </a:ext>
            </a:extLst>
          </p:cNvPr>
          <p:cNvSpPr>
            <a:spLocks noGrp="1" noChangeArrowheads="1"/>
          </p:cNvSpPr>
          <p:nvPr>
            <p:ph type="body" idx="1"/>
          </p:nvPr>
        </p:nvSpPr>
        <p:spPr>
          <a:xfrm>
            <a:off x="533400" y="2057400"/>
            <a:ext cx="8458200" cy="2286000"/>
          </a:xfrm>
        </p:spPr>
        <p:txBody>
          <a:bodyPr/>
          <a:lstStyle/>
          <a:p>
            <a:pPr eaLnBrk="1" hangingPunct="1">
              <a:buClr>
                <a:srgbClr val="0093D0"/>
              </a:buClr>
              <a:buFontTx/>
              <a:buNone/>
            </a:pPr>
            <a:r>
              <a:rPr lang="da-DK" altLang="en-US" sz="1400" b="1"/>
              <a:t>Stop Test After Duration Of: </a:t>
            </a:r>
            <a:r>
              <a:rPr lang="da-DK" altLang="en-US" sz="1400"/>
              <a:t>(optional)</a:t>
            </a:r>
          </a:p>
          <a:p>
            <a:pPr eaLnBrk="1" hangingPunct="1">
              <a:buClr>
                <a:srgbClr val="0093D0"/>
              </a:buClr>
              <a:buFontTx/>
              <a:buNone/>
            </a:pPr>
            <a:endParaRPr lang="da-DK" altLang="en-US" sz="1400" b="1"/>
          </a:p>
          <a:p>
            <a:pPr eaLnBrk="1" hangingPunct="1">
              <a:buClr>
                <a:srgbClr val="0093D0"/>
              </a:buClr>
              <a:buFontTx/>
              <a:buNone/>
            </a:pPr>
            <a:r>
              <a:rPr lang="da-DK" altLang="en-US" sz="1400"/>
              <a:t>A finite test time can be entered that will end the test in a controlled manner, if the test limit conditions are</a:t>
            </a:r>
          </a:p>
          <a:p>
            <a:pPr eaLnBrk="1" hangingPunct="1">
              <a:buClr>
                <a:srgbClr val="0093D0"/>
              </a:buClr>
              <a:buFontTx/>
              <a:buNone/>
            </a:pPr>
            <a:r>
              <a:rPr lang="da-DK" altLang="en-US" sz="1400"/>
              <a:t>not met or the sample does not break.</a:t>
            </a:r>
          </a:p>
          <a:p>
            <a:pPr eaLnBrk="1" hangingPunct="1">
              <a:buClr>
                <a:srgbClr val="0093D0"/>
              </a:buClr>
              <a:buFontTx/>
              <a:buNone/>
            </a:pPr>
            <a:r>
              <a:rPr lang="da-DK" altLang="en-US" sz="1400"/>
              <a:t>This may be useful for long term fatigue testing, or if sample performance is unknown.</a:t>
            </a:r>
          </a:p>
          <a:p>
            <a:pPr eaLnBrk="1" hangingPunct="1">
              <a:buClr>
                <a:srgbClr val="0093D0"/>
              </a:buClr>
              <a:buFontTx/>
              <a:buNone/>
            </a:pPr>
            <a:endParaRPr lang="da-DK" altLang="en-US" sz="1400"/>
          </a:p>
          <a:p>
            <a:pPr eaLnBrk="1" hangingPunct="1">
              <a:buClr>
                <a:srgbClr val="0093D0"/>
              </a:buClr>
              <a:buFontTx/>
              <a:buNone/>
            </a:pPr>
            <a:r>
              <a:rPr lang="da-DK" altLang="en-US" sz="1400"/>
              <a:t>If a limit or break detection is configured and that point is reached, the test will stop at this time.</a:t>
            </a:r>
            <a:endParaRPr lang="da-DK" altLang="en-US" sz="1600"/>
          </a:p>
        </p:txBody>
      </p:sp>
      <p:pic>
        <p:nvPicPr>
          <p:cNvPr id="19460" name="Billede 5" descr="LLOYD.jpg">
            <a:extLst>
              <a:ext uri="{FF2B5EF4-FFF2-40B4-BE49-F238E27FC236}">
                <a16:creationId xmlns:a16="http://schemas.microsoft.com/office/drawing/2014/main" id="{0F2AFC2B-05BE-4B16-9D8A-526C61D7BD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5">
            <a:extLst>
              <a:ext uri="{FF2B5EF4-FFF2-40B4-BE49-F238E27FC236}">
                <a16:creationId xmlns:a16="http://schemas.microsoft.com/office/drawing/2014/main" id="{CCEDFA80-8309-43F0-903A-79EF8501B18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90074B-6761-484B-98DC-3ED63491CCEE}" type="slidenum">
              <a:rPr lang="en-US" altLang="en-US">
                <a:solidFill>
                  <a:srgbClr val="808080"/>
                </a:solidFill>
              </a:rPr>
              <a:pPr eaLnBrk="1" hangingPunct="1"/>
              <a:t>18</a:t>
            </a:fld>
            <a:endParaRPr lang="en-US" altLang="en-US">
              <a:solidFill>
                <a:srgbClr val="808080"/>
              </a:solidFill>
            </a:endParaRPr>
          </a:p>
        </p:txBody>
      </p:sp>
      <p:sp>
        <p:nvSpPr>
          <p:cNvPr id="19462" name="TextBox 6">
            <a:extLst>
              <a:ext uri="{FF2B5EF4-FFF2-40B4-BE49-F238E27FC236}">
                <a16:creationId xmlns:a16="http://schemas.microsoft.com/office/drawing/2014/main" id="{56CAAC74-41CF-4472-A4A3-4FE7C068EF2A}"/>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Limits Tab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FA1BDF-F1DC-4180-887D-8C90C16A9014}"/>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2. Configuration of Test Setup</a:t>
            </a:r>
          </a:p>
        </p:txBody>
      </p:sp>
      <p:sp>
        <p:nvSpPr>
          <p:cNvPr id="20483" name="Rectangle 8">
            <a:extLst>
              <a:ext uri="{FF2B5EF4-FFF2-40B4-BE49-F238E27FC236}">
                <a16:creationId xmlns:a16="http://schemas.microsoft.com/office/drawing/2014/main" id="{2E77CAC3-6473-4039-B9B3-4AD8122185ED}"/>
              </a:ext>
            </a:extLst>
          </p:cNvPr>
          <p:cNvSpPr>
            <a:spLocks noGrp="1" noChangeArrowheads="1"/>
          </p:cNvSpPr>
          <p:nvPr>
            <p:ph type="body" idx="1"/>
          </p:nvPr>
        </p:nvSpPr>
        <p:spPr>
          <a:xfrm>
            <a:off x="5943600" y="1981200"/>
            <a:ext cx="2971800" cy="4572000"/>
          </a:xfrm>
        </p:spPr>
        <p:txBody>
          <a:bodyPr/>
          <a:lstStyle/>
          <a:p>
            <a:pPr eaLnBrk="1" hangingPunct="1">
              <a:buClr>
                <a:srgbClr val="0093D0"/>
              </a:buClr>
              <a:buFontTx/>
              <a:buNone/>
            </a:pPr>
            <a:endParaRPr lang="da-DK" altLang="en-US" sz="1400" b="1"/>
          </a:p>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20484" name="Billede 5" descr="LLOYD.jpg">
            <a:extLst>
              <a:ext uri="{FF2B5EF4-FFF2-40B4-BE49-F238E27FC236}">
                <a16:creationId xmlns:a16="http://schemas.microsoft.com/office/drawing/2014/main" id="{C4068E0A-0586-44C6-9EB4-AA5FC214F7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Slide Number Placeholder 5">
            <a:extLst>
              <a:ext uri="{FF2B5EF4-FFF2-40B4-BE49-F238E27FC236}">
                <a16:creationId xmlns:a16="http://schemas.microsoft.com/office/drawing/2014/main" id="{31C59599-9E27-4FA7-82AA-30F998D2A32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03565F-0BBA-4E62-806C-6E6DF578A7FA}" type="slidenum">
              <a:rPr lang="en-US" altLang="en-US">
                <a:solidFill>
                  <a:srgbClr val="808080"/>
                </a:solidFill>
              </a:rPr>
              <a:pPr eaLnBrk="1" hangingPunct="1"/>
              <a:t>19</a:t>
            </a:fld>
            <a:endParaRPr lang="en-US" altLang="en-US">
              <a:solidFill>
                <a:srgbClr val="808080"/>
              </a:solidFill>
            </a:endParaRPr>
          </a:p>
        </p:txBody>
      </p:sp>
      <p:sp>
        <p:nvSpPr>
          <p:cNvPr id="20486" name="TextBox 6">
            <a:extLst>
              <a:ext uri="{FF2B5EF4-FFF2-40B4-BE49-F238E27FC236}">
                <a16:creationId xmlns:a16="http://schemas.microsoft.com/office/drawing/2014/main" id="{B76F211E-AB99-4AC7-ABD9-7D78F7484F23}"/>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Sample Height Tab</a:t>
            </a:r>
          </a:p>
        </p:txBody>
      </p:sp>
      <p:sp>
        <p:nvSpPr>
          <p:cNvPr id="20487" name="TextBox 6">
            <a:extLst>
              <a:ext uri="{FF2B5EF4-FFF2-40B4-BE49-F238E27FC236}">
                <a16:creationId xmlns:a16="http://schemas.microsoft.com/office/drawing/2014/main" id="{89FEDF05-8A0C-4671-B3AD-73DF82150484}"/>
              </a:ext>
            </a:extLst>
          </p:cNvPr>
          <p:cNvSpPr txBox="1">
            <a:spLocks noChangeArrowheads="1"/>
          </p:cNvSpPr>
          <p:nvPr/>
        </p:nvSpPr>
        <p:spPr bwMode="auto">
          <a:xfrm>
            <a:off x="4038600" y="3276600"/>
            <a:ext cx="44196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This screen is where the sample’s original Gauge Length or Height is entered. The software uses this value for determination of Strain and Percentage Elongation based results. </a:t>
            </a:r>
          </a:p>
          <a:p>
            <a:pPr algn="l" eaLnBrk="1" hangingPunct="1"/>
            <a:endParaRPr lang="en-GB" altLang="en-US" sz="1400"/>
          </a:p>
          <a:p>
            <a:pPr algn="l" eaLnBrk="1" hangingPunct="1"/>
            <a:r>
              <a:rPr lang="en-GB" altLang="en-US" sz="1400"/>
              <a:t>There are two options for entering the sample height information. One method is straight value entry that will be used in calculation of results. The other option contains two methods of corrected height measured using a datum function and preload.</a:t>
            </a:r>
          </a:p>
          <a:p>
            <a:pPr algn="l" eaLnBrk="1" hangingPunct="1"/>
            <a:endParaRPr lang="en-GB" altLang="en-US" sz="1400" b="1"/>
          </a:p>
          <a:p>
            <a:pPr algn="l" eaLnBrk="1" hangingPunct="1"/>
            <a:endParaRPr lang="en-GB" altLang="en-US" sz="1400" b="1"/>
          </a:p>
          <a:p>
            <a:pPr algn="l" eaLnBrk="1" hangingPunct="1"/>
            <a:endParaRPr lang="en-GB" altLang="en-US" sz="1400" b="1"/>
          </a:p>
        </p:txBody>
      </p:sp>
      <p:pic>
        <p:nvPicPr>
          <p:cNvPr id="20488" name="Picture 7">
            <a:extLst>
              <a:ext uri="{FF2B5EF4-FFF2-40B4-BE49-F238E27FC236}">
                <a16:creationId xmlns:a16="http://schemas.microsoft.com/office/drawing/2014/main" id="{CBBB2E97-8F56-4410-9A09-B8A58B595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265488"/>
            <a:ext cx="3124200" cy="3271837"/>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20489" name="TextBox 8">
            <a:extLst>
              <a:ext uri="{FF2B5EF4-FFF2-40B4-BE49-F238E27FC236}">
                <a16:creationId xmlns:a16="http://schemas.microsoft.com/office/drawing/2014/main" id="{812DA640-CD60-4746-8ADB-7A9FBD7BAEB4}"/>
              </a:ext>
            </a:extLst>
          </p:cNvPr>
          <p:cNvSpPr txBox="1">
            <a:spLocks noChangeArrowheads="1"/>
          </p:cNvSpPr>
          <p:nvPr/>
        </p:nvSpPr>
        <p:spPr bwMode="auto">
          <a:xfrm>
            <a:off x="609600" y="1981200"/>
            <a:ext cx="8153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Interested In Sample Height/Gauge Length: </a:t>
            </a:r>
            <a:r>
              <a:rPr lang="en-GB" altLang="en-US" sz="1400"/>
              <a:t>(optional)</a:t>
            </a:r>
            <a:endParaRPr lang="en-GB" altLang="en-US" sz="1400" b="1"/>
          </a:p>
          <a:p>
            <a:pPr algn="l" eaLnBrk="1" hangingPunct="1"/>
            <a:endParaRPr lang="en-GB" altLang="en-US" sz="1400" b="1"/>
          </a:p>
          <a:p>
            <a:pPr algn="l" eaLnBrk="1" hangingPunct="1"/>
            <a:r>
              <a:rPr lang="en-GB" altLang="en-US" sz="1400" b="1"/>
              <a:t>Note: </a:t>
            </a:r>
            <a:r>
              <a:rPr lang="en-GB" altLang="en-US" sz="1400"/>
              <a:t>The test results can </a:t>
            </a:r>
            <a:r>
              <a:rPr lang="en-GB" altLang="en-US" sz="1400" b="1"/>
              <a:t>ONLY</a:t>
            </a:r>
            <a:r>
              <a:rPr lang="en-GB" altLang="en-US" sz="1400"/>
              <a:t> include Sample Height / Gauge Length related values, </a:t>
            </a:r>
          </a:p>
          <a:p>
            <a:pPr algn="l" eaLnBrk="1" hangingPunct="1"/>
            <a:r>
              <a:rPr lang="en-GB" altLang="en-US" sz="1400"/>
              <a:t>e.g. Percentage Elongation or Strain, if the “Interested In Sample Height/Gauge Length” has been selected </a:t>
            </a:r>
            <a:r>
              <a:rPr lang="en-GB" altLang="en-US" sz="1400" b="1"/>
              <a:t>before</a:t>
            </a:r>
            <a:r>
              <a:rPr lang="en-GB" altLang="en-US" sz="1400"/>
              <a:t> running a test. This </a:t>
            </a:r>
            <a:r>
              <a:rPr lang="en-GB" altLang="en-US" sz="1400" b="1"/>
              <a:t>cannot</a:t>
            </a:r>
            <a:r>
              <a:rPr lang="en-GB" altLang="en-US" sz="1400"/>
              <a:t> be configured post test.</a:t>
            </a:r>
            <a:endParaRPr lang="en-GB"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20FF445-F3DC-4663-8A14-A66ABDF11E5F}"/>
              </a:ext>
            </a:extLst>
          </p:cNvPr>
          <p:cNvSpPr>
            <a:spLocks noGrp="1" noChangeArrowheads="1"/>
          </p:cNvSpPr>
          <p:nvPr>
            <p:ph type="title"/>
          </p:nvPr>
        </p:nvSpPr>
        <p:spPr>
          <a:xfrm>
            <a:off x="457200" y="838200"/>
            <a:ext cx="8229600" cy="762000"/>
          </a:xfrm>
        </p:spPr>
        <p:txBody>
          <a:bodyPr/>
          <a:lstStyle/>
          <a:p>
            <a:pPr eaLnBrk="1" hangingPunct="1">
              <a:defRPr/>
            </a:pPr>
            <a:r>
              <a:rPr lang="da-DK" sz="2800" u="sng" dirty="0">
                <a:solidFill>
                  <a:srgbClr val="0093D0"/>
                </a:solidFill>
              </a:rPr>
              <a:t>Introduction</a:t>
            </a:r>
          </a:p>
        </p:txBody>
      </p:sp>
      <p:sp>
        <p:nvSpPr>
          <p:cNvPr id="3075" name="Rectangle 8">
            <a:extLst>
              <a:ext uri="{FF2B5EF4-FFF2-40B4-BE49-F238E27FC236}">
                <a16:creationId xmlns:a16="http://schemas.microsoft.com/office/drawing/2014/main" id="{29F53230-9BE2-4FE6-8B45-8439FBFFB7C9}"/>
              </a:ext>
            </a:extLst>
          </p:cNvPr>
          <p:cNvSpPr>
            <a:spLocks noGrp="1" noChangeArrowheads="1"/>
          </p:cNvSpPr>
          <p:nvPr>
            <p:ph type="body" idx="1"/>
          </p:nvPr>
        </p:nvSpPr>
        <p:spPr>
          <a:xfrm>
            <a:off x="457200" y="1600200"/>
            <a:ext cx="8229600" cy="3849688"/>
          </a:xfrm>
        </p:spPr>
        <p:txBody>
          <a:bodyPr/>
          <a:lstStyle/>
          <a:p>
            <a:pPr eaLnBrk="1" hangingPunct="1">
              <a:buClr>
                <a:srgbClr val="0093D0"/>
              </a:buClr>
            </a:pPr>
            <a:endParaRPr lang="da-DK" altLang="en-US" sz="1400"/>
          </a:p>
          <a:p>
            <a:pPr eaLnBrk="1" hangingPunct="1">
              <a:buClr>
                <a:srgbClr val="0093D0"/>
              </a:buClr>
            </a:pPr>
            <a:r>
              <a:rPr lang="da-DK" altLang="en-US" sz="1400"/>
              <a:t>Before continuing with this guide for using Nexygen</a:t>
            </a:r>
            <a:r>
              <a:rPr lang="da-DK" altLang="en-US" sz="1400" i="1"/>
              <a:t>Plus</a:t>
            </a:r>
            <a:r>
              <a:rPr lang="da-DK" altLang="en-US" sz="1400"/>
              <a:t> software, please enure that you have read or have to hand, training modules </a:t>
            </a:r>
            <a:r>
              <a:rPr lang="da-DK" altLang="en-US" sz="1400" b="1">
                <a:solidFill>
                  <a:srgbClr val="0000CC"/>
                </a:solidFill>
              </a:rPr>
              <a:t>TS1</a:t>
            </a:r>
            <a:r>
              <a:rPr lang="da-DK" altLang="en-US" sz="1400"/>
              <a:t> and </a:t>
            </a:r>
            <a:r>
              <a:rPr lang="da-DK" altLang="en-US" sz="1400" b="1">
                <a:solidFill>
                  <a:srgbClr val="0000CC"/>
                </a:solidFill>
              </a:rPr>
              <a:t>TS2</a:t>
            </a:r>
            <a:r>
              <a:rPr lang="da-DK" altLang="en-US" sz="1400"/>
              <a:t>. These cover basic overview of the installation and navigation of Nexygen</a:t>
            </a:r>
            <a:r>
              <a:rPr lang="da-DK" altLang="en-US" sz="1400" i="1"/>
              <a:t>Plus</a:t>
            </a:r>
            <a:r>
              <a:rPr lang="da-DK" altLang="en-US" sz="1400"/>
              <a:t> 3.</a:t>
            </a:r>
          </a:p>
          <a:p>
            <a:pPr eaLnBrk="1" hangingPunct="1">
              <a:buClr>
                <a:srgbClr val="0093D0"/>
              </a:buClr>
            </a:pPr>
            <a:r>
              <a:rPr lang="da-DK" altLang="en-US" sz="1400"/>
              <a:t>The aim of this training guide is to provide simplified knowledge of and guidance for, the following features and operations:</a:t>
            </a:r>
          </a:p>
          <a:p>
            <a:pPr eaLnBrk="1" hangingPunct="1">
              <a:buClr>
                <a:srgbClr val="0093D0"/>
              </a:buClr>
            </a:pPr>
            <a:endParaRPr lang="da-DK" altLang="en-US" sz="1800"/>
          </a:p>
          <a:p>
            <a:pPr marL="1617663" lvl="1" indent="-808038" eaLnBrk="1" hangingPunct="1">
              <a:buClr>
                <a:srgbClr val="FF0000"/>
              </a:buClr>
              <a:buFont typeface="Wingdings" panose="05000000000000000000" pitchFamily="2" charset="2"/>
              <a:buChar char="Ø"/>
            </a:pPr>
            <a:r>
              <a:rPr lang="da-DK" altLang="en-US" sz="1400" b="1">
                <a:solidFill>
                  <a:srgbClr val="0093D0"/>
                </a:solidFill>
              </a:rPr>
              <a:t>1. Creating a Test File (.batch file)</a:t>
            </a:r>
          </a:p>
          <a:p>
            <a:pPr marL="1617663" lvl="1" indent="-808038" eaLnBrk="1" hangingPunct="1">
              <a:buClr>
                <a:srgbClr val="FF0000"/>
              </a:buClr>
              <a:buFont typeface="Wingdings" panose="05000000000000000000" pitchFamily="2" charset="2"/>
              <a:buChar char="Ø"/>
            </a:pPr>
            <a:r>
              <a:rPr lang="da-DK" altLang="en-US" sz="1400" b="1">
                <a:solidFill>
                  <a:srgbClr val="0093D0"/>
                </a:solidFill>
              </a:rPr>
              <a:t>2. Configuration of a simple Test Setup</a:t>
            </a:r>
          </a:p>
          <a:p>
            <a:pPr marL="1617663" lvl="1" indent="-808038" eaLnBrk="1" hangingPunct="1">
              <a:buClr>
                <a:srgbClr val="FF0000"/>
              </a:buClr>
              <a:buFont typeface="Wingdings" panose="05000000000000000000" pitchFamily="2" charset="2"/>
              <a:buChar char="Ø"/>
            </a:pPr>
            <a:r>
              <a:rPr lang="da-DK" altLang="en-US" sz="1400" b="1">
                <a:solidFill>
                  <a:srgbClr val="0093D0"/>
                </a:solidFill>
              </a:rPr>
              <a:t>3. Overview of Results and Extra Measuring Points</a:t>
            </a:r>
          </a:p>
          <a:p>
            <a:pPr marL="1617663" lvl="1" indent="-808038" eaLnBrk="1" hangingPunct="1">
              <a:buClr>
                <a:srgbClr val="FF0000"/>
              </a:buClr>
              <a:buFont typeface="Wingdings" panose="05000000000000000000" pitchFamily="2" charset="2"/>
              <a:buChar char="Ø"/>
            </a:pPr>
            <a:r>
              <a:rPr lang="da-DK" altLang="en-US" sz="1400" b="1">
                <a:solidFill>
                  <a:srgbClr val="0093D0"/>
                </a:solidFill>
              </a:rPr>
              <a:t>4. Test Option/Function Buttons</a:t>
            </a:r>
          </a:p>
          <a:p>
            <a:pPr marL="1617663" lvl="1" indent="-808038" eaLnBrk="1" hangingPunct="1">
              <a:buClr>
                <a:srgbClr val="FF0000"/>
              </a:buClr>
              <a:buFont typeface="Wingdings" panose="05000000000000000000" pitchFamily="2" charset="2"/>
              <a:buChar char="Ø"/>
            </a:pPr>
            <a:r>
              <a:rPr lang="da-DK" altLang="en-US" sz="1400" b="1">
                <a:solidFill>
                  <a:srgbClr val="0093D0"/>
                </a:solidFill>
              </a:rPr>
              <a:t>5. Software Console Functionality</a:t>
            </a:r>
          </a:p>
          <a:p>
            <a:pPr marL="1617663" lvl="1" indent="-808038" eaLnBrk="1" hangingPunct="1">
              <a:buClr>
                <a:srgbClr val="FF0000"/>
              </a:buClr>
              <a:buFont typeface="Wingdings" panose="05000000000000000000" pitchFamily="2" charset="2"/>
              <a:buChar char="Ø"/>
            </a:pPr>
            <a:r>
              <a:rPr lang="da-DK" altLang="en-US" sz="1400" b="1">
                <a:solidFill>
                  <a:srgbClr val="0093D0"/>
                </a:solidFill>
              </a:rPr>
              <a:t>6. Batch File Operations and Features</a:t>
            </a:r>
          </a:p>
          <a:p>
            <a:pPr marL="1617663" lvl="1" indent="-808038" eaLnBrk="1" hangingPunct="1">
              <a:buClr>
                <a:srgbClr val="FF0000"/>
              </a:buClr>
              <a:buFont typeface="Wingdings" panose="05000000000000000000" pitchFamily="2" charset="2"/>
              <a:buChar char="Ø"/>
            </a:pPr>
            <a:r>
              <a:rPr lang="da-DK" altLang="en-US" sz="1400" b="1">
                <a:solidFill>
                  <a:srgbClr val="0093D0"/>
                </a:solidFill>
              </a:rPr>
              <a:t>7. </a:t>
            </a:r>
            <a:r>
              <a:rPr lang="en-GB" altLang="en-US" sz="1400" b="1">
                <a:solidFill>
                  <a:srgbClr val="0093D0"/>
                </a:solidFill>
              </a:rPr>
              <a:t>Batch Report Designer</a:t>
            </a:r>
          </a:p>
          <a:p>
            <a:pPr marL="1617663" lvl="1" indent="-808038" eaLnBrk="1" hangingPunct="1">
              <a:buClr>
                <a:srgbClr val="FF0000"/>
              </a:buClr>
              <a:buFont typeface="Wingdings" panose="05000000000000000000" pitchFamily="2" charset="2"/>
              <a:buChar char="Ø"/>
            </a:pPr>
            <a:r>
              <a:rPr lang="en-GB" altLang="en-US" sz="1400" b="1">
                <a:solidFill>
                  <a:srgbClr val="0093D0"/>
                </a:solidFill>
              </a:rPr>
              <a:t>8. Test Report &amp; Export Functions</a:t>
            </a:r>
          </a:p>
          <a:p>
            <a:pPr marL="1617663" lvl="1" indent="-808038" eaLnBrk="1" hangingPunct="1">
              <a:buClr>
                <a:srgbClr val="FF0000"/>
              </a:buClr>
              <a:buFont typeface="Arial" panose="020B0604020202020204" pitchFamily="34" charset="0"/>
              <a:buNone/>
            </a:pPr>
            <a:endParaRPr lang="da-DK" altLang="en-US"/>
          </a:p>
        </p:txBody>
      </p:sp>
      <p:pic>
        <p:nvPicPr>
          <p:cNvPr id="3076" name="Billede 5" descr="LLOYD.jpg">
            <a:extLst>
              <a:ext uri="{FF2B5EF4-FFF2-40B4-BE49-F238E27FC236}">
                <a16:creationId xmlns:a16="http://schemas.microsoft.com/office/drawing/2014/main" id="{5318AA57-8D39-4C30-8D7A-3C343BDC55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Slide Number Placeholder 5">
            <a:extLst>
              <a:ext uri="{FF2B5EF4-FFF2-40B4-BE49-F238E27FC236}">
                <a16:creationId xmlns:a16="http://schemas.microsoft.com/office/drawing/2014/main" id="{771A2F6E-E6A5-451A-BCA2-812B3C4C4A3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195EC6-03A4-4D2B-87F5-09DE41CCB8D6}" type="slidenum">
              <a:rPr lang="en-US" altLang="en-US">
                <a:solidFill>
                  <a:srgbClr val="808080"/>
                </a:solidFill>
              </a:rPr>
              <a:pPr eaLnBrk="1" hangingPunct="1"/>
              <a:t>2</a:t>
            </a:fld>
            <a:endParaRPr lang="en-US" altLang="en-US">
              <a:solidFill>
                <a:srgbClr val="80808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D0F81CD-6D81-4BCA-A7D0-D7E674800328}"/>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2. Configuration of Test Setup</a:t>
            </a:r>
          </a:p>
        </p:txBody>
      </p:sp>
      <p:sp>
        <p:nvSpPr>
          <p:cNvPr id="21507" name="Rectangle 8">
            <a:extLst>
              <a:ext uri="{FF2B5EF4-FFF2-40B4-BE49-F238E27FC236}">
                <a16:creationId xmlns:a16="http://schemas.microsoft.com/office/drawing/2014/main" id="{2ED2F0CC-A9DD-4A95-9117-61D57E313F3E}"/>
              </a:ext>
            </a:extLst>
          </p:cNvPr>
          <p:cNvSpPr>
            <a:spLocks noGrp="1" noChangeArrowheads="1"/>
          </p:cNvSpPr>
          <p:nvPr>
            <p:ph type="body" idx="1"/>
          </p:nvPr>
        </p:nvSpPr>
        <p:spPr>
          <a:xfrm>
            <a:off x="6019800" y="1981200"/>
            <a:ext cx="2971800" cy="4572000"/>
          </a:xfrm>
        </p:spPr>
        <p:txBody>
          <a:bodyPr/>
          <a:lstStyle/>
          <a:p>
            <a:pPr eaLnBrk="1" hangingPunct="1">
              <a:buClr>
                <a:srgbClr val="0093D0"/>
              </a:buClr>
              <a:buFontTx/>
              <a:buNone/>
            </a:pPr>
            <a:endParaRPr lang="da-DK" altLang="en-US" sz="1400" b="1"/>
          </a:p>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21508" name="Billede 5" descr="LLOYD.jpg">
            <a:extLst>
              <a:ext uri="{FF2B5EF4-FFF2-40B4-BE49-F238E27FC236}">
                <a16:creationId xmlns:a16="http://schemas.microsoft.com/office/drawing/2014/main" id="{CE5E27B8-BF06-460C-8182-E9B4060B52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Slide Number Placeholder 5">
            <a:extLst>
              <a:ext uri="{FF2B5EF4-FFF2-40B4-BE49-F238E27FC236}">
                <a16:creationId xmlns:a16="http://schemas.microsoft.com/office/drawing/2014/main" id="{518C3C72-CD02-498E-A662-F95648CFBB9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C9C308-2C89-4E91-B974-F3A24B730DE2}" type="slidenum">
              <a:rPr lang="en-US" altLang="en-US">
                <a:solidFill>
                  <a:srgbClr val="808080"/>
                </a:solidFill>
              </a:rPr>
              <a:pPr eaLnBrk="1" hangingPunct="1"/>
              <a:t>20</a:t>
            </a:fld>
            <a:endParaRPr lang="en-US" altLang="en-US">
              <a:solidFill>
                <a:srgbClr val="808080"/>
              </a:solidFill>
            </a:endParaRPr>
          </a:p>
        </p:txBody>
      </p:sp>
      <p:sp>
        <p:nvSpPr>
          <p:cNvPr id="21510" name="TextBox 6">
            <a:extLst>
              <a:ext uri="{FF2B5EF4-FFF2-40B4-BE49-F238E27FC236}">
                <a16:creationId xmlns:a16="http://schemas.microsoft.com/office/drawing/2014/main" id="{76A3F89D-D89D-4B3A-8E49-3A19BDAF3D39}"/>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Sample Height Tab</a:t>
            </a:r>
          </a:p>
        </p:txBody>
      </p:sp>
      <p:sp>
        <p:nvSpPr>
          <p:cNvPr id="21511" name="TextBox 6">
            <a:extLst>
              <a:ext uri="{FF2B5EF4-FFF2-40B4-BE49-F238E27FC236}">
                <a16:creationId xmlns:a16="http://schemas.microsoft.com/office/drawing/2014/main" id="{6DB63531-4523-4E63-BE89-830E761AB5CB}"/>
              </a:ext>
            </a:extLst>
          </p:cNvPr>
          <p:cNvSpPr txBox="1">
            <a:spLocks noChangeArrowheads="1"/>
          </p:cNvSpPr>
          <p:nvPr/>
        </p:nvSpPr>
        <p:spPr bwMode="auto">
          <a:xfrm>
            <a:off x="573088" y="2025650"/>
            <a:ext cx="8458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Auto-measure the Sample Height / Gauge Length: </a:t>
            </a:r>
            <a:r>
              <a:rPr lang="en-GB" altLang="en-US" sz="1400"/>
              <a:t>(optional)</a:t>
            </a:r>
            <a:endParaRPr lang="en-GB" altLang="en-US" sz="1400" b="1"/>
          </a:p>
          <a:p>
            <a:pPr algn="l" eaLnBrk="1" hangingPunct="1"/>
            <a:endParaRPr lang="en-GB" altLang="en-US" sz="1400" b="1"/>
          </a:p>
          <a:p>
            <a:pPr algn="l" eaLnBrk="1" hangingPunct="1"/>
            <a:r>
              <a:rPr lang="en-GB" altLang="en-US" sz="1400" b="1">
                <a:solidFill>
                  <a:srgbClr val="0093D0"/>
                </a:solidFill>
              </a:rPr>
              <a:t>     From a datum position:		</a:t>
            </a:r>
            <a:r>
              <a:rPr lang="en-GB" altLang="en-US" sz="1400"/>
              <a:t>This option is an automatic measure of the sample height</a:t>
            </a:r>
          </a:p>
          <a:p>
            <a:pPr algn="l" eaLnBrk="1" hangingPunct="1"/>
            <a:r>
              <a:rPr lang="en-GB" altLang="en-US" sz="1400">
                <a:solidFill>
                  <a:srgbClr val="0093D0"/>
                </a:solidFill>
              </a:rPr>
              <a:t>     (Compression Test) </a:t>
            </a:r>
            <a:r>
              <a:rPr lang="en-GB" altLang="en-US" sz="1400"/>
              <a:t>			at the start of a test. It</a:t>
            </a:r>
            <a:r>
              <a:rPr lang="en-GB" altLang="en-US" sz="1400" b="1">
                <a:solidFill>
                  <a:srgbClr val="0093D0"/>
                </a:solidFill>
              </a:rPr>
              <a:t> </a:t>
            </a:r>
            <a:r>
              <a:rPr lang="en-GB" altLang="en-US" sz="1400"/>
              <a:t>requires an initial driving of the 					compression plates together (without sample), to a </a:t>
            </a:r>
          </a:p>
          <a:p>
            <a:pPr algn="l" eaLnBrk="1" hangingPunct="1"/>
            <a:r>
              <a:rPr lang="en-GB" altLang="en-US" sz="1400"/>
              <a:t>				specified force. This </a:t>
            </a:r>
            <a:r>
              <a:rPr lang="en-GB" altLang="en-US" sz="1400" b="1"/>
              <a:t>must</a:t>
            </a:r>
            <a:r>
              <a:rPr lang="en-GB" altLang="en-US" sz="1400"/>
              <a:t> be used in conjunction with the</a:t>
            </a:r>
          </a:p>
          <a:p>
            <a:pPr algn="l" eaLnBrk="1" hangingPunct="1"/>
            <a:r>
              <a:rPr lang="en-GB" altLang="en-US" sz="1400"/>
              <a:t>				</a:t>
            </a:r>
            <a:r>
              <a:rPr lang="en-GB" altLang="en-US" sz="1400" b="1"/>
              <a:t>Preload</a:t>
            </a:r>
            <a:r>
              <a:rPr lang="en-GB" altLang="en-US" sz="1400"/>
              <a:t> option in </a:t>
            </a:r>
            <a:r>
              <a:rPr lang="en-GB" altLang="en-US" sz="1400" b="1"/>
              <a:t>Basic Settings. The Autozero option 					should be disabled. </a:t>
            </a:r>
            <a:r>
              <a:rPr lang="en-GB" altLang="en-US" sz="1400"/>
              <a:t>The sample height will be measured 				when the preload force is applied to the sample. Preload 					touch force and the approach speed for the faces to touch 				must be entered. The machine should be zeroed in a 					position such that the grips separation allows for a sample 				to be fitted.	(The machine should </a:t>
            </a:r>
            <a:r>
              <a:rPr lang="en-GB" altLang="en-US" sz="1400" b="1"/>
              <a:t>not</a:t>
            </a:r>
            <a:r>
              <a:rPr lang="en-GB" altLang="en-US" sz="1400"/>
              <a:t> be zeroed again)				</a:t>
            </a:r>
            <a:r>
              <a:rPr lang="en-GB" altLang="en-US" sz="1400" b="1">
                <a:solidFill>
                  <a:srgbClr val="0093D0"/>
                </a:solidFill>
              </a:rPr>
              <a:t>  </a:t>
            </a:r>
          </a:p>
          <a:p>
            <a:pPr algn="l" eaLnBrk="1" hangingPunct="1"/>
            <a:r>
              <a:rPr lang="en-GB" altLang="en-US" sz="1400" b="1">
                <a:solidFill>
                  <a:srgbClr val="0093D0"/>
                </a:solidFill>
              </a:rPr>
              <a:t>     From an initial grip separation:	</a:t>
            </a:r>
            <a:r>
              <a:rPr lang="en-GB" altLang="en-US" sz="1400"/>
              <a:t>This option requires the crosshead to be moved so that</a:t>
            </a:r>
          </a:p>
          <a:p>
            <a:pPr algn="l" eaLnBrk="1" hangingPunct="1"/>
            <a:r>
              <a:rPr lang="en-GB" altLang="en-US" sz="1400">
                <a:solidFill>
                  <a:srgbClr val="0093D0"/>
                </a:solidFill>
              </a:rPr>
              <a:t>     (Tension or Compression Test)</a:t>
            </a:r>
            <a:r>
              <a:rPr lang="en-GB" altLang="en-US" sz="1400"/>
              <a:t>		the grips faces are set to a known distance apart at the</a:t>
            </a:r>
          </a:p>
          <a:p>
            <a:pPr algn="l" eaLnBrk="1" hangingPunct="1"/>
            <a:r>
              <a:rPr lang="en-GB" altLang="en-US" sz="1400"/>
              <a:t>				start of a test.  A ruler or gauge block can be used to 				 	set this initial distance. This </a:t>
            </a:r>
            <a:r>
              <a:rPr lang="en-GB" altLang="en-US" sz="1400" b="1"/>
              <a:t>must</a:t>
            </a:r>
            <a:r>
              <a:rPr lang="en-GB" altLang="en-US" sz="1400"/>
              <a:t> be used in conjunction</a:t>
            </a:r>
          </a:p>
          <a:p>
            <a:pPr algn="l" eaLnBrk="1" hangingPunct="1"/>
            <a:r>
              <a:rPr lang="en-GB" altLang="en-US" sz="1400"/>
              <a:t>				with the preload option in </a:t>
            </a:r>
            <a:r>
              <a:rPr lang="en-GB" altLang="en-US" sz="1400" b="1"/>
              <a:t>Basic Settings. </a:t>
            </a:r>
          </a:p>
          <a:p>
            <a:pPr algn="l" eaLnBrk="1" hangingPunct="1"/>
            <a:r>
              <a:rPr lang="en-GB" altLang="en-US" sz="1400" b="1">
                <a:solidFill>
                  <a:srgbClr val="0093D0"/>
                </a:solidFill>
              </a:rPr>
              <a:t>				</a:t>
            </a:r>
            <a:r>
              <a:rPr lang="en-GB" altLang="en-US" sz="1400"/>
              <a:t>The value entered for grip separation is corrected by the</a:t>
            </a:r>
          </a:p>
          <a:p>
            <a:pPr algn="l" eaLnBrk="1" hangingPunct="1"/>
            <a:r>
              <a:rPr lang="en-GB" altLang="en-US" sz="1400"/>
              <a:t>				distance the machine moves to reach the sample at</a:t>
            </a:r>
          </a:p>
          <a:p>
            <a:pPr algn="l" eaLnBrk="1" hangingPunct="1"/>
            <a:r>
              <a:rPr lang="en-GB" altLang="en-US" sz="1400"/>
              <a:t>				the preload touch force.</a:t>
            </a:r>
          </a:p>
        </p:txBody>
      </p:sp>
      <p:pic>
        <p:nvPicPr>
          <p:cNvPr id="21512" name="Picture 2">
            <a:extLst>
              <a:ext uri="{FF2B5EF4-FFF2-40B4-BE49-F238E27FC236}">
                <a16:creationId xmlns:a16="http://schemas.microsoft.com/office/drawing/2014/main" id="{A7802735-D70B-4E95-A821-E33F90C6D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3124200" cy="162718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21513" name="Picture 3">
            <a:extLst>
              <a:ext uri="{FF2B5EF4-FFF2-40B4-BE49-F238E27FC236}">
                <a16:creationId xmlns:a16="http://schemas.microsoft.com/office/drawing/2014/main" id="{674435CA-C77D-4DF6-BE5F-DC4D165A78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288" y="5637213"/>
            <a:ext cx="2771775" cy="6477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78AC1AC-5F80-41D8-A044-9222DF6A7572}"/>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2. Configuration of Test Setup</a:t>
            </a:r>
          </a:p>
        </p:txBody>
      </p:sp>
      <p:pic>
        <p:nvPicPr>
          <p:cNvPr id="22531" name="Billede 5" descr="LLOYD.jpg">
            <a:extLst>
              <a:ext uri="{FF2B5EF4-FFF2-40B4-BE49-F238E27FC236}">
                <a16:creationId xmlns:a16="http://schemas.microsoft.com/office/drawing/2014/main" id="{E36E6F94-41D8-4115-8008-667AEBCA15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Slide Number Placeholder 5">
            <a:extLst>
              <a:ext uri="{FF2B5EF4-FFF2-40B4-BE49-F238E27FC236}">
                <a16:creationId xmlns:a16="http://schemas.microsoft.com/office/drawing/2014/main" id="{A1125BC5-0C3A-4DE4-A7CC-371720177BB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EED67B-D7F1-4F32-9C58-ADA1EB475A56}" type="slidenum">
              <a:rPr lang="en-US" altLang="en-US">
                <a:solidFill>
                  <a:srgbClr val="808080"/>
                </a:solidFill>
              </a:rPr>
              <a:pPr eaLnBrk="1" hangingPunct="1"/>
              <a:t>21</a:t>
            </a:fld>
            <a:endParaRPr lang="en-US" altLang="en-US">
              <a:solidFill>
                <a:srgbClr val="808080"/>
              </a:solidFill>
            </a:endParaRPr>
          </a:p>
        </p:txBody>
      </p:sp>
      <p:sp>
        <p:nvSpPr>
          <p:cNvPr id="22533" name="TextBox 6">
            <a:extLst>
              <a:ext uri="{FF2B5EF4-FFF2-40B4-BE49-F238E27FC236}">
                <a16:creationId xmlns:a16="http://schemas.microsoft.com/office/drawing/2014/main" id="{F77228D3-8F30-466F-91BF-F98AD4B93D02}"/>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Sample Height Tab</a:t>
            </a:r>
          </a:p>
        </p:txBody>
      </p:sp>
      <p:sp>
        <p:nvSpPr>
          <p:cNvPr id="22534" name="TextBox 6">
            <a:extLst>
              <a:ext uri="{FF2B5EF4-FFF2-40B4-BE49-F238E27FC236}">
                <a16:creationId xmlns:a16="http://schemas.microsoft.com/office/drawing/2014/main" id="{0E60D325-DB34-482C-A99B-910CD342C4D8}"/>
              </a:ext>
            </a:extLst>
          </p:cNvPr>
          <p:cNvSpPr txBox="1">
            <a:spLocks noChangeArrowheads="1"/>
          </p:cNvSpPr>
          <p:nvPr/>
        </p:nvSpPr>
        <p:spPr bwMode="auto">
          <a:xfrm>
            <a:off x="533400" y="2057400"/>
            <a:ext cx="5105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Auto-measure the Sample Height / Gauge Length: </a:t>
            </a:r>
            <a:r>
              <a:rPr lang="en-GB" altLang="en-US" sz="1400"/>
              <a:t>(optional)</a:t>
            </a:r>
            <a:endParaRPr lang="en-GB" altLang="en-US" sz="1400" b="1"/>
          </a:p>
          <a:p>
            <a:pPr algn="l" eaLnBrk="1" hangingPunct="1"/>
            <a:endParaRPr lang="en-GB" altLang="en-US" sz="1400" b="1"/>
          </a:p>
          <a:p>
            <a:pPr algn="l" eaLnBrk="1" hangingPunct="1"/>
            <a:r>
              <a:rPr lang="en-GB" altLang="en-US" sz="1400" b="1">
                <a:solidFill>
                  <a:srgbClr val="0093D0"/>
                </a:solidFill>
              </a:rPr>
              <a:t>From a datum position (Explanation):</a:t>
            </a:r>
          </a:p>
          <a:p>
            <a:pPr algn="l" eaLnBrk="1" hangingPunct="1"/>
            <a:endParaRPr lang="en-GB" altLang="en-US" sz="1400"/>
          </a:p>
        </p:txBody>
      </p:sp>
      <p:sp>
        <p:nvSpPr>
          <p:cNvPr id="22535" name="Line 2">
            <a:extLst>
              <a:ext uri="{FF2B5EF4-FFF2-40B4-BE49-F238E27FC236}">
                <a16:creationId xmlns:a16="http://schemas.microsoft.com/office/drawing/2014/main" id="{54D302D3-5306-47B4-BCC9-CAB2A9A9BF79}"/>
              </a:ext>
            </a:extLst>
          </p:cNvPr>
          <p:cNvSpPr>
            <a:spLocks noChangeShapeType="1"/>
          </p:cNvSpPr>
          <p:nvPr/>
        </p:nvSpPr>
        <p:spPr bwMode="auto">
          <a:xfrm>
            <a:off x="3200400" y="3352800"/>
            <a:ext cx="0" cy="1058863"/>
          </a:xfrm>
          <a:prstGeom prst="line">
            <a:avLst/>
          </a:prstGeom>
          <a:noFill/>
          <a:ln w="5715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Line 3">
            <a:extLst>
              <a:ext uri="{FF2B5EF4-FFF2-40B4-BE49-F238E27FC236}">
                <a16:creationId xmlns:a16="http://schemas.microsoft.com/office/drawing/2014/main" id="{D04E08DC-CF8C-46A1-946D-BDA359117A84}"/>
              </a:ext>
            </a:extLst>
          </p:cNvPr>
          <p:cNvSpPr>
            <a:spLocks noChangeShapeType="1"/>
          </p:cNvSpPr>
          <p:nvPr/>
        </p:nvSpPr>
        <p:spPr bwMode="auto">
          <a:xfrm>
            <a:off x="2628900" y="4411663"/>
            <a:ext cx="1143000" cy="0"/>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7" name="Line 4">
            <a:extLst>
              <a:ext uri="{FF2B5EF4-FFF2-40B4-BE49-F238E27FC236}">
                <a16:creationId xmlns:a16="http://schemas.microsoft.com/office/drawing/2014/main" id="{79EB4F56-8315-4480-B6C9-8F90FD92E66A}"/>
              </a:ext>
            </a:extLst>
          </p:cNvPr>
          <p:cNvSpPr>
            <a:spLocks noChangeShapeType="1"/>
          </p:cNvSpPr>
          <p:nvPr/>
        </p:nvSpPr>
        <p:spPr bwMode="auto">
          <a:xfrm>
            <a:off x="2628900" y="5783263"/>
            <a:ext cx="1143000" cy="0"/>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Line 5">
            <a:extLst>
              <a:ext uri="{FF2B5EF4-FFF2-40B4-BE49-F238E27FC236}">
                <a16:creationId xmlns:a16="http://schemas.microsoft.com/office/drawing/2014/main" id="{F46E1E4C-6873-4432-9E97-67043EFDD064}"/>
              </a:ext>
            </a:extLst>
          </p:cNvPr>
          <p:cNvSpPr>
            <a:spLocks noChangeShapeType="1"/>
          </p:cNvSpPr>
          <p:nvPr/>
        </p:nvSpPr>
        <p:spPr bwMode="auto">
          <a:xfrm>
            <a:off x="3200400" y="5783263"/>
            <a:ext cx="0" cy="228600"/>
          </a:xfrm>
          <a:prstGeom prst="line">
            <a:avLst/>
          </a:prstGeom>
          <a:noFill/>
          <a:ln w="5715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9" name="Line 7">
            <a:extLst>
              <a:ext uri="{FF2B5EF4-FFF2-40B4-BE49-F238E27FC236}">
                <a16:creationId xmlns:a16="http://schemas.microsoft.com/office/drawing/2014/main" id="{1AC2A469-915F-4BF0-BB1C-60D499850DBB}"/>
              </a:ext>
            </a:extLst>
          </p:cNvPr>
          <p:cNvSpPr>
            <a:spLocks noChangeShapeType="1"/>
          </p:cNvSpPr>
          <p:nvPr/>
        </p:nvSpPr>
        <p:spPr bwMode="auto">
          <a:xfrm>
            <a:off x="6096000" y="4419600"/>
            <a:ext cx="0" cy="1325563"/>
          </a:xfrm>
          <a:prstGeom prst="line">
            <a:avLst/>
          </a:prstGeom>
          <a:noFill/>
          <a:ln w="5715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0" name="Line 8">
            <a:extLst>
              <a:ext uri="{FF2B5EF4-FFF2-40B4-BE49-F238E27FC236}">
                <a16:creationId xmlns:a16="http://schemas.microsoft.com/office/drawing/2014/main" id="{C8076C11-290E-4CF0-A1EA-F65D86FC0E29}"/>
              </a:ext>
            </a:extLst>
          </p:cNvPr>
          <p:cNvSpPr>
            <a:spLocks noChangeShapeType="1"/>
          </p:cNvSpPr>
          <p:nvPr/>
        </p:nvSpPr>
        <p:spPr bwMode="auto">
          <a:xfrm>
            <a:off x="5486400" y="5715000"/>
            <a:ext cx="1143000" cy="0"/>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1" name="Line 9">
            <a:extLst>
              <a:ext uri="{FF2B5EF4-FFF2-40B4-BE49-F238E27FC236}">
                <a16:creationId xmlns:a16="http://schemas.microsoft.com/office/drawing/2014/main" id="{7D3D1842-4E81-42FC-A89C-629EA87B1579}"/>
              </a:ext>
            </a:extLst>
          </p:cNvPr>
          <p:cNvSpPr>
            <a:spLocks noChangeShapeType="1"/>
          </p:cNvSpPr>
          <p:nvPr/>
        </p:nvSpPr>
        <p:spPr bwMode="auto">
          <a:xfrm>
            <a:off x="5486400" y="5791200"/>
            <a:ext cx="1143000" cy="0"/>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2" name="Line 10">
            <a:extLst>
              <a:ext uri="{FF2B5EF4-FFF2-40B4-BE49-F238E27FC236}">
                <a16:creationId xmlns:a16="http://schemas.microsoft.com/office/drawing/2014/main" id="{FFD74BEB-C8C6-47BB-95B0-4040E9DCF727}"/>
              </a:ext>
            </a:extLst>
          </p:cNvPr>
          <p:cNvSpPr>
            <a:spLocks noChangeShapeType="1"/>
          </p:cNvSpPr>
          <p:nvPr/>
        </p:nvSpPr>
        <p:spPr bwMode="auto">
          <a:xfrm>
            <a:off x="6096000" y="5791200"/>
            <a:ext cx="0" cy="228600"/>
          </a:xfrm>
          <a:prstGeom prst="line">
            <a:avLst/>
          </a:prstGeom>
          <a:noFill/>
          <a:ln w="5715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3" name="Line 11">
            <a:extLst>
              <a:ext uri="{FF2B5EF4-FFF2-40B4-BE49-F238E27FC236}">
                <a16:creationId xmlns:a16="http://schemas.microsoft.com/office/drawing/2014/main" id="{21BBAD66-0AE9-4A4E-B2C8-F6E56ED58838}"/>
              </a:ext>
            </a:extLst>
          </p:cNvPr>
          <p:cNvSpPr>
            <a:spLocks noChangeShapeType="1"/>
          </p:cNvSpPr>
          <p:nvPr/>
        </p:nvSpPr>
        <p:spPr bwMode="auto">
          <a:xfrm>
            <a:off x="6248400" y="4114800"/>
            <a:ext cx="0" cy="160020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4" name="Line 13">
            <a:extLst>
              <a:ext uri="{FF2B5EF4-FFF2-40B4-BE49-F238E27FC236}">
                <a16:creationId xmlns:a16="http://schemas.microsoft.com/office/drawing/2014/main" id="{828B6C91-A4B1-4A04-A892-F78356E77B88}"/>
              </a:ext>
            </a:extLst>
          </p:cNvPr>
          <p:cNvSpPr>
            <a:spLocks noChangeShapeType="1"/>
          </p:cNvSpPr>
          <p:nvPr/>
        </p:nvSpPr>
        <p:spPr bwMode="auto">
          <a:xfrm>
            <a:off x="3771900" y="4411663"/>
            <a:ext cx="2324100" cy="7937"/>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45" name="Text Box 14">
            <a:extLst>
              <a:ext uri="{FF2B5EF4-FFF2-40B4-BE49-F238E27FC236}">
                <a16:creationId xmlns:a16="http://schemas.microsoft.com/office/drawing/2014/main" id="{A9AFF544-0E23-4B2C-9142-17ACEEECE5F7}"/>
              </a:ext>
            </a:extLst>
          </p:cNvPr>
          <p:cNvSpPr txBox="1">
            <a:spLocks noChangeArrowheads="1"/>
          </p:cNvSpPr>
          <p:nvPr/>
        </p:nvSpPr>
        <p:spPr bwMode="auto">
          <a:xfrm>
            <a:off x="4038600" y="4114800"/>
            <a:ext cx="1295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GB" altLang="en-US" sz="1400" b="1">
                <a:solidFill>
                  <a:srgbClr val="990099"/>
                </a:solidFill>
                <a:latin typeface="Calibri" panose="020F0502020204030204" pitchFamily="34" charset="0"/>
              </a:rPr>
              <a:t>0mm (Home)</a:t>
            </a:r>
            <a:endParaRPr lang="en-US" altLang="en-US" sz="1400">
              <a:solidFill>
                <a:srgbClr val="990099"/>
              </a:solidFill>
            </a:endParaRPr>
          </a:p>
        </p:txBody>
      </p:sp>
      <p:sp>
        <p:nvSpPr>
          <p:cNvPr id="22546" name="Text Box 15">
            <a:extLst>
              <a:ext uri="{FF2B5EF4-FFF2-40B4-BE49-F238E27FC236}">
                <a16:creationId xmlns:a16="http://schemas.microsoft.com/office/drawing/2014/main" id="{60511ED7-02D8-43DE-B5BA-71A7F1B9FABD}"/>
              </a:ext>
            </a:extLst>
          </p:cNvPr>
          <p:cNvSpPr txBox="1">
            <a:spLocks noChangeArrowheads="1"/>
          </p:cNvSpPr>
          <p:nvPr/>
        </p:nvSpPr>
        <p:spPr bwMode="auto">
          <a:xfrm>
            <a:off x="3962400" y="45720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Aft>
                <a:spcPts val="1000"/>
              </a:spcAft>
            </a:pPr>
            <a:r>
              <a:rPr lang="en-GB" altLang="en-US" sz="1000" b="1">
                <a:solidFill>
                  <a:srgbClr val="FF0000"/>
                </a:solidFill>
                <a:latin typeface="Calibri" panose="020F0502020204030204" pitchFamily="34" charset="0"/>
              </a:rPr>
              <a:t>d</a:t>
            </a:r>
            <a:r>
              <a:rPr lang="en-GB" altLang="en-US" sz="1000">
                <a:latin typeface="Calibri" panose="020F0502020204030204" pitchFamily="34" charset="0"/>
              </a:rPr>
              <a:t>) After the grips have touched at the required Datum Force, the machine travels back up to the Home Position and records the distance moved above the ‘Virtual Zero’ point. </a:t>
            </a:r>
            <a:endParaRPr lang="en-US" altLang="en-US"/>
          </a:p>
        </p:txBody>
      </p:sp>
      <p:sp>
        <p:nvSpPr>
          <p:cNvPr id="22547" name="Text Box 16">
            <a:extLst>
              <a:ext uri="{FF2B5EF4-FFF2-40B4-BE49-F238E27FC236}">
                <a16:creationId xmlns:a16="http://schemas.microsoft.com/office/drawing/2014/main" id="{8BF8B63E-AA00-41B4-A943-7B315E2DDC45}"/>
              </a:ext>
            </a:extLst>
          </p:cNvPr>
          <p:cNvSpPr txBox="1">
            <a:spLocks noChangeArrowheads="1"/>
          </p:cNvSpPr>
          <p:nvPr/>
        </p:nvSpPr>
        <p:spPr bwMode="auto">
          <a:xfrm>
            <a:off x="5524500" y="4868863"/>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990099"/>
                </a:solidFill>
                <a:latin typeface="Calibri" panose="020F0502020204030204" pitchFamily="34" charset="0"/>
              </a:rPr>
              <a:t>50mm</a:t>
            </a:r>
            <a:endParaRPr lang="en-US" altLang="en-US" sz="1400">
              <a:solidFill>
                <a:srgbClr val="990099"/>
              </a:solidFill>
              <a:latin typeface="Calibri" panose="020F0502020204030204" pitchFamily="34" charset="0"/>
            </a:endParaRPr>
          </a:p>
        </p:txBody>
      </p:sp>
      <p:sp>
        <p:nvSpPr>
          <p:cNvPr id="22548" name="TextBox 25">
            <a:extLst>
              <a:ext uri="{FF2B5EF4-FFF2-40B4-BE49-F238E27FC236}">
                <a16:creationId xmlns:a16="http://schemas.microsoft.com/office/drawing/2014/main" id="{EEEF9578-CAC2-4562-A639-5D9EDFF2FE02}"/>
              </a:ext>
            </a:extLst>
          </p:cNvPr>
          <p:cNvSpPr txBox="1">
            <a:spLocks noChangeArrowheads="1"/>
          </p:cNvSpPr>
          <p:nvPr/>
        </p:nvSpPr>
        <p:spPr bwMode="auto">
          <a:xfrm>
            <a:off x="1219200" y="3124200"/>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000" b="1">
                <a:solidFill>
                  <a:srgbClr val="FF0000"/>
                </a:solidFill>
                <a:latin typeface="Calibri" panose="020F0502020204030204" pitchFamily="34" charset="0"/>
              </a:rPr>
              <a:t>a</a:t>
            </a:r>
            <a:r>
              <a:rPr lang="en-GB" altLang="en-US" sz="1000">
                <a:latin typeface="Calibri" panose="020F0502020204030204" pitchFamily="34" charset="0"/>
              </a:rPr>
              <a:t>) Machine extension zeroed (Home Position) to allow fitting of sample</a:t>
            </a:r>
          </a:p>
          <a:p>
            <a:pPr eaLnBrk="1" hangingPunct="1"/>
            <a:r>
              <a:rPr lang="en-GB" altLang="en-US" sz="1000" b="1">
                <a:latin typeface="Calibri" panose="020F0502020204030204" pitchFamily="34" charset="0"/>
              </a:rPr>
              <a:t>0mm</a:t>
            </a:r>
            <a:endParaRPr lang="en-GB" altLang="en-US" sz="900"/>
          </a:p>
        </p:txBody>
      </p:sp>
      <p:sp>
        <p:nvSpPr>
          <p:cNvPr id="22549" name="TextBox 26">
            <a:extLst>
              <a:ext uri="{FF2B5EF4-FFF2-40B4-BE49-F238E27FC236}">
                <a16:creationId xmlns:a16="http://schemas.microsoft.com/office/drawing/2014/main" id="{3DD89A8E-4E7E-4605-BD16-DFD4814EC146}"/>
              </a:ext>
            </a:extLst>
          </p:cNvPr>
          <p:cNvSpPr txBox="1">
            <a:spLocks noChangeArrowheads="1"/>
          </p:cNvSpPr>
          <p:nvPr/>
        </p:nvSpPr>
        <p:spPr bwMode="auto">
          <a:xfrm>
            <a:off x="5257800" y="3124200"/>
            <a:ext cx="198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000" b="1">
                <a:solidFill>
                  <a:srgbClr val="FF0000"/>
                </a:solidFill>
                <a:latin typeface="Calibri" panose="020F0502020204030204" pitchFamily="34" charset="0"/>
              </a:rPr>
              <a:t>c</a:t>
            </a:r>
            <a:r>
              <a:rPr lang="en-GB" altLang="en-US" sz="1000">
                <a:latin typeface="Calibri" panose="020F0502020204030204" pitchFamily="34" charset="0"/>
              </a:rPr>
              <a:t>) Machine now moves down to</a:t>
            </a:r>
          </a:p>
          <a:p>
            <a:pPr eaLnBrk="1" hangingPunct="1"/>
            <a:r>
              <a:rPr lang="en-GB" altLang="en-US" sz="1000">
                <a:latin typeface="Calibri" panose="020F0502020204030204" pitchFamily="34" charset="0"/>
              </a:rPr>
              <a:t>Datum Force at Load and Speed set . Platens will touch at this point and register a ‘Virtual Zero’.</a:t>
            </a:r>
          </a:p>
        </p:txBody>
      </p:sp>
      <p:sp>
        <p:nvSpPr>
          <p:cNvPr id="22550" name="Line 11">
            <a:extLst>
              <a:ext uri="{FF2B5EF4-FFF2-40B4-BE49-F238E27FC236}">
                <a16:creationId xmlns:a16="http://schemas.microsoft.com/office/drawing/2014/main" id="{79ECFA95-2A19-457A-A056-4FEE2D47521F}"/>
              </a:ext>
            </a:extLst>
          </p:cNvPr>
          <p:cNvSpPr>
            <a:spLocks noChangeShapeType="1"/>
          </p:cNvSpPr>
          <p:nvPr/>
        </p:nvSpPr>
        <p:spPr bwMode="auto">
          <a:xfrm>
            <a:off x="2438400" y="3810000"/>
            <a:ext cx="685800" cy="533400"/>
          </a:xfrm>
          <a:prstGeom prst="line">
            <a:avLst/>
          </a:prstGeom>
          <a:noFill/>
          <a:ln w="1905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1" name="TextBox 30">
            <a:extLst>
              <a:ext uri="{FF2B5EF4-FFF2-40B4-BE49-F238E27FC236}">
                <a16:creationId xmlns:a16="http://schemas.microsoft.com/office/drawing/2014/main" id="{2697E083-FDD2-47AD-BC91-AE49F3CAA146}"/>
              </a:ext>
            </a:extLst>
          </p:cNvPr>
          <p:cNvSpPr txBox="1">
            <a:spLocks noChangeArrowheads="1"/>
          </p:cNvSpPr>
          <p:nvPr/>
        </p:nvSpPr>
        <p:spPr bwMode="auto">
          <a:xfrm>
            <a:off x="1676400" y="426720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000">
                <a:latin typeface="Calibri" panose="020F0502020204030204" pitchFamily="34" charset="0"/>
              </a:rPr>
              <a:t>Upper Grip or Platen</a:t>
            </a:r>
            <a:endParaRPr lang="en-GB" altLang="en-US" sz="900"/>
          </a:p>
        </p:txBody>
      </p:sp>
      <p:sp>
        <p:nvSpPr>
          <p:cNvPr id="22552" name="TextBox 31">
            <a:extLst>
              <a:ext uri="{FF2B5EF4-FFF2-40B4-BE49-F238E27FC236}">
                <a16:creationId xmlns:a16="http://schemas.microsoft.com/office/drawing/2014/main" id="{080378CB-2B94-44BD-AC95-303F689225F1}"/>
              </a:ext>
            </a:extLst>
          </p:cNvPr>
          <p:cNvSpPr txBox="1">
            <a:spLocks noChangeArrowheads="1"/>
          </p:cNvSpPr>
          <p:nvPr/>
        </p:nvSpPr>
        <p:spPr bwMode="auto">
          <a:xfrm>
            <a:off x="1676400" y="563880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000">
                <a:latin typeface="Calibri" panose="020F0502020204030204" pitchFamily="34" charset="0"/>
              </a:rPr>
              <a:t>Lower Grip or Platen</a:t>
            </a:r>
            <a:endParaRPr lang="en-GB" altLang="en-US" sz="900"/>
          </a:p>
        </p:txBody>
      </p:sp>
      <p:sp>
        <p:nvSpPr>
          <p:cNvPr id="22553" name="TextBox 32">
            <a:extLst>
              <a:ext uri="{FF2B5EF4-FFF2-40B4-BE49-F238E27FC236}">
                <a16:creationId xmlns:a16="http://schemas.microsoft.com/office/drawing/2014/main" id="{02A3D91C-A22C-4DC0-BAB8-54647824D6B8}"/>
              </a:ext>
            </a:extLst>
          </p:cNvPr>
          <p:cNvSpPr txBox="1">
            <a:spLocks noChangeArrowheads="1"/>
          </p:cNvSpPr>
          <p:nvPr/>
        </p:nvSpPr>
        <p:spPr bwMode="auto">
          <a:xfrm>
            <a:off x="2667000" y="60198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rgbClr val="FF0000"/>
                </a:solidFill>
              </a:rPr>
              <a:t>Stage1</a:t>
            </a:r>
          </a:p>
        </p:txBody>
      </p:sp>
      <p:sp>
        <p:nvSpPr>
          <p:cNvPr id="22554" name="Rectangle 36">
            <a:extLst>
              <a:ext uri="{FF2B5EF4-FFF2-40B4-BE49-F238E27FC236}">
                <a16:creationId xmlns:a16="http://schemas.microsoft.com/office/drawing/2014/main" id="{619B9338-8212-4CA3-A481-1E2C0C17CA0A}"/>
              </a:ext>
            </a:extLst>
          </p:cNvPr>
          <p:cNvSpPr>
            <a:spLocks noChangeArrowheads="1"/>
          </p:cNvSpPr>
          <p:nvPr/>
        </p:nvSpPr>
        <p:spPr bwMode="auto">
          <a:xfrm>
            <a:off x="3276600" y="3124200"/>
            <a:ext cx="144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000" b="1">
                <a:solidFill>
                  <a:srgbClr val="FF0000"/>
                </a:solidFill>
                <a:latin typeface="Calibri" panose="020F0502020204030204" pitchFamily="34" charset="0"/>
              </a:rPr>
              <a:t>b</a:t>
            </a:r>
            <a:r>
              <a:rPr lang="en-GB" altLang="en-US" sz="1000">
                <a:latin typeface="Calibri" panose="020F0502020204030204" pitchFamily="34" charset="0"/>
              </a:rPr>
              <a:t>) Machine moved manually down so that grips or platens are virtually touching.</a:t>
            </a:r>
          </a:p>
        </p:txBody>
      </p:sp>
      <p:sp>
        <p:nvSpPr>
          <p:cNvPr id="22555" name="Line 2">
            <a:extLst>
              <a:ext uri="{FF2B5EF4-FFF2-40B4-BE49-F238E27FC236}">
                <a16:creationId xmlns:a16="http://schemas.microsoft.com/office/drawing/2014/main" id="{70764343-DB6F-4D6A-99AA-C53A48FCD573}"/>
              </a:ext>
            </a:extLst>
          </p:cNvPr>
          <p:cNvSpPr>
            <a:spLocks noChangeShapeType="1"/>
          </p:cNvSpPr>
          <p:nvPr/>
        </p:nvSpPr>
        <p:spPr bwMode="auto">
          <a:xfrm>
            <a:off x="3200400" y="4495800"/>
            <a:ext cx="0" cy="1135063"/>
          </a:xfrm>
          <a:prstGeom prst="line">
            <a:avLst/>
          </a:prstGeom>
          <a:noFill/>
          <a:ln w="57150">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56" name="Line 3">
            <a:extLst>
              <a:ext uri="{FF2B5EF4-FFF2-40B4-BE49-F238E27FC236}">
                <a16:creationId xmlns:a16="http://schemas.microsoft.com/office/drawing/2014/main" id="{383D033E-FBC3-44C1-B557-298AC8B0B79D}"/>
              </a:ext>
            </a:extLst>
          </p:cNvPr>
          <p:cNvSpPr>
            <a:spLocks noChangeShapeType="1"/>
          </p:cNvSpPr>
          <p:nvPr/>
        </p:nvSpPr>
        <p:spPr bwMode="auto">
          <a:xfrm>
            <a:off x="2628900" y="5630863"/>
            <a:ext cx="1143000" cy="0"/>
          </a:xfrm>
          <a:prstGeom prst="line">
            <a:avLst/>
          </a:prstGeom>
          <a:noFill/>
          <a:ln w="76200">
            <a:solidFill>
              <a:srgbClr val="80808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57" name="Line 11">
            <a:extLst>
              <a:ext uri="{FF2B5EF4-FFF2-40B4-BE49-F238E27FC236}">
                <a16:creationId xmlns:a16="http://schemas.microsoft.com/office/drawing/2014/main" id="{3A39718C-8CBF-4FAE-973F-C40E6084823F}"/>
              </a:ext>
            </a:extLst>
          </p:cNvPr>
          <p:cNvSpPr>
            <a:spLocks noChangeShapeType="1"/>
          </p:cNvSpPr>
          <p:nvPr/>
        </p:nvSpPr>
        <p:spPr bwMode="auto">
          <a:xfrm>
            <a:off x="2438400" y="3810000"/>
            <a:ext cx="762000" cy="1981200"/>
          </a:xfrm>
          <a:prstGeom prst="line">
            <a:avLst/>
          </a:prstGeom>
          <a:noFill/>
          <a:ln w="1905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8" name="Line 11">
            <a:extLst>
              <a:ext uri="{FF2B5EF4-FFF2-40B4-BE49-F238E27FC236}">
                <a16:creationId xmlns:a16="http://schemas.microsoft.com/office/drawing/2014/main" id="{372DAA22-10F8-4F76-BE7F-0AFC35AF1BA5}"/>
              </a:ext>
            </a:extLst>
          </p:cNvPr>
          <p:cNvSpPr>
            <a:spLocks noChangeShapeType="1"/>
          </p:cNvSpPr>
          <p:nvPr/>
        </p:nvSpPr>
        <p:spPr bwMode="auto">
          <a:xfrm flipH="1">
            <a:off x="3581400" y="3886200"/>
            <a:ext cx="381000" cy="1828800"/>
          </a:xfrm>
          <a:prstGeom prst="line">
            <a:avLst/>
          </a:prstGeom>
          <a:noFill/>
          <a:ln w="1905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2559" name="AutoShape 17">
            <a:extLst>
              <a:ext uri="{FF2B5EF4-FFF2-40B4-BE49-F238E27FC236}">
                <a16:creationId xmlns:a16="http://schemas.microsoft.com/office/drawing/2014/main" id="{F73F1A01-A4C9-4323-BE11-064BB547A4E7}"/>
              </a:ext>
            </a:extLst>
          </p:cNvPr>
          <p:cNvCxnSpPr>
            <a:cxnSpLocks noChangeShapeType="1"/>
          </p:cNvCxnSpPr>
          <p:nvPr/>
        </p:nvCxnSpPr>
        <p:spPr bwMode="auto">
          <a:xfrm flipV="1">
            <a:off x="5562600" y="4419600"/>
            <a:ext cx="0" cy="1295400"/>
          </a:xfrm>
          <a:prstGeom prst="straightConnector1">
            <a:avLst/>
          </a:prstGeom>
          <a:noFill/>
          <a:ln w="38100">
            <a:solidFill>
              <a:srgbClr val="990099"/>
            </a:solidFill>
            <a:round/>
            <a:headEnd/>
            <a:tailEnd type="triangle" w="med" len="med"/>
          </a:ln>
          <a:extLst>
            <a:ext uri="{909E8E84-426E-40DD-AFC4-6F175D3DCCD1}">
              <a14:hiddenFill xmlns:a14="http://schemas.microsoft.com/office/drawing/2010/main">
                <a:noFill/>
              </a14:hiddenFill>
            </a:ext>
          </a:extLst>
        </p:spPr>
      </p:cxnSp>
      <p:sp>
        <p:nvSpPr>
          <p:cNvPr id="22560" name="TextBox 37">
            <a:extLst>
              <a:ext uri="{FF2B5EF4-FFF2-40B4-BE49-F238E27FC236}">
                <a16:creationId xmlns:a16="http://schemas.microsoft.com/office/drawing/2014/main" id="{35194484-F9DD-4E1D-BD71-5B4C00AB868E}"/>
              </a:ext>
            </a:extLst>
          </p:cNvPr>
          <p:cNvSpPr txBox="1">
            <a:spLocks noChangeArrowheads="1"/>
          </p:cNvSpPr>
          <p:nvPr/>
        </p:nvSpPr>
        <p:spPr bwMode="auto">
          <a:xfrm>
            <a:off x="5410200" y="3810000"/>
            <a:ext cx="167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rgbClr val="FF9900"/>
                </a:solidFill>
                <a:latin typeface="Calibri" panose="020F0502020204030204" pitchFamily="34" charset="0"/>
              </a:rPr>
              <a:t>100N at 2mm/min</a:t>
            </a:r>
            <a:endParaRPr lang="en-GB" altLang="en-US" sz="1400"/>
          </a:p>
        </p:txBody>
      </p:sp>
      <p:sp>
        <p:nvSpPr>
          <p:cNvPr id="22561" name="Line 13">
            <a:extLst>
              <a:ext uri="{FF2B5EF4-FFF2-40B4-BE49-F238E27FC236}">
                <a16:creationId xmlns:a16="http://schemas.microsoft.com/office/drawing/2014/main" id="{D25C27AA-19ED-4CF3-B46C-C6E867A59F9D}"/>
              </a:ext>
            </a:extLst>
          </p:cNvPr>
          <p:cNvSpPr>
            <a:spLocks noChangeShapeType="1"/>
          </p:cNvSpPr>
          <p:nvPr/>
        </p:nvSpPr>
        <p:spPr bwMode="auto">
          <a:xfrm>
            <a:off x="2743200" y="5791200"/>
            <a:ext cx="274320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Text Box 14">
            <a:extLst>
              <a:ext uri="{FF2B5EF4-FFF2-40B4-BE49-F238E27FC236}">
                <a16:creationId xmlns:a16="http://schemas.microsoft.com/office/drawing/2014/main" id="{22FF9DD5-CE03-428F-A0F2-62C9E4DE0C45}"/>
              </a:ext>
            </a:extLst>
          </p:cNvPr>
          <p:cNvSpPr txBox="1">
            <a:spLocks noChangeArrowheads="1"/>
          </p:cNvSpPr>
          <p:nvPr/>
        </p:nvSpPr>
        <p:spPr bwMode="auto">
          <a:xfrm>
            <a:off x="4114800" y="5791200"/>
            <a:ext cx="1295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1400" b="1">
                <a:solidFill>
                  <a:srgbClr val="990099"/>
                </a:solidFill>
                <a:latin typeface="Calibri" panose="020F0502020204030204" pitchFamily="34" charset="0"/>
              </a:rPr>
              <a:t>Virtual Zero</a:t>
            </a:r>
          </a:p>
        </p:txBody>
      </p:sp>
      <p:sp>
        <p:nvSpPr>
          <p:cNvPr id="22563" name="TextBox 32">
            <a:extLst>
              <a:ext uri="{FF2B5EF4-FFF2-40B4-BE49-F238E27FC236}">
                <a16:creationId xmlns:a16="http://schemas.microsoft.com/office/drawing/2014/main" id="{237CF8C5-6EEE-4898-97A8-425ED09183F9}"/>
              </a:ext>
            </a:extLst>
          </p:cNvPr>
          <p:cNvSpPr txBox="1">
            <a:spLocks noChangeArrowheads="1"/>
          </p:cNvSpPr>
          <p:nvPr/>
        </p:nvSpPr>
        <p:spPr bwMode="auto">
          <a:xfrm>
            <a:off x="5562600" y="60198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rgbClr val="FF0000"/>
                </a:solidFill>
              </a:rPr>
              <a:t>Stage 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C0C8E8-F725-420E-B37E-E9E046A958E3}"/>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2. Configuration of Test Setup</a:t>
            </a:r>
          </a:p>
        </p:txBody>
      </p:sp>
      <p:sp>
        <p:nvSpPr>
          <p:cNvPr id="23555" name="Rectangle 8">
            <a:extLst>
              <a:ext uri="{FF2B5EF4-FFF2-40B4-BE49-F238E27FC236}">
                <a16:creationId xmlns:a16="http://schemas.microsoft.com/office/drawing/2014/main" id="{FC3387D9-F30D-49AF-ADCB-2DAF188DD513}"/>
              </a:ext>
            </a:extLst>
          </p:cNvPr>
          <p:cNvSpPr>
            <a:spLocks noGrp="1" noChangeArrowheads="1"/>
          </p:cNvSpPr>
          <p:nvPr>
            <p:ph type="body" idx="1"/>
          </p:nvPr>
        </p:nvSpPr>
        <p:spPr>
          <a:xfrm>
            <a:off x="6019800" y="2057400"/>
            <a:ext cx="2971800" cy="4572000"/>
          </a:xfrm>
        </p:spPr>
        <p:txBody>
          <a:bodyPr/>
          <a:lstStyle/>
          <a:p>
            <a:pPr eaLnBrk="1" hangingPunct="1">
              <a:buClr>
                <a:srgbClr val="0093D0"/>
              </a:buClr>
              <a:buFontTx/>
              <a:buNone/>
            </a:pPr>
            <a:endParaRPr lang="da-DK" altLang="en-US" sz="1400" b="1"/>
          </a:p>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23556" name="Billede 5" descr="LLOYD.jpg">
            <a:extLst>
              <a:ext uri="{FF2B5EF4-FFF2-40B4-BE49-F238E27FC236}">
                <a16:creationId xmlns:a16="http://schemas.microsoft.com/office/drawing/2014/main" id="{B4A3C4AB-C151-42F8-9210-2FCA70F2E3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lide Number Placeholder 5">
            <a:extLst>
              <a:ext uri="{FF2B5EF4-FFF2-40B4-BE49-F238E27FC236}">
                <a16:creationId xmlns:a16="http://schemas.microsoft.com/office/drawing/2014/main" id="{2FB9180F-2ADD-4915-8E7E-324DDA8085B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EF7540-E9FE-4E1C-838E-8C499D7875C3}" type="slidenum">
              <a:rPr lang="en-US" altLang="en-US">
                <a:solidFill>
                  <a:srgbClr val="808080"/>
                </a:solidFill>
              </a:rPr>
              <a:pPr eaLnBrk="1" hangingPunct="1"/>
              <a:t>22</a:t>
            </a:fld>
            <a:endParaRPr lang="en-US" altLang="en-US">
              <a:solidFill>
                <a:srgbClr val="808080"/>
              </a:solidFill>
            </a:endParaRPr>
          </a:p>
        </p:txBody>
      </p:sp>
      <p:sp>
        <p:nvSpPr>
          <p:cNvPr id="23558" name="TextBox 6">
            <a:extLst>
              <a:ext uri="{FF2B5EF4-FFF2-40B4-BE49-F238E27FC236}">
                <a16:creationId xmlns:a16="http://schemas.microsoft.com/office/drawing/2014/main" id="{CCFC9B43-2FA2-4352-8744-98B39A0022B7}"/>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Sample Height Tab</a:t>
            </a:r>
          </a:p>
        </p:txBody>
      </p:sp>
      <p:sp>
        <p:nvSpPr>
          <p:cNvPr id="23559" name="TextBox 6">
            <a:extLst>
              <a:ext uri="{FF2B5EF4-FFF2-40B4-BE49-F238E27FC236}">
                <a16:creationId xmlns:a16="http://schemas.microsoft.com/office/drawing/2014/main" id="{BD9146FE-8DE5-4656-8D71-829786D41601}"/>
              </a:ext>
            </a:extLst>
          </p:cNvPr>
          <p:cNvSpPr txBox="1">
            <a:spLocks noChangeArrowheads="1"/>
          </p:cNvSpPr>
          <p:nvPr/>
        </p:nvSpPr>
        <p:spPr bwMode="auto">
          <a:xfrm>
            <a:off x="609600" y="20574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Auto-measure the Sample Height / Gauge Length: </a:t>
            </a:r>
            <a:r>
              <a:rPr lang="en-GB" altLang="en-US" sz="1400"/>
              <a:t>(optional)</a:t>
            </a:r>
            <a:endParaRPr lang="en-GB" altLang="en-US" sz="1400" b="1"/>
          </a:p>
          <a:p>
            <a:pPr algn="l" eaLnBrk="1" hangingPunct="1"/>
            <a:endParaRPr lang="en-GB" altLang="en-US" sz="1400" b="1"/>
          </a:p>
          <a:p>
            <a:pPr algn="l" eaLnBrk="1" hangingPunct="1"/>
            <a:r>
              <a:rPr lang="en-GB" altLang="en-US" sz="1400" b="1">
                <a:solidFill>
                  <a:srgbClr val="0093D0"/>
                </a:solidFill>
              </a:rPr>
              <a:t>From a datum position (Explanation):</a:t>
            </a:r>
          </a:p>
          <a:p>
            <a:pPr algn="l" eaLnBrk="1" hangingPunct="1"/>
            <a:endParaRPr lang="en-GB" altLang="en-US" sz="1400"/>
          </a:p>
        </p:txBody>
      </p:sp>
      <p:sp>
        <p:nvSpPr>
          <p:cNvPr id="23560" name="Line 2">
            <a:extLst>
              <a:ext uri="{FF2B5EF4-FFF2-40B4-BE49-F238E27FC236}">
                <a16:creationId xmlns:a16="http://schemas.microsoft.com/office/drawing/2014/main" id="{1FA5101E-144B-4340-BEFF-42337A21AD3E}"/>
              </a:ext>
            </a:extLst>
          </p:cNvPr>
          <p:cNvSpPr>
            <a:spLocks noChangeShapeType="1"/>
          </p:cNvSpPr>
          <p:nvPr/>
        </p:nvSpPr>
        <p:spPr bwMode="auto">
          <a:xfrm flipH="1">
            <a:off x="6019800" y="3733800"/>
            <a:ext cx="0" cy="1143000"/>
          </a:xfrm>
          <a:prstGeom prst="line">
            <a:avLst/>
          </a:prstGeom>
          <a:noFill/>
          <a:ln w="5715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Line 3">
            <a:extLst>
              <a:ext uri="{FF2B5EF4-FFF2-40B4-BE49-F238E27FC236}">
                <a16:creationId xmlns:a16="http://schemas.microsoft.com/office/drawing/2014/main" id="{9D943F6D-D44A-4C28-8408-FEC07FB18CB2}"/>
              </a:ext>
            </a:extLst>
          </p:cNvPr>
          <p:cNvSpPr>
            <a:spLocks noChangeShapeType="1"/>
          </p:cNvSpPr>
          <p:nvPr/>
        </p:nvSpPr>
        <p:spPr bwMode="auto">
          <a:xfrm>
            <a:off x="5410200" y="4876800"/>
            <a:ext cx="1143000" cy="0"/>
          </a:xfrm>
          <a:prstGeom prst="line">
            <a:avLst/>
          </a:prstGeom>
          <a:noFill/>
          <a:ln w="139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2" name="Line 4">
            <a:extLst>
              <a:ext uri="{FF2B5EF4-FFF2-40B4-BE49-F238E27FC236}">
                <a16:creationId xmlns:a16="http://schemas.microsoft.com/office/drawing/2014/main" id="{6652E36D-F31E-4077-B0B1-E94A6149A91F}"/>
              </a:ext>
            </a:extLst>
          </p:cNvPr>
          <p:cNvSpPr>
            <a:spLocks noChangeShapeType="1"/>
          </p:cNvSpPr>
          <p:nvPr/>
        </p:nvSpPr>
        <p:spPr bwMode="auto">
          <a:xfrm>
            <a:off x="5410200" y="5676900"/>
            <a:ext cx="1143000" cy="0"/>
          </a:xfrm>
          <a:prstGeom prst="line">
            <a:avLst/>
          </a:prstGeom>
          <a:noFill/>
          <a:ln w="1397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3" name="Line 5">
            <a:extLst>
              <a:ext uri="{FF2B5EF4-FFF2-40B4-BE49-F238E27FC236}">
                <a16:creationId xmlns:a16="http://schemas.microsoft.com/office/drawing/2014/main" id="{FA1295AA-B4EC-42E3-8F3F-14775CA881CE}"/>
              </a:ext>
            </a:extLst>
          </p:cNvPr>
          <p:cNvSpPr>
            <a:spLocks noChangeShapeType="1"/>
          </p:cNvSpPr>
          <p:nvPr/>
        </p:nvSpPr>
        <p:spPr bwMode="auto">
          <a:xfrm>
            <a:off x="5981700" y="5676900"/>
            <a:ext cx="0" cy="228600"/>
          </a:xfrm>
          <a:prstGeom prst="line">
            <a:avLst/>
          </a:prstGeom>
          <a:noFill/>
          <a:ln w="5715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4" name="Rectangle 6">
            <a:extLst>
              <a:ext uri="{FF2B5EF4-FFF2-40B4-BE49-F238E27FC236}">
                <a16:creationId xmlns:a16="http://schemas.microsoft.com/office/drawing/2014/main" id="{F1EF0282-811D-445B-86CC-6240E3E5F621}"/>
              </a:ext>
            </a:extLst>
          </p:cNvPr>
          <p:cNvSpPr>
            <a:spLocks noChangeArrowheads="1"/>
          </p:cNvSpPr>
          <p:nvPr/>
        </p:nvSpPr>
        <p:spPr bwMode="auto">
          <a:xfrm>
            <a:off x="5410200" y="4876800"/>
            <a:ext cx="1143000" cy="800100"/>
          </a:xfrm>
          <a:prstGeom prst="rect">
            <a:avLst/>
          </a:prstGeom>
          <a:gradFill rotWithShape="0">
            <a:gsLst>
              <a:gs pos="0">
                <a:srgbClr val="FF6600"/>
              </a:gs>
              <a:gs pos="100000">
                <a:srgbClr val="FFFF00"/>
              </a:gs>
            </a:gsLst>
            <a:lin ang="5400000" scaled="1"/>
          </a:gradFill>
          <a:ln w="9525">
            <a:solidFill>
              <a:srgbClr val="FF99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3565" name="Line 8">
            <a:extLst>
              <a:ext uri="{FF2B5EF4-FFF2-40B4-BE49-F238E27FC236}">
                <a16:creationId xmlns:a16="http://schemas.microsoft.com/office/drawing/2014/main" id="{E975AFF1-E45F-48EF-8932-E358CF742152}"/>
              </a:ext>
            </a:extLst>
          </p:cNvPr>
          <p:cNvSpPr>
            <a:spLocks noChangeShapeType="1"/>
          </p:cNvSpPr>
          <p:nvPr/>
        </p:nvSpPr>
        <p:spPr bwMode="auto">
          <a:xfrm>
            <a:off x="2781300" y="3276600"/>
            <a:ext cx="0" cy="1143000"/>
          </a:xfrm>
          <a:prstGeom prst="line">
            <a:avLst/>
          </a:prstGeom>
          <a:noFill/>
          <a:ln w="5715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Line 9">
            <a:extLst>
              <a:ext uri="{FF2B5EF4-FFF2-40B4-BE49-F238E27FC236}">
                <a16:creationId xmlns:a16="http://schemas.microsoft.com/office/drawing/2014/main" id="{3FE6E10B-489D-4113-AF5B-5489E5476665}"/>
              </a:ext>
            </a:extLst>
          </p:cNvPr>
          <p:cNvSpPr>
            <a:spLocks noChangeShapeType="1"/>
          </p:cNvSpPr>
          <p:nvPr/>
        </p:nvSpPr>
        <p:spPr bwMode="auto">
          <a:xfrm>
            <a:off x="2209800" y="4419600"/>
            <a:ext cx="1143000" cy="0"/>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7" name="Line 10">
            <a:extLst>
              <a:ext uri="{FF2B5EF4-FFF2-40B4-BE49-F238E27FC236}">
                <a16:creationId xmlns:a16="http://schemas.microsoft.com/office/drawing/2014/main" id="{9E45E524-B4EF-45FE-B164-FD58746E36CD}"/>
              </a:ext>
            </a:extLst>
          </p:cNvPr>
          <p:cNvSpPr>
            <a:spLocks noChangeShapeType="1"/>
          </p:cNvSpPr>
          <p:nvPr/>
        </p:nvSpPr>
        <p:spPr bwMode="auto">
          <a:xfrm>
            <a:off x="2209800" y="5715000"/>
            <a:ext cx="1143000" cy="0"/>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8" name="Line 11">
            <a:extLst>
              <a:ext uri="{FF2B5EF4-FFF2-40B4-BE49-F238E27FC236}">
                <a16:creationId xmlns:a16="http://schemas.microsoft.com/office/drawing/2014/main" id="{83DAE22E-F976-4860-8513-74C9403B45C8}"/>
              </a:ext>
            </a:extLst>
          </p:cNvPr>
          <p:cNvSpPr>
            <a:spLocks noChangeShapeType="1"/>
          </p:cNvSpPr>
          <p:nvPr/>
        </p:nvSpPr>
        <p:spPr bwMode="auto">
          <a:xfrm>
            <a:off x="2819400" y="5715000"/>
            <a:ext cx="0" cy="228600"/>
          </a:xfrm>
          <a:prstGeom prst="line">
            <a:avLst/>
          </a:prstGeom>
          <a:noFill/>
          <a:ln w="57150">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9" name="Line 13">
            <a:extLst>
              <a:ext uri="{FF2B5EF4-FFF2-40B4-BE49-F238E27FC236}">
                <a16:creationId xmlns:a16="http://schemas.microsoft.com/office/drawing/2014/main" id="{D90384CC-5EA9-4310-AA6C-959DA73343DA}"/>
              </a:ext>
            </a:extLst>
          </p:cNvPr>
          <p:cNvSpPr>
            <a:spLocks noChangeShapeType="1"/>
          </p:cNvSpPr>
          <p:nvPr/>
        </p:nvSpPr>
        <p:spPr bwMode="auto">
          <a:xfrm flipV="1">
            <a:off x="1981200" y="4419600"/>
            <a:ext cx="0" cy="1295400"/>
          </a:xfrm>
          <a:prstGeom prst="line">
            <a:avLst/>
          </a:prstGeom>
          <a:noFill/>
          <a:ln w="38100">
            <a:solidFill>
              <a:srgbClr val="99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0" name="Line 14">
            <a:extLst>
              <a:ext uri="{FF2B5EF4-FFF2-40B4-BE49-F238E27FC236}">
                <a16:creationId xmlns:a16="http://schemas.microsoft.com/office/drawing/2014/main" id="{5C6FBF04-B8A0-495A-AED4-73C564D88B6D}"/>
              </a:ext>
            </a:extLst>
          </p:cNvPr>
          <p:cNvSpPr>
            <a:spLocks noChangeShapeType="1"/>
          </p:cNvSpPr>
          <p:nvPr/>
        </p:nvSpPr>
        <p:spPr bwMode="auto">
          <a:xfrm>
            <a:off x="3352800" y="4419600"/>
            <a:ext cx="259080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571" name="Line 15">
            <a:extLst>
              <a:ext uri="{FF2B5EF4-FFF2-40B4-BE49-F238E27FC236}">
                <a16:creationId xmlns:a16="http://schemas.microsoft.com/office/drawing/2014/main" id="{40E301D4-9861-4D29-AE3B-B8607EB187B6}"/>
              </a:ext>
            </a:extLst>
          </p:cNvPr>
          <p:cNvSpPr>
            <a:spLocks noChangeShapeType="1"/>
          </p:cNvSpPr>
          <p:nvPr/>
        </p:nvSpPr>
        <p:spPr bwMode="auto">
          <a:xfrm flipH="1">
            <a:off x="4724400" y="4876800"/>
            <a:ext cx="68580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572" name="Line 17">
            <a:extLst>
              <a:ext uri="{FF2B5EF4-FFF2-40B4-BE49-F238E27FC236}">
                <a16:creationId xmlns:a16="http://schemas.microsoft.com/office/drawing/2014/main" id="{7040434B-39DE-4A77-8B0F-D0CA1F3A9DA5}"/>
              </a:ext>
            </a:extLst>
          </p:cNvPr>
          <p:cNvSpPr>
            <a:spLocks noChangeShapeType="1"/>
          </p:cNvSpPr>
          <p:nvPr/>
        </p:nvSpPr>
        <p:spPr bwMode="auto">
          <a:xfrm>
            <a:off x="5334000" y="4419600"/>
            <a:ext cx="0" cy="457200"/>
          </a:xfrm>
          <a:prstGeom prst="line">
            <a:avLst/>
          </a:prstGeom>
          <a:noFill/>
          <a:ln w="38100">
            <a:solidFill>
              <a:srgbClr val="99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3" name="Rectangle 19">
            <a:extLst>
              <a:ext uri="{FF2B5EF4-FFF2-40B4-BE49-F238E27FC236}">
                <a16:creationId xmlns:a16="http://schemas.microsoft.com/office/drawing/2014/main" id="{7993D5CD-0944-43D5-87FB-7BD8B16F1236}"/>
              </a:ext>
            </a:extLst>
          </p:cNvPr>
          <p:cNvSpPr>
            <a:spLocks noChangeArrowheads="1"/>
          </p:cNvSpPr>
          <p:nvPr/>
        </p:nvSpPr>
        <p:spPr bwMode="auto">
          <a:xfrm>
            <a:off x="2209800" y="4876800"/>
            <a:ext cx="1143000" cy="800100"/>
          </a:xfrm>
          <a:prstGeom prst="rect">
            <a:avLst/>
          </a:prstGeom>
          <a:gradFill rotWithShape="0">
            <a:gsLst>
              <a:gs pos="0">
                <a:srgbClr val="FF6600"/>
              </a:gs>
              <a:gs pos="100000">
                <a:srgbClr val="FFFF00"/>
              </a:gs>
            </a:gsLst>
            <a:lin ang="5400000" scaled="1"/>
          </a:gradFill>
          <a:ln w="9525">
            <a:solidFill>
              <a:srgbClr val="FF99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3574" name="Line 20">
            <a:extLst>
              <a:ext uri="{FF2B5EF4-FFF2-40B4-BE49-F238E27FC236}">
                <a16:creationId xmlns:a16="http://schemas.microsoft.com/office/drawing/2014/main" id="{1B1BF25B-173E-46EE-B2F5-01FBD223C269}"/>
              </a:ext>
            </a:extLst>
          </p:cNvPr>
          <p:cNvSpPr>
            <a:spLocks noChangeShapeType="1"/>
          </p:cNvSpPr>
          <p:nvPr/>
        </p:nvSpPr>
        <p:spPr bwMode="auto">
          <a:xfrm flipH="1">
            <a:off x="3352800" y="4953000"/>
            <a:ext cx="685800" cy="0"/>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5" name="Text Box 21">
            <a:extLst>
              <a:ext uri="{FF2B5EF4-FFF2-40B4-BE49-F238E27FC236}">
                <a16:creationId xmlns:a16="http://schemas.microsoft.com/office/drawing/2014/main" id="{7EE3A60C-6F7D-48C9-B8C0-EAB22F26D469}"/>
              </a:ext>
            </a:extLst>
          </p:cNvPr>
          <p:cNvSpPr txBox="1">
            <a:spLocks noChangeArrowheads="1"/>
          </p:cNvSpPr>
          <p:nvPr/>
        </p:nvSpPr>
        <p:spPr bwMode="auto">
          <a:xfrm>
            <a:off x="3200400" y="51054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GB" altLang="en-US" sz="1400" b="1">
                <a:solidFill>
                  <a:srgbClr val="00B050"/>
                </a:solidFill>
                <a:latin typeface="Calibri" panose="020F0502020204030204" pitchFamily="34" charset="0"/>
              </a:rPr>
              <a:t>FIT SAMPLE</a:t>
            </a:r>
            <a:endParaRPr lang="en-US" altLang="en-US" sz="1400" b="1">
              <a:solidFill>
                <a:srgbClr val="00B050"/>
              </a:solidFill>
            </a:endParaRPr>
          </a:p>
        </p:txBody>
      </p:sp>
      <p:sp>
        <p:nvSpPr>
          <p:cNvPr id="23576" name="TextBox 50">
            <a:extLst>
              <a:ext uri="{FF2B5EF4-FFF2-40B4-BE49-F238E27FC236}">
                <a16:creationId xmlns:a16="http://schemas.microsoft.com/office/drawing/2014/main" id="{3DB2B1BE-898F-4CA8-BD28-1F8CEE9E0BC5}"/>
              </a:ext>
            </a:extLst>
          </p:cNvPr>
          <p:cNvSpPr txBox="1">
            <a:spLocks noChangeArrowheads="1"/>
          </p:cNvSpPr>
          <p:nvPr/>
        </p:nvSpPr>
        <p:spPr bwMode="auto">
          <a:xfrm>
            <a:off x="838200" y="3505200"/>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000" b="1">
                <a:solidFill>
                  <a:srgbClr val="FF0000"/>
                </a:solidFill>
                <a:latin typeface="Calibri" panose="020F0502020204030204" pitchFamily="34" charset="0"/>
              </a:rPr>
              <a:t>e</a:t>
            </a:r>
            <a:r>
              <a:rPr lang="en-GB" altLang="en-US" sz="1000">
                <a:latin typeface="Calibri" panose="020F0502020204030204" pitchFamily="34" charset="0"/>
              </a:rPr>
              <a:t>) Machine Has Returned to  (Home Position) recording  </a:t>
            </a:r>
            <a:r>
              <a:rPr lang="en-GB" altLang="en-US" sz="1000" b="1">
                <a:latin typeface="Calibri" panose="020F0502020204030204" pitchFamily="34" charset="0"/>
              </a:rPr>
              <a:t>50mm </a:t>
            </a:r>
            <a:r>
              <a:rPr lang="en-GB" altLang="en-US" sz="1000">
                <a:latin typeface="Calibri" panose="020F0502020204030204" pitchFamily="34" charset="0"/>
              </a:rPr>
              <a:t>upward travel. This Allows  Fitting of Sample</a:t>
            </a:r>
            <a:endParaRPr lang="en-GB" altLang="en-US" sz="900"/>
          </a:p>
        </p:txBody>
      </p:sp>
      <p:sp>
        <p:nvSpPr>
          <p:cNvPr id="23577" name="Text Box 25">
            <a:extLst>
              <a:ext uri="{FF2B5EF4-FFF2-40B4-BE49-F238E27FC236}">
                <a16:creationId xmlns:a16="http://schemas.microsoft.com/office/drawing/2014/main" id="{D1BB6C18-B30F-4047-867B-980B9F8F22E1}"/>
              </a:ext>
            </a:extLst>
          </p:cNvPr>
          <p:cNvSpPr txBox="1">
            <a:spLocks noChangeArrowheads="1"/>
          </p:cNvSpPr>
          <p:nvPr/>
        </p:nvSpPr>
        <p:spPr bwMode="auto">
          <a:xfrm>
            <a:off x="1295400" y="4953000"/>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990099"/>
                </a:solidFill>
                <a:latin typeface="Calibri" panose="020F0502020204030204" pitchFamily="34" charset="0"/>
              </a:rPr>
              <a:t>50mm</a:t>
            </a:r>
            <a:endParaRPr lang="en-US" altLang="en-US" sz="1400">
              <a:solidFill>
                <a:srgbClr val="990099"/>
              </a:solidFill>
              <a:latin typeface="Calibri" panose="020F0502020204030204" pitchFamily="34" charset="0"/>
            </a:endParaRPr>
          </a:p>
        </p:txBody>
      </p:sp>
      <p:sp>
        <p:nvSpPr>
          <p:cNvPr id="23578" name="Text Box 14">
            <a:extLst>
              <a:ext uri="{FF2B5EF4-FFF2-40B4-BE49-F238E27FC236}">
                <a16:creationId xmlns:a16="http://schemas.microsoft.com/office/drawing/2014/main" id="{242E9118-2775-4840-8B0F-CDA9CB6F4449}"/>
              </a:ext>
            </a:extLst>
          </p:cNvPr>
          <p:cNvSpPr txBox="1">
            <a:spLocks noChangeArrowheads="1"/>
          </p:cNvSpPr>
          <p:nvPr/>
        </p:nvSpPr>
        <p:spPr bwMode="auto">
          <a:xfrm>
            <a:off x="3810000" y="4114800"/>
            <a:ext cx="137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GB" altLang="en-US" sz="1400" b="1">
                <a:solidFill>
                  <a:srgbClr val="990099"/>
                </a:solidFill>
                <a:latin typeface="Calibri" panose="020F0502020204030204" pitchFamily="34" charset="0"/>
              </a:rPr>
              <a:t>0mm (Home)</a:t>
            </a:r>
            <a:endParaRPr lang="en-US" altLang="en-US" sz="1400">
              <a:solidFill>
                <a:srgbClr val="990099"/>
              </a:solidFill>
            </a:endParaRPr>
          </a:p>
        </p:txBody>
      </p:sp>
      <p:sp>
        <p:nvSpPr>
          <p:cNvPr id="23579" name="Text Box 14">
            <a:extLst>
              <a:ext uri="{FF2B5EF4-FFF2-40B4-BE49-F238E27FC236}">
                <a16:creationId xmlns:a16="http://schemas.microsoft.com/office/drawing/2014/main" id="{EE1EF363-E83F-462B-88B6-0C232FAB453E}"/>
              </a:ext>
            </a:extLst>
          </p:cNvPr>
          <p:cNvSpPr txBox="1">
            <a:spLocks noChangeArrowheads="1"/>
          </p:cNvSpPr>
          <p:nvPr/>
        </p:nvSpPr>
        <p:spPr bwMode="auto">
          <a:xfrm>
            <a:off x="4648200" y="4495800"/>
            <a:ext cx="7620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GB" altLang="en-US" sz="1400" b="1">
                <a:solidFill>
                  <a:srgbClr val="990099"/>
                </a:solidFill>
                <a:latin typeface="Calibri" panose="020F0502020204030204" pitchFamily="34" charset="0"/>
              </a:rPr>
              <a:t>10mm</a:t>
            </a:r>
            <a:endParaRPr lang="en-US" altLang="en-US" sz="1400">
              <a:solidFill>
                <a:srgbClr val="990099"/>
              </a:solidFill>
            </a:endParaRPr>
          </a:p>
        </p:txBody>
      </p:sp>
      <p:sp>
        <p:nvSpPr>
          <p:cNvPr id="23580" name="TextBox 26">
            <a:extLst>
              <a:ext uri="{FF2B5EF4-FFF2-40B4-BE49-F238E27FC236}">
                <a16:creationId xmlns:a16="http://schemas.microsoft.com/office/drawing/2014/main" id="{5BECF296-6826-4F65-A5A5-3D13E40EBF5A}"/>
              </a:ext>
            </a:extLst>
          </p:cNvPr>
          <p:cNvSpPr txBox="1">
            <a:spLocks noChangeArrowheads="1"/>
          </p:cNvSpPr>
          <p:nvPr/>
        </p:nvSpPr>
        <p:spPr bwMode="auto">
          <a:xfrm>
            <a:off x="4495800" y="2667000"/>
            <a:ext cx="2667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000" b="1">
                <a:solidFill>
                  <a:srgbClr val="FF0000"/>
                </a:solidFill>
                <a:latin typeface="Calibri" panose="020F0502020204030204" pitchFamily="34" charset="0"/>
              </a:rPr>
              <a:t>f</a:t>
            </a:r>
            <a:r>
              <a:rPr lang="en-GB" altLang="en-US" sz="1000">
                <a:latin typeface="Calibri" panose="020F0502020204030204" pitchFamily="34" charset="0"/>
              </a:rPr>
              <a:t>) Machine now moves down to</a:t>
            </a:r>
          </a:p>
          <a:p>
            <a:pPr eaLnBrk="1" hangingPunct="1"/>
            <a:r>
              <a:rPr lang="en-GB" altLang="en-US" sz="1000">
                <a:latin typeface="Calibri" panose="020F0502020204030204" pitchFamily="34" charset="0"/>
              </a:rPr>
              <a:t>Preload Force at Speed set . Platens will touch sample at this point  and record</a:t>
            </a:r>
          </a:p>
          <a:p>
            <a:pPr eaLnBrk="1" hangingPunct="1"/>
            <a:r>
              <a:rPr lang="en-GB" altLang="en-US" sz="1000">
                <a:latin typeface="Calibri" panose="020F0502020204030204" pitchFamily="34" charset="0"/>
              </a:rPr>
              <a:t>  </a:t>
            </a:r>
            <a:r>
              <a:rPr lang="en-GB" altLang="en-US" sz="1000" b="1">
                <a:latin typeface="Calibri" panose="020F0502020204030204" pitchFamily="34" charset="0"/>
              </a:rPr>
              <a:t>Sample Height</a:t>
            </a:r>
            <a:r>
              <a:rPr lang="en-GB" altLang="en-US" sz="1000">
                <a:latin typeface="Calibri" panose="020F0502020204030204" pitchFamily="34" charset="0"/>
              </a:rPr>
              <a:t>.</a:t>
            </a:r>
          </a:p>
          <a:p>
            <a:pPr eaLnBrk="1" hangingPunct="1"/>
            <a:endParaRPr lang="en-GB" altLang="en-US" sz="1000">
              <a:latin typeface="Calibri" panose="020F0502020204030204" pitchFamily="34" charset="0"/>
            </a:endParaRPr>
          </a:p>
          <a:p>
            <a:pPr eaLnBrk="1" hangingPunct="1">
              <a:spcAft>
                <a:spcPts val="1000"/>
              </a:spcAft>
            </a:pPr>
            <a:r>
              <a:rPr lang="en-GB" altLang="en-US" sz="1400" b="1">
                <a:solidFill>
                  <a:srgbClr val="FF9900"/>
                </a:solidFill>
                <a:latin typeface="Calibri" panose="020F0502020204030204" pitchFamily="34" charset="0"/>
              </a:rPr>
              <a:t>100N at 2mm/min</a:t>
            </a:r>
            <a:endParaRPr lang="en-GB" altLang="en-US" sz="1400">
              <a:solidFill>
                <a:srgbClr val="FF9900"/>
              </a:solidFill>
              <a:latin typeface="Calibri" panose="020F0502020204030204" pitchFamily="34" charset="0"/>
            </a:endParaRPr>
          </a:p>
        </p:txBody>
      </p:sp>
      <p:sp>
        <p:nvSpPr>
          <p:cNvPr id="23581" name="Line 13">
            <a:extLst>
              <a:ext uri="{FF2B5EF4-FFF2-40B4-BE49-F238E27FC236}">
                <a16:creationId xmlns:a16="http://schemas.microsoft.com/office/drawing/2014/main" id="{BD8D1436-66CD-46A4-A48A-E9B91CE7F506}"/>
              </a:ext>
            </a:extLst>
          </p:cNvPr>
          <p:cNvSpPr>
            <a:spLocks noChangeShapeType="1"/>
          </p:cNvSpPr>
          <p:nvPr/>
        </p:nvSpPr>
        <p:spPr bwMode="auto">
          <a:xfrm flipH="1">
            <a:off x="5791200" y="3733800"/>
            <a:ext cx="0" cy="106680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2" name="Line 15">
            <a:extLst>
              <a:ext uri="{FF2B5EF4-FFF2-40B4-BE49-F238E27FC236}">
                <a16:creationId xmlns:a16="http://schemas.microsoft.com/office/drawing/2014/main" id="{36B47FF5-98DF-4923-B846-708DA0C3A1E1}"/>
              </a:ext>
            </a:extLst>
          </p:cNvPr>
          <p:cNvSpPr>
            <a:spLocks noChangeShapeType="1"/>
          </p:cNvSpPr>
          <p:nvPr/>
        </p:nvSpPr>
        <p:spPr bwMode="auto">
          <a:xfrm flipH="1">
            <a:off x="1981200" y="5715000"/>
            <a:ext cx="3429000" cy="0"/>
          </a:xfrm>
          <a:prstGeom prst="line">
            <a:avLst/>
          </a:prstGeom>
          <a:noFill/>
          <a:ln w="19050">
            <a:solidFill>
              <a:srgbClr val="0000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583" name="TextBox 50">
            <a:extLst>
              <a:ext uri="{FF2B5EF4-FFF2-40B4-BE49-F238E27FC236}">
                <a16:creationId xmlns:a16="http://schemas.microsoft.com/office/drawing/2014/main" id="{CDBD07D3-728E-4CC6-8921-FB4E06229202}"/>
              </a:ext>
            </a:extLst>
          </p:cNvPr>
          <p:cNvSpPr txBox="1">
            <a:spLocks noChangeArrowheads="1"/>
          </p:cNvSpPr>
          <p:nvPr/>
        </p:nvSpPr>
        <p:spPr bwMode="auto">
          <a:xfrm>
            <a:off x="6400800" y="4267200"/>
            <a:ext cx="2590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000" b="1">
                <a:solidFill>
                  <a:srgbClr val="FF0000"/>
                </a:solidFill>
                <a:latin typeface="Calibri" panose="020F0502020204030204" pitchFamily="34" charset="0"/>
              </a:rPr>
              <a:t>g</a:t>
            </a:r>
            <a:r>
              <a:rPr lang="en-GB" altLang="en-US" sz="1000">
                <a:latin typeface="Calibri" panose="020F0502020204030204" pitchFamily="34" charset="0"/>
              </a:rPr>
              <a:t>) </a:t>
            </a:r>
            <a:r>
              <a:rPr lang="en-GB" altLang="en-US" sz="1000" b="1">
                <a:latin typeface="Calibri" panose="020F0502020204030204" pitchFamily="34" charset="0"/>
              </a:rPr>
              <a:t>Sample Height </a:t>
            </a:r>
            <a:r>
              <a:rPr lang="en-GB" altLang="en-US" sz="1000">
                <a:latin typeface="Calibri" panose="020F0502020204030204" pitchFamily="34" charset="0"/>
              </a:rPr>
              <a:t>is the extension above Virtual Zero when the Preload Force is reached</a:t>
            </a:r>
            <a:endParaRPr lang="en-GB" altLang="en-US" sz="1400" b="1">
              <a:solidFill>
                <a:srgbClr val="990099"/>
              </a:solidFill>
            </a:endParaRPr>
          </a:p>
        </p:txBody>
      </p:sp>
      <p:cxnSp>
        <p:nvCxnSpPr>
          <p:cNvPr id="23584" name="Straight Arrow Connector 37">
            <a:extLst>
              <a:ext uri="{FF2B5EF4-FFF2-40B4-BE49-F238E27FC236}">
                <a16:creationId xmlns:a16="http://schemas.microsoft.com/office/drawing/2014/main" id="{9E865478-03B4-45A0-BB17-57D7ADDE5471}"/>
              </a:ext>
            </a:extLst>
          </p:cNvPr>
          <p:cNvCxnSpPr>
            <a:cxnSpLocks noChangeShapeType="1"/>
          </p:cNvCxnSpPr>
          <p:nvPr/>
        </p:nvCxnSpPr>
        <p:spPr bwMode="auto">
          <a:xfrm flipV="1">
            <a:off x="5334000" y="4876800"/>
            <a:ext cx="0" cy="838200"/>
          </a:xfrm>
          <a:prstGeom prst="straightConnector1">
            <a:avLst/>
          </a:prstGeom>
          <a:noFill/>
          <a:ln w="38100" algn="ctr">
            <a:solidFill>
              <a:srgbClr val="990099"/>
            </a:solidFill>
            <a:round/>
            <a:headEnd/>
            <a:tailEnd type="triangle" w="med" len="med"/>
          </a:ln>
          <a:extLst>
            <a:ext uri="{909E8E84-426E-40DD-AFC4-6F175D3DCCD1}">
              <a14:hiddenFill xmlns:a14="http://schemas.microsoft.com/office/drawing/2010/main">
                <a:noFill/>
              </a14:hiddenFill>
            </a:ext>
          </a:extLst>
        </p:spPr>
      </p:cxnSp>
      <p:sp>
        <p:nvSpPr>
          <p:cNvPr id="23585" name="Text Box 14">
            <a:extLst>
              <a:ext uri="{FF2B5EF4-FFF2-40B4-BE49-F238E27FC236}">
                <a16:creationId xmlns:a16="http://schemas.microsoft.com/office/drawing/2014/main" id="{5F04CBAA-5B97-4CD4-8EE1-8719CD671716}"/>
              </a:ext>
            </a:extLst>
          </p:cNvPr>
          <p:cNvSpPr txBox="1">
            <a:spLocks noChangeArrowheads="1"/>
          </p:cNvSpPr>
          <p:nvPr/>
        </p:nvSpPr>
        <p:spPr bwMode="auto">
          <a:xfrm>
            <a:off x="4038600" y="5029200"/>
            <a:ext cx="137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GB" altLang="en-US" sz="1400" b="1">
                <a:solidFill>
                  <a:srgbClr val="990099"/>
                </a:solidFill>
                <a:latin typeface="Calibri" panose="020F0502020204030204" pitchFamily="34" charset="0"/>
              </a:rPr>
              <a:t>Sample Height = 40mm</a:t>
            </a:r>
            <a:endParaRPr lang="en-US" altLang="en-US" sz="1400">
              <a:solidFill>
                <a:srgbClr val="990099"/>
              </a:solidFill>
            </a:endParaRPr>
          </a:p>
        </p:txBody>
      </p:sp>
      <p:sp>
        <p:nvSpPr>
          <p:cNvPr id="23586" name="Text Box 14">
            <a:extLst>
              <a:ext uri="{FF2B5EF4-FFF2-40B4-BE49-F238E27FC236}">
                <a16:creationId xmlns:a16="http://schemas.microsoft.com/office/drawing/2014/main" id="{DA35834B-FEA0-48CB-83A5-25020B1CFC3C}"/>
              </a:ext>
            </a:extLst>
          </p:cNvPr>
          <p:cNvSpPr txBox="1">
            <a:spLocks noChangeArrowheads="1"/>
          </p:cNvSpPr>
          <p:nvPr/>
        </p:nvSpPr>
        <p:spPr bwMode="auto">
          <a:xfrm>
            <a:off x="3810000" y="5638800"/>
            <a:ext cx="1295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1400" b="1">
                <a:solidFill>
                  <a:srgbClr val="990099"/>
                </a:solidFill>
                <a:latin typeface="Calibri" panose="020F0502020204030204" pitchFamily="34" charset="0"/>
              </a:rPr>
              <a:t>Virtual Zero</a:t>
            </a:r>
          </a:p>
        </p:txBody>
      </p:sp>
      <p:sp>
        <p:nvSpPr>
          <p:cNvPr id="23587" name="TextBox 32">
            <a:extLst>
              <a:ext uri="{FF2B5EF4-FFF2-40B4-BE49-F238E27FC236}">
                <a16:creationId xmlns:a16="http://schemas.microsoft.com/office/drawing/2014/main" id="{5F8574B6-79FB-4BD7-9F89-601A93364C4C}"/>
              </a:ext>
            </a:extLst>
          </p:cNvPr>
          <p:cNvSpPr txBox="1">
            <a:spLocks noChangeArrowheads="1"/>
          </p:cNvSpPr>
          <p:nvPr/>
        </p:nvSpPr>
        <p:spPr bwMode="auto">
          <a:xfrm>
            <a:off x="2209800" y="59436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rgbClr val="FF0000"/>
                </a:solidFill>
              </a:rPr>
              <a:t>Stage 3</a:t>
            </a:r>
          </a:p>
        </p:txBody>
      </p:sp>
      <p:sp>
        <p:nvSpPr>
          <p:cNvPr id="23588" name="TextBox 32">
            <a:extLst>
              <a:ext uri="{FF2B5EF4-FFF2-40B4-BE49-F238E27FC236}">
                <a16:creationId xmlns:a16="http://schemas.microsoft.com/office/drawing/2014/main" id="{9081B62A-6BD6-4933-BB73-A043AEF7B982}"/>
              </a:ext>
            </a:extLst>
          </p:cNvPr>
          <p:cNvSpPr txBox="1">
            <a:spLocks noChangeArrowheads="1"/>
          </p:cNvSpPr>
          <p:nvPr/>
        </p:nvSpPr>
        <p:spPr bwMode="auto">
          <a:xfrm>
            <a:off x="5410200" y="59436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rgbClr val="FF0000"/>
                </a:solidFill>
              </a:rPr>
              <a:t>Stage 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035BE94-D8D2-44C2-9E30-9532BF48EC08}"/>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2. Configuration of Test Setup</a:t>
            </a:r>
          </a:p>
        </p:txBody>
      </p:sp>
      <p:sp>
        <p:nvSpPr>
          <p:cNvPr id="24579" name="Rectangle 8">
            <a:extLst>
              <a:ext uri="{FF2B5EF4-FFF2-40B4-BE49-F238E27FC236}">
                <a16:creationId xmlns:a16="http://schemas.microsoft.com/office/drawing/2014/main" id="{DE6F0F2F-9FE6-4F00-BDF0-724C8948889E}"/>
              </a:ext>
            </a:extLst>
          </p:cNvPr>
          <p:cNvSpPr>
            <a:spLocks noGrp="1" noChangeArrowheads="1"/>
          </p:cNvSpPr>
          <p:nvPr>
            <p:ph type="body" idx="1"/>
          </p:nvPr>
        </p:nvSpPr>
        <p:spPr>
          <a:xfrm>
            <a:off x="6019800" y="1981200"/>
            <a:ext cx="2971800" cy="4572000"/>
          </a:xfrm>
        </p:spPr>
        <p:txBody>
          <a:bodyPr/>
          <a:lstStyle/>
          <a:p>
            <a:pPr eaLnBrk="1" hangingPunct="1">
              <a:buClr>
                <a:srgbClr val="0093D0"/>
              </a:buClr>
              <a:buFontTx/>
              <a:buNone/>
            </a:pPr>
            <a:endParaRPr lang="da-DK" altLang="en-US" sz="1400" b="1"/>
          </a:p>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24580" name="Billede 5" descr="LLOYD.jpg">
            <a:extLst>
              <a:ext uri="{FF2B5EF4-FFF2-40B4-BE49-F238E27FC236}">
                <a16:creationId xmlns:a16="http://schemas.microsoft.com/office/drawing/2014/main" id="{A75E66AB-129E-41AE-859E-45C2DC3FEC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lide Number Placeholder 5">
            <a:extLst>
              <a:ext uri="{FF2B5EF4-FFF2-40B4-BE49-F238E27FC236}">
                <a16:creationId xmlns:a16="http://schemas.microsoft.com/office/drawing/2014/main" id="{A2A8F1A9-3AF2-41EE-A8F8-0E8C638CC97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E73AB8-1702-4280-BD18-B434065E83D1}" type="slidenum">
              <a:rPr lang="en-US" altLang="en-US">
                <a:solidFill>
                  <a:srgbClr val="808080"/>
                </a:solidFill>
              </a:rPr>
              <a:pPr eaLnBrk="1" hangingPunct="1"/>
              <a:t>23</a:t>
            </a:fld>
            <a:endParaRPr lang="en-US" altLang="en-US">
              <a:solidFill>
                <a:srgbClr val="808080"/>
              </a:solidFill>
            </a:endParaRPr>
          </a:p>
        </p:txBody>
      </p:sp>
      <p:sp>
        <p:nvSpPr>
          <p:cNvPr id="24582" name="TextBox 6">
            <a:extLst>
              <a:ext uri="{FF2B5EF4-FFF2-40B4-BE49-F238E27FC236}">
                <a16:creationId xmlns:a16="http://schemas.microsoft.com/office/drawing/2014/main" id="{48C922AD-845F-46F1-A166-F9082D4AA769}"/>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Sample Area Tab</a:t>
            </a:r>
          </a:p>
        </p:txBody>
      </p:sp>
      <p:sp>
        <p:nvSpPr>
          <p:cNvPr id="24583" name="TextBox 7">
            <a:extLst>
              <a:ext uri="{FF2B5EF4-FFF2-40B4-BE49-F238E27FC236}">
                <a16:creationId xmlns:a16="http://schemas.microsoft.com/office/drawing/2014/main" id="{27727073-E8C4-48B7-8006-B391C719EC48}"/>
              </a:ext>
            </a:extLst>
          </p:cNvPr>
          <p:cNvSpPr txBox="1">
            <a:spLocks noChangeArrowheads="1"/>
          </p:cNvSpPr>
          <p:nvPr/>
        </p:nvSpPr>
        <p:spPr bwMode="auto">
          <a:xfrm>
            <a:off x="381000" y="1981200"/>
            <a:ext cx="86106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Use Specified Sample Height / Gauge Length: </a:t>
            </a:r>
            <a:r>
              <a:rPr lang="en-GB" altLang="en-US" sz="1400">
                <a:solidFill>
                  <a:srgbClr val="0093D0"/>
                </a:solidFill>
              </a:rPr>
              <a:t>(optional)</a:t>
            </a:r>
          </a:p>
          <a:p>
            <a:pPr algn="l" eaLnBrk="1" hangingPunct="1"/>
            <a:r>
              <a:rPr lang="en-GB" altLang="en-US" sz="1400">
                <a:solidFill>
                  <a:srgbClr val="0093D0"/>
                </a:solidFill>
              </a:rPr>
              <a:t>(Tension or Compression)</a:t>
            </a:r>
          </a:p>
          <a:p>
            <a:pPr algn="l" eaLnBrk="1" hangingPunct="1"/>
            <a:r>
              <a:rPr lang="en-GB" altLang="en-US" sz="1400">
                <a:solidFill>
                  <a:srgbClr val="0093D0"/>
                </a:solidFill>
              </a:rPr>
              <a:t>				</a:t>
            </a:r>
            <a:r>
              <a:rPr lang="en-GB" altLang="en-US" sz="1400"/>
              <a:t>Enter the value of the fixed initial gauge length or height of</a:t>
            </a:r>
          </a:p>
          <a:p>
            <a:pPr algn="l" eaLnBrk="1" hangingPunct="1"/>
            <a:r>
              <a:rPr lang="en-GB" altLang="en-US" sz="1400"/>
              <a:t>				the sample. This can also be the gauge length of an external</a:t>
            </a:r>
          </a:p>
          <a:p>
            <a:pPr algn="l" eaLnBrk="1" hangingPunct="1"/>
            <a:r>
              <a:rPr lang="en-GB" altLang="en-US" sz="1400"/>
              <a:t>				measuring device such as an extensometer when attached</a:t>
            </a:r>
          </a:p>
          <a:p>
            <a:pPr algn="l" eaLnBrk="1" hangingPunct="1"/>
            <a:r>
              <a:rPr lang="en-GB" altLang="en-US" sz="1400"/>
              <a:t>				to the sample.</a:t>
            </a:r>
          </a:p>
          <a:p>
            <a:pPr algn="l" eaLnBrk="1" hangingPunct="1"/>
            <a:endParaRPr lang="en-GB" altLang="en-US" sz="1400"/>
          </a:p>
          <a:p>
            <a:pPr algn="l" eaLnBrk="1" hangingPunct="1"/>
            <a:r>
              <a:rPr lang="en-GB" altLang="en-US" sz="1400" b="1">
                <a:solidFill>
                  <a:srgbClr val="0093D0"/>
                </a:solidFill>
              </a:rPr>
              <a:t>Operator can ‘fine tune’ Sample Height / Gauge Length by:</a:t>
            </a:r>
            <a:r>
              <a:rPr lang="en-GB" altLang="en-US" sz="1400"/>
              <a:t> </a:t>
            </a:r>
            <a:r>
              <a:rPr lang="en-GB" altLang="en-US" sz="1400">
                <a:solidFill>
                  <a:srgbClr val="0093D0"/>
                </a:solidFill>
              </a:rPr>
              <a:t>(optional)</a:t>
            </a:r>
          </a:p>
          <a:p>
            <a:pPr algn="l" eaLnBrk="1" hangingPunct="1"/>
            <a:endParaRPr lang="en-GB" altLang="en-US" sz="1400">
              <a:solidFill>
                <a:srgbClr val="0093D0"/>
              </a:solidFill>
            </a:endParaRPr>
          </a:p>
          <a:p>
            <a:pPr algn="l" eaLnBrk="1" hangingPunct="1"/>
            <a:r>
              <a:rPr lang="en-GB" altLang="en-US" sz="1400">
                <a:solidFill>
                  <a:srgbClr val="0093D0"/>
                </a:solidFill>
              </a:rPr>
              <a:t>				</a:t>
            </a:r>
            <a:r>
              <a:rPr lang="en-GB" altLang="en-US" sz="1400"/>
              <a:t>A +/- percentage value of the specified value of gauge 					length can be configured. If the user enters a value outside</a:t>
            </a:r>
          </a:p>
          <a:p>
            <a:pPr algn="l" eaLnBrk="1" hangingPunct="1"/>
            <a:r>
              <a:rPr lang="en-GB" altLang="en-US" sz="1400"/>
              <a:t>				of this range, they will be warned and the test </a:t>
            </a:r>
            <a:r>
              <a:rPr lang="en-GB" altLang="en-US" sz="1400" b="1"/>
              <a:t>will</a:t>
            </a:r>
          </a:p>
          <a:p>
            <a:pPr algn="l" eaLnBrk="1" hangingPunct="1"/>
            <a:r>
              <a:rPr lang="en-GB" altLang="en-US" sz="1400" b="1"/>
              <a:t> 				not start </a:t>
            </a:r>
            <a:r>
              <a:rPr lang="en-GB" altLang="en-US" sz="1400"/>
              <a:t>without correcting this value.</a:t>
            </a:r>
          </a:p>
          <a:p>
            <a:pPr algn="l" eaLnBrk="1" hangingPunct="1"/>
            <a:endParaRPr lang="en-GB" altLang="en-US" sz="1400"/>
          </a:p>
          <a:p>
            <a:pPr algn="l" eaLnBrk="1" hangingPunct="1"/>
            <a:r>
              <a:rPr lang="en-GB" altLang="en-US" sz="1400"/>
              <a:t>				When a test is started, the Extra Results message screen 					appears and the user can type the value and unit scale of </a:t>
            </a:r>
          </a:p>
          <a:p>
            <a:pPr algn="l" eaLnBrk="1" hangingPunct="1"/>
            <a:r>
              <a:rPr lang="en-GB" altLang="en-US" sz="1400"/>
              <a:t>				the required Gauge Length. </a:t>
            </a:r>
          </a:p>
          <a:p>
            <a:pPr algn="l" eaLnBrk="1" hangingPunct="1"/>
            <a:endParaRPr lang="en-GB" altLang="en-US" sz="1400"/>
          </a:p>
          <a:p>
            <a:pPr algn="l" eaLnBrk="1" hangingPunct="1"/>
            <a:r>
              <a:rPr lang="en-GB" altLang="en-US" sz="1400"/>
              <a:t>				The Orange button is for advanced use and allows an 					external measuring devices reading to populate the gauge 				length entry. (not covered by these notes)</a:t>
            </a:r>
          </a:p>
        </p:txBody>
      </p:sp>
      <p:pic>
        <p:nvPicPr>
          <p:cNvPr id="24584" name="Picture 2">
            <a:extLst>
              <a:ext uri="{FF2B5EF4-FFF2-40B4-BE49-F238E27FC236}">
                <a16:creationId xmlns:a16="http://schemas.microsoft.com/office/drawing/2014/main" id="{F820BBC1-229D-45EC-B1CB-96EB05D11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14600"/>
            <a:ext cx="3019425" cy="8572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24585" name="Picture 3">
            <a:extLst>
              <a:ext uri="{FF2B5EF4-FFF2-40B4-BE49-F238E27FC236}">
                <a16:creationId xmlns:a16="http://schemas.microsoft.com/office/drawing/2014/main" id="{5A908757-E371-40DE-ADB7-0F181A2BF8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038600"/>
            <a:ext cx="2914650" cy="4667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24586" name="Picture 4">
            <a:extLst>
              <a:ext uri="{FF2B5EF4-FFF2-40B4-BE49-F238E27FC236}">
                <a16:creationId xmlns:a16="http://schemas.microsoft.com/office/drawing/2014/main" id="{9F3D06B3-8B33-4B34-9C41-36A8C00F16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105400"/>
            <a:ext cx="2771775" cy="12192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61D77AC-7CAD-42FC-BE16-C61029F14114}"/>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2. Configuration of Test Setup</a:t>
            </a:r>
          </a:p>
        </p:txBody>
      </p:sp>
      <p:sp>
        <p:nvSpPr>
          <p:cNvPr id="25603" name="Rectangle 8">
            <a:extLst>
              <a:ext uri="{FF2B5EF4-FFF2-40B4-BE49-F238E27FC236}">
                <a16:creationId xmlns:a16="http://schemas.microsoft.com/office/drawing/2014/main" id="{FC9E9A8A-96AA-418B-809A-F4F9B3EF0C45}"/>
              </a:ext>
            </a:extLst>
          </p:cNvPr>
          <p:cNvSpPr>
            <a:spLocks noGrp="1" noChangeArrowheads="1"/>
          </p:cNvSpPr>
          <p:nvPr>
            <p:ph type="body" idx="1"/>
          </p:nvPr>
        </p:nvSpPr>
        <p:spPr>
          <a:xfrm>
            <a:off x="6019800" y="1981200"/>
            <a:ext cx="2971800" cy="4572000"/>
          </a:xfrm>
        </p:spPr>
        <p:txBody>
          <a:bodyPr/>
          <a:lstStyle/>
          <a:p>
            <a:pPr eaLnBrk="1" hangingPunct="1">
              <a:buClr>
                <a:srgbClr val="0093D0"/>
              </a:buClr>
              <a:buFontTx/>
              <a:buNone/>
            </a:pPr>
            <a:endParaRPr lang="da-DK" altLang="en-US" sz="1400" b="1"/>
          </a:p>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25604" name="Billede 5" descr="LLOYD.jpg">
            <a:extLst>
              <a:ext uri="{FF2B5EF4-FFF2-40B4-BE49-F238E27FC236}">
                <a16:creationId xmlns:a16="http://schemas.microsoft.com/office/drawing/2014/main" id="{DBDABA94-AB6D-4FA4-8EDC-56B5147DD9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Slide Number Placeholder 5">
            <a:extLst>
              <a:ext uri="{FF2B5EF4-FFF2-40B4-BE49-F238E27FC236}">
                <a16:creationId xmlns:a16="http://schemas.microsoft.com/office/drawing/2014/main" id="{390364AC-3091-4CF4-8EFC-EC514EAF970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B3031D-0133-4D27-A688-5E7F19E63E54}" type="slidenum">
              <a:rPr lang="en-US" altLang="en-US">
                <a:solidFill>
                  <a:srgbClr val="808080"/>
                </a:solidFill>
              </a:rPr>
              <a:pPr eaLnBrk="1" hangingPunct="1"/>
              <a:t>24</a:t>
            </a:fld>
            <a:endParaRPr lang="en-US" altLang="en-US">
              <a:solidFill>
                <a:srgbClr val="808080"/>
              </a:solidFill>
            </a:endParaRPr>
          </a:p>
        </p:txBody>
      </p:sp>
      <p:sp>
        <p:nvSpPr>
          <p:cNvPr id="25606" name="TextBox 6">
            <a:extLst>
              <a:ext uri="{FF2B5EF4-FFF2-40B4-BE49-F238E27FC236}">
                <a16:creationId xmlns:a16="http://schemas.microsoft.com/office/drawing/2014/main" id="{647F6D4B-E881-4A9B-B4E4-6511A79BFDE6}"/>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Sample Area Tab</a:t>
            </a:r>
          </a:p>
        </p:txBody>
      </p:sp>
      <p:sp>
        <p:nvSpPr>
          <p:cNvPr id="25607" name="TextBox 6">
            <a:extLst>
              <a:ext uri="{FF2B5EF4-FFF2-40B4-BE49-F238E27FC236}">
                <a16:creationId xmlns:a16="http://schemas.microsoft.com/office/drawing/2014/main" id="{A0AB12A9-D882-4C56-A5AA-8F0A4C9D3153}"/>
              </a:ext>
            </a:extLst>
          </p:cNvPr>
          <p:cNvSpPr txBox="1">
            <a:spLocks noChangeArrowheads="1"/>
          </p:cNvSpPr>
          <p:nvPr/>
        </p:nvSpPr>
        <p:spPr bwMode="auto">
          <a:xfrm>
            <a:off x="3962400" y="2887663"/>
            <a:ext cx="441960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r>
              <a:rPr lang="en-GB" altLang="en-US" sz="1400"/>
              <a:t>This screen is where the sample’s original Area </a:t>
            </a:r>
          </a:p>
          <a:p>
            <a:pPr algn="l" eaLnBrk="1" hangingPunct="1"/>
            <a:r>
              <a:rPr lang="en-GB" altLang="en-US" sz="1400"/>
              <a:t>(cross sectional) is entered. The software uses this value for calculation of Tensile Strength and Stress based results. </a:t>
            </a:r>
          </a:p>
          <a:p>
            <a:pPr algn="l" eaLnBrk="1" hangingPunct="1"/>
            <a:endParaRPr lang="en-GB" altLang="en-US" sz="1400"/>
          </a:p>
          <a:p>
            <a:pPr algn="l" eaLnBrk="1" hangingPunct="1"/>
            <a:r>
              <a:rPr lang="en-GB" altLang="en-US" sz="1400"/>
              <a:t>Area entry can be:</a:t>
            </a:r>
          </a:p>
          <a:p>
            <a:pPr algn="l" eaLnBrk="1" hangingPunct="1"/>
            <a:endParaRPr lang="en-GB" altLang="en-US" sz="1400"/>
          </a:p>
          <a:p>
            <a:pPr algn="l" eaLnBrk="1" hangingPunct="1"/>
            <a:r>
              <a:rPr lang="en-GB" altLang="en-US" sz="1400" b="1">
                <a:solidFill>
                  <a:srgbClr val="0093D0"/>
                </a:solidFill>
              </a:rPr>
              <a:t>Width and Thickness 		</a:t>
            </a:r>
            <a:r>
              <a:rPr lang="en-GB" altLang="en-US" sz="1400">
                <a:solidFill>
                  <a:srgbClr val="0093D0"/>
                </a:solidFill>
              </a:rPr>
              <a:t>(Rectangular)</a:t>
            </a:r>
          </a:p>
          <a:p>
            <a:pPr algn="l" eaLnBrk="1" hangingPunct="1"/>
            <a:r>
              <a:rPr lang="en-GB" altLang="en-US" sz="1400" b="1">
                <a:solidFill>
                  <a:srgbClr val="0093D0"/>
                </a:solidFill>
              </a:rPr>
              <a:t>Diameter</a:t>
            </a:r>
            <a:r>
              <a:rPr lang="en-GB" altLang="en-US" sz="1400">
                <a:solidFill>
                  <a:srgbClr val="0093D0"/>
                </a:solidFill>
              </a:rPr>
              <a:t> 			(Round Sample)</a:t>
            </a:r>
          </a:p>
          <a:p>
            <a:pPr algn="l" eaLnBrk="1" hangingPunct="1"/>
            <a:r>
              <a:rPr lang="en-GB" altLang="en-US" sz="1400" b="1">
                <a:solidFill>
                  <a:srgbClr val="0093D0"/>
                </a:solidFill>
              </a:rPr>
              <a:t>Cross-Flats</a:t>
            </a:r>
            <a:r>
              <a:rPr lang="en-GB" altLang="en-US" sz="1400">
                <a:solidFill>
                  <a:srgbClr val="0093D0"/>
                </a:solidFill>
              </a:rPr>
              <a:t> 		(Hexagonal)</a:t>
            </a:r>
          </a:p>
          <a:p>
            <a:pPr algn="l" eaLnBrk="1" hangingPunct="1"/>
            <a:r>
              <a:rPr lang="en-GB" altLang="en-US" sz="1400" b="1">
                <a:solidFill>
                  <a:srgbClr val="0093D0"/>
                </a:solidFill>
              </a:rPr>
              <a:t>Area</a:t>
            </a:r>
            <a:r>
              <a:rPr lang="en-GB" altLang="en-US" sz="1400">
                <a:solidFill>
                  <a:srgbClr val="0093D0"/>
                </a:solidFill>
              </a:rPr>
              <a:t> 			(Cross Sectional)</a:t>
            </a:r>
          </a:p>
          <a:p>
            <a:pPr algn="l" eaLnBrk="1" hangingPunct="1"/>
            <a:r>
              <a:rPr lang="en-GB" altLang="en-US" sz="1400" b="1">
                <a:solidFill>
                  <a:srgbClr val="0093D0"/>
                </a:solidFill>
              </a:rPr>
              <a:t>Inner and Outer Diameter	</a:t>
            </a:r>
            <a:r>
              <a:rPr lang="en-GB" altLang="en-US" sz="1400">
                <a:solidFill>
                  <a:srgbClr val="0093D0"/>
                </a:solidFill>
              </a:rPr>
              <a:t>(Tubular Section)</a:t>
            </a:r>
          </a:p>
          <a:p>
            <a:pPr algn="l" eaLnBrk="1" hangingPunct="1"/>
            <a:endParaRPr lang="en-GB" altLang="en-US" sz="1400" b="1">
              <a:solidFill>
                <a:srgbClr val="0093D0"/>
              </a:solidFill>
            </a:endParaRPr>
          </a:p>
          <a:p>
            <a:pPr algn="l" eaLnBrk="1" hangingPunct="1"/>
            <a:r>
              <a:rPr lang="en-GB" altLang="en-US" sz="1400"/>
              <a:t>A  ‘Fine Tune’ +/- percentage of the specified value of  Area can be configured. This controls the value entered exactly the same as shown in previous slide.</a:t>
            </a:r>
            <a:endParaRPr lang="en-GB" altLang="en-US" sz="1400" b="1"/>
          </a:p>
        </p:txBody>
      </p:sp>
      <p:sp>
        <p:nvSpPr>
          <p:cNvPr id="25608" name="TextBox 8">
            <a:extLst>
              <a:ext uri="{FF2B5EF4-FFF2-40B4-BE49-F238E27FC236}">
                <a16:creationId xmlns:a16="http://schemas.microsoft.com/office/drawing/2014/main" id="{3735B81A-1927-4C2F-B798-7D860B68A6D2}"/>
              </a:ext>
            </a:extLst>
          </p:cNvPr>
          <p:cNvSpPr txBox="1">
            <a:spLocks noChangeArrowheads="1"/>
          </p:cNvSpPr>
          <p:nvPr/>
        </p:nvSpPr>
        <p:spPr bwMode="auto">
          <a:xfrm>
            <a:off x="609600" y="1981200"/>
            <a:ext cx="8153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Interested In Sample Area: </a:t>
            </a:r>
            <a:r>
              <a:rPr lang="en-GB" altLang="en-US" sz="1400"/>
              <a:t>(optional)</a:t>
            </a:r>
            <a:endParaRPr lang="en-GB" altLang="en-US" sz="1400" b="1"/>
          </a:p>
          <a:p>
            <a:pPr algn="l" eaLnBrk="1" hangingPunct="1"/>
            <a:endParaRPr lang="en-GB" altLang="en-US" sz="1400" b="1"/>
          </a:p>
          <a:p>
            <a:pPr algn="l" eaLnBrk="1" hangingPunct="1"/>
            <a:r>
              <a:rPr lang="en-GB" altLang="en-US" sz="1400" b="1"/>
              <a:t>Note: </a:t>
            </a:r>
            <a:r>
              <a:rPr lang="en-GB" altLang="en-US" sz="1400"/>
              <a:t>The test results can </a:t>
            </a:r>
            <a:r>
              <a:rPr lang="en-GB" altLang="en-US" sz="1400" b="1"/>
              <a:t>ONLY</a:t>
            </a:r>
            <a:r>
              <a:rPr lang="en-GB" altLang="en-US" sz="1400"/>
              <a:t> include Sample Area, e.g. Tensile Strength or Stress, if the “Interested In Sample Area” option has been selected </a:t>
            </a:r>
            <a:r>
              <a:rPr lang="en-GB" altLang="en-US" sz="1400" b="1"/>
              <a:t>before</a:t>
            </a:r>
            <a:r>
              <a:rPr lang="en-GB" altLang="en-US" sz="1400"/>
              <a:t> running a test. This </a:t>
            </a:r>
            <a:r>
              <a:rPr lang="en-GB" altLang="en-US" sz="1400" b="1"/>
              <a:t>cannot</a:t>
            </a:r>
            <a:r>
              <a:rPr lang="en-GB" altLang="en-US" sz="1400"/>
              <a:t> be configured post test.</a:t>
            </a:r>
          </a:p>
        </p:txBody>
      </p:sp>
      <p:pic>
        <p:nvPicPr>
          <p:cNvPr id="25609" name="Picture 2">
            <a:extLst>
              <a:ext uri="{FF2B5EF4-FFF2-40B4-BE49-F238E27FC236}">
                <a16:creationId xmlns:a16="http://schemas.microsoft.com/office/drawing/2014/main" id="{ECBB77D8-4218-4EED-A5CF-3FBA6F11B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276600"/>
            <a:ext cx="3124200" cy="327183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cxnSp>
        <p:nvCxnSpPr>
          <p:cNvPr id="25610" name="Straight Arrow Connector 11">
            <a:extLst>
              <a:ext uri="{FF2B5EF4-FFF2-40B4-BE49-F238E27FC236}">
                <a16:creationId xmlns:a16="http://schemas.microsoft.com/office/drawing/2014/main" id="{69FF9795-57E0-4D59-8F17-7A719021C90C}"/>
              </a:ext>
            </a:extLst>
          </p:cNvPr>
          <p:cNvCxnSpPr>
            <a:cxnSpLocks noChangeShapeType="1"/>
          </p:cNvCxnSpPr>
          <p:nvPr/>
        </p:nvCxnSpPr>
        <p:spPr bwMode="auto">
          <a:xfrm flipH="1" flipV="1">
            <a:off x="2819400" y="6019800"/>
            <a:ext cx="1143000" cy="2286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611" name="Oval 12">
            <a:extLst>
              <a:ext uri="{FF2B5EF4-FFF2-40B4-BE49-F238E27FC236}">
                <a16:creationId xmlns:a16="http://schemas.microsoft.com/office/drawing/2014/main" id="{37C35FC1-3CB4-4E2C-B0C3-CAF08027B26F}"/>
              </a:ext>
            </a:extLst>
          </p:cNvPr>
          <p:cNvSpPr>
            <a:spLocks noChangeArrowheads="1"/>
          </p:cNvSpPr>
          <p:nvPr/>
        </p:nvSpPr>
        <p:spPr bwMode="auto">
          <a:xfrm>
            <a:off x="838200" y="5715000"/>
            <a:ext cx="1981200" cy="5334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FDDCB3-F083-4E50-83EC-9DD133B8C066}"/>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3. Overview of Results and Extra Measuring Points</a:t>
            </a:r>
          </a:p>
        </p:txBody>
      </p:sp>
      <p:sp>
        <p:nvSpPr>
          <p:cNvPr id="26627" name="Rectangle 8">
            <a:extLst>
              <a:ext uri="{FF2B5EF4-FFF2-40B4-BE49-F238E27FC236}">
                <a16:creationId xmlns:a16="http://schemas.microsoft.com/office/drawing/2014/main" id="{9068A31B-163D-4091-AE7B-EBDBE9176B47}"/>
              </a:ext>
            </a:extLst>
          </p:cNvPr>
          <p:cNvSpPr>
            <a:spLocks noGrp="1" noChangeArrowheads="1"/>
          </p:cNvSpPr>
          <p:nvPr>
            <p:ph type="body" idx="1"/>
          </p:nvPr>
        </p:nvSpPr>
        <p:spPr>
          <a:xfrm>
            <a:off x="6019800" y="1981200"/>
            <a:ext cx="2971800" cy="4572000"/>
          </a:xfrm>
        </p:spPr>
        <p:txBody>
          <a:bodyPr/>
          <a:lstStyle/>
          <a:p>
            <a:pPr eaLnBrk="1" hangingPunct="1">
              <a:buClr>
                <a:srgbClr val="0093D0"/>
              </a:buClr>
              <a:buFontTx/>
              <a:buNone/>
            </a:pPr>
            <a:endParaRPr lang="da-DK" altLang="en-US" sz="1400" b="1"/>
          </a:p>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26628" name="Billede 5" descr="LLOYD.jpg">
            <a:extLst>
              <a:ext uri="{FF2B5EF4-FFF2-40B4-BE49-F238E27FC236}">
                <a16:creationId xmlns:a16="http://schemas.microsoft.com/office/drawing/2014/main" id="{6D3E3D91-06A3-4236-8408-7C1442E908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lide Number Placeholder 5">
            <a:extLst>
              <a:ext uri="{FF2B5EF4-FFF2-40B4-BE49-F238E27FC236}">
                <a16:creationId xmlns:a16="http://schemas.microsoft.com/office/drawing/2014/main" id="{4468308A-C472-4469-B4FF-CD050B9E6C2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55432D-9C8E-4D04-B95A-795B9636FBCB}" type="slidenum">
              <a:rPr lang="en-US" altLang="en-US">
                <a:solidFill>
                  <a:srgbClr val="808080"/>
                </a:solidFill>
              </a:rPr>
              <a:pPr eaLnBrk="1" hangingPunct="1"/>
              <a:t>25</a:t>
            </a:fld>
            <a:endParaRPr lang="en-US" altLang="en-US">
              <a:solidFill>
                <a:srgbClr val="808080"/>
              </a:solidFill>
            </a:endParaRPr>
          </a:p>
        </p:txBody>
      </p:sp>
      <p:sp>
        <p:nvSpPr>
          <p:cNvPr id="26630" name="TextBox 6">
            <a:extLst>
              <a:ext uri="{FF2B5EF4-FFF2-40B4-BE49-F238E27FC236}">
                <a16:creationId xmlns:a16="http://schemas.microsoft.com/office/drawing/2014/main" id="{2CA721DE-F2CA-40A4-BEDB-27C0579F8BCC}"/>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Results Tab</a:t>
            </a:r>
          </a:p>
        </p:txBody>
      </p:sp>
      <p:sp>
        <p:nvSpPr>
          <p:cNvPr id="26631" name="TextBox 6">
            <a:extLst>
              <a:ext uri="{FF2B5EF4-FFF2-40B4-BE49-F238E27FC236}">
                <a16:creationId xmlns:a16="http://schemas.microsoft.com/office/drawing/2014/main" id="{66F6DBC9-2B41-405C-AA21-D213ED516490}"/>
              </a:ext>
            </a:extLst>
          </p:cNvPr>
          <p:cNvSpPr txBox="1">
            <a:spLocks noChangeArrowheads="1"/>
          </p:cNvSpPr>
          <p:nvPr/>
        </p:nvSpPr>
        <p:spPr bwMode="auto">
          <a:xfrm>
            <a:off x="4038600" y="3276600"/>
            <a:ext cx="4724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buClr>
                <a:srgbClr val="FF0000"/>
              </a:buClr>
              <a:buFont typeface="Wingdings" panose="05000000000000000000" pitchFamily="2" charset="2"/>
              <a:buChar char="Ø"/>
            </a:pPr>
            <a:r>
              <a:rPr lang="en-GB" altLang="en-US" sz="1400"/>
              <a:t>        </a:t>
            </a:r>
            <a:r>
              <a:rPr lang="en-GB" altLang="en-US" sz="1400" b="1"/>
              <a:t>TENSION / COMPRESSION TEST Results: -</a:t>
            </a:r>
          </a:p>
          <a:p>
            <a:pPr algn="l" eaLnBrk="1" hangingPunct="1"/>
            <a:endParaRPr lang="en-GB" altLang="en-US" sz="1400" b="1"/>
          </a:p>
          <a:p>
            <a:pPr algn="l" eaLnBrk="1" hangingPunct="1"/>
            <a:r>
              <a:rPr lang="en-GB" altLang="en-US" sz="1400"/>
              <a:t>           </a:t>
            </a:r>
            <a:r>
              <a:rPr lang="en-GB" altLang="en-US" sz="1400">
                <a:solidFill>
                  <a:srgbClr val="0093D0"/>
                </a:solidFill>
              </a:rPr>
              <a:t>•</a:t>
            </a:r>
            <a:r>
              <a:rPr lang="en-GB" altLang="en-US" sz="1400"/>
              <a:t>     </a:t>
            </a:r>
            <a:r>
              <a:rPr lang="en-GB" altLang="en-US" sz="1400" b="1">
                <a:solidFill>
                  <a:srgbClr val="0093D0"/>
                </a:solidFill>
              </a:rPr>
              <a:t>Maximum Values</a:t>
            </a:r>
          </a:p>
          <a:p>
            <a:pPr algn="l" eaLnBrk="1" hangingPunct="1"/>
            <a:r>
              <a:rPr lang="en-GB" altLang="en-US" sz="1400">
                <a:solidFill>
                  <a:srgbClr val="0093D0"/>
                </a:solidFill>
              </a:rPr>
              <a:t>           •     </a:t>
            </a:r>
            <a:r>
              <a:rPr lang="en-GB" altLang="en-US" sz="1400" b="1">
                <a:solidFill>
                  <a:srgbClr val="0093D0"/>
                </a:solidFill>
              </a:rPr>
              <a:t>Minimum Values</a:t>
            </a:r>
          </a:p>
          <a:p>
            <a:pPr algn="l" eaLnBrk="1" hangingPunct="1"/>
            <a:r>
              <a:rPr lang="en-GB" altLang="en-US" sz="1400">
                <a:solidFill>
                  <a:srgbClr val="0093D0"/>
                </a:solidFill>
              </a:rPr>
              <a:t>           •     </a:t>
            </a:r>
            <a:r>
              <a:rPr lang="en-GB" altLang="en-US" sz="1400" b="1">
                <a:solidFill>
                  <a:srgbClr val="0093D0"/>
                </a:solidFill>
              </a:rPr>
              <a:t>Break Values</a:t>
            </a:r>
          </a:p>
          <a:p>
            <a:pPr algn="l" eaLnBrk="1" hangingPunct="1"/>
            <a:r>
              <a:rPr lang="en-GB" altLang="en-US" sz="1400">
                <a:solidFill>
                  <a:srgbClr val="0093D0"/>
                </a:solidFill>
              </a:rPr>
              <a:t>           •     </a:t>
            </a:r>
            <a:r>
              <a:rPr lang="en-GB" altLang="en-US" sz="1400" b="1">
                <a:solidFill>
                  <a:srgbClr val="0093D0"/>
                </a:solidFill>
              </a:rPr>
              <a:t>Upper and Lower Yield Point Values</a:t>
            </a:r>
          </a:p>
          <a:p>
            <a:pPr algn="l" eaLnBrk="1" hangingPunct="1"/>
            <a:r>
              <a:rPr lang="en-GB" altLang="en-US" sz="1400">
                <a:solidFill>
                  <a:srgbClr val="0093D0"/>
                </a:solidFill>
              </a:rPr>
              <a:t>           •     </a:t>
            </a:r>
            <a:r>
              <a:rPr lang="en-GB" altLang="en-US" sz="1400" b="1">
                <a:solidFill>
                  <a:srgbClr val="0093D0"/>
                </a:solidFill>
              </a:rPr>
              <a:t>Modulus Values</a:t>
            </a:r>
          </a:p>
          <a:p>
            <a:pPr algn="l" eaLnBrk="1" hangingPunct="1"/>
            <a:r>
              <a:rPr lang="en-GB" altLang="en-US" sz="1400">
                <a:solidFill>
                  <a:srgbClr val="0093D0"/>
                </a:solidFill>
              </a:rPr>
              <a:t>           •     </a:t>
            </a:r>
            <a:r>
              <a:rPr lang="en-GB" altLang="en-US" sz="1400" b="1">
                <a:solidFill>
                  <a:srgbClr val="0093D0"/>
                </a:solidFill>
              </a:rPr>
              <a:t>Rubber Modulus Values</a:t>
            </a:r>
          </a:p>
          <a:p>
            <a:pPr algn="l" eaLnBrk="1" hangingPunct="1"/>
            <a:r>
              <a:rPr lang="en-GB" altLang="en-US" sz="1400">
                <a:solidFill>
                  <a:srgbClr val="0093D0"/>
                </a:solidFill>
              </a:rPr>
              <a:t>           •     </a:t>
            </a:r>
            <a:r>
              <a:rPr lang="en-GB" altLang="en-US" sz="1400" b="1">
                <a:solidFill>
                  <a:srgbClr val="0093D0"/>
                </a:solidFill>
              </a:rPr>
              <a:t>Creep Values</a:t>
            </a:r>
          </a:p>
          <a:p>
            <a:pPr algn="l" eaLnBrk="1" hangingPunct="1"/>
            <a:r>
              <a:rPr lang="en-GB" altLang="en-US" sz="1400">
                <a:solidFill>
                  <a:srgbClr val="0093D0"/>
                </a:solidFill>
              </a:rPr>
              <a:t>           •     </a:t>
            </a:r>
            <a:r>
              <a:rPr lang="en-GB" altLang="en-US" sz="1400" b="1">
                <a:solidFill>
                  <a:srgbClr val="0093D0"/>
                </a:solidFill>
              </a:rPr>
              <a:t>Relaxation Values</a:t>
            </a:r>
          </a:p>
          <a:p>
            <a:pPr algn="l" eaLnBrk="1" hangingPunct="1"/>
            <a:r>
              <a:rPr lang="en-GB" altLang="en-US" sz="1400">
                <a:solidFill>
                  <a:srgbClr val="0093D0"/>
                </a:solidFill>
              </a:rPr>
              <a:t>           •     </a:t>
            </a:r>
            <a:r>
              <a:rPr lang="en-GB" altLang="en-US" sz="1400" b="1">
                <a:solidFill>
                  <a:srgbClr val="0093D0"/>
                </a:solidFill>
              </a:rPr>
              <a:t>"Metals" Values</a:t>
            </a:r>
          </a:p>
          <a:p>
            <a:pPr algn="l" eaLnBrk="1" hangingPunct="1"/>
            <a:r>
              <a:rPr lang="en-GB" altLang="en-US" sz="1400">
                <a:solidFill>
                  <a:srgbClr val="0093D0"/>
                </a:solidFill>
              </a:rPr>
              <a:t>           •     </a:t>
            </a:r>
            <a:r>
              <a:rPr lang="en-GB" altLang="en-US" sz="1400" b="1">
                <a:solidFill>
                  <a:srgbClr val="0093D0"/>
                </a:solidFill>
              </a:rPr>
              <a:t>User Specified Position Values</a:t>
            </a:r>
          </a:p>
          <a:p>
            <a:pPr algn="l" eaLnBrk="1" hangingPunct="1"/>
            <a:r>
              <a:rPr lang="en-GB" altLang="en-US" sz="1400">
                <a:solidFill>
                  <a:srgbClr val="0093D0"/>
                </a:solidFill>
              </a:rPr>
              <a:t>           •     </a:t>
            </a:r>
            <a:r>
              <a:rPr lang="en-GB" altLang="en-US" sz="1400" b="1">
                <a:solidFill>
                  <a:srgbClr val="0093D0"/>
                </a:solidFill>
              </a:rPr>
              <a:t>Ring Stiffness Values</a:t>
            </a:r>
          </a:p>
          <a:p>
            <a:pPr algn="l" eaLnBrk="1" hangingPunct="1"/>
            <a:r>
              <a:rPr lang="en-GB" altLang="en-US" sz="1400">
                <a:solidFill>
                  <a:srgbClr val="0093D0"/>
                </a:solidFill>
              </a:rPr>
              <a:t>           •     </a:t>
            </a:r>
            <a:r>
              <a:rPr lang="en-GB" altLang="en-US" sz="1400" b="1">
                <a:solidFill>
                  <a:srgbClr val="0093D0"/>
                </a:solidFill>
              </a:rPr>
              <a:t>Food Category Results	</a:t>
            </a:r>
          </a:p>
        </p:txBody>
      </p:sp>
      <p:sp>
        <p:nvSpPr>
          <p:cNvPr id="26632" name="TextBox 8">
            <a:extLst>
              <a:ext uri="{FF2B5EF4-FFF2-40B4-BE49-F238E27FC236}">
                <a16:creationId xmlns:a16="http://schemas.microsoft.com/office/drawing/2014/main" id="{FA14DDD4-99B2-41B3-9C2B-C88470AC570B}"/>
              </a:ext>
            </a:extLst>
          </p:cNvPr>
          <p:cNvSpPr txBox="1">
            <a:spLocks noChangeArrowheads="1"/>
          </p:cNvSpPr>
          <p:nvPr/>
        </p:nvSpPr>
        <p:spPr bwMode="auto">
          <a:xfrm>
            <a:off x="609600" y="1981200"/>
            <a:ext cx="8153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Selecting the Results category displays the result categories used in the software. There are many automatically calculated test results that are selectable either before or after the test has been performed.</a:t>
            </a:r>
          </a:p>
          <a:p>
            <a:pPr algn="l" eaLnBrk="1" hangingPunct="1"/>
            <a:r>
              <a:rPr lang="en-GB" altLang="en-US" sz="1400"/>
              <a:t>Some of the results once selected, have fully automatic operation, e.g.  </a:t>
            </a:r>
            <a:r>
              <a:rPr lang="en-GB" altLang="en-US" sz="1400" b="1"/>
              <a:t>Maximum Load</a:t>
            </a:r>
          </a:p>
          <a:p>
            <a:pPr algn="l" eaLnBrk="1" hangingPunct="1"/>
            <a:r>
              <a:rPr lang="en-GB" altLang="en-US" sz="1400"/>
              <a:t>Others require user input or configuration, e.g. </a:t>
            </a:r>
            <a:r>
              <a:rPr lang="en-GB" altLang="en-US" sz="1400" b="1"/>
              <a:t>Modulus </a:t>
            </a:r>
            <a:r>
              <a:rPr lang="en-GB" altLang="en-US" sz="1400"/>
              <a:t>or </a:t>
            </a:r>
            <a:r>
              <a:rPr lang="en-GB" altLang="en-US" sz="1400" b="1"/>
              <a:t>Defined Measuring Points</a:t>
            </a:r>
            <a:r>
              <a:rPr lang="en-GB" altLang="en-US" sz="1400"/>
              <a:t>.</a:t>
            </a:r>
          </a:p>
        </p:txBody>
      </p:sp>
      <p:pic>
        <p:nvPicPr>
          <p:cNvPr id="26633" name="Picture 2">
            <a:extLst>
              <a:ext uri="{FF2B5EF4-FFF2-40B4-BE49-F238E27FC236}">
                <a16:creationId xmlns:a16="http://schemas.microsoft.com/office/drawing/2014/main" id="{44DD3FA6-77C3-402D-A583-571E52A26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200400"/>
            <a:ext cx="3200400" cy="33528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D7A71E5-2AA5-4372-9D38-BA2969933B8D}"/>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3. Overview of Results and Extra Measuring Points</a:t>
            </a:r>
          </a:p>
        </p:txBody>
      </p:sp>
      <p:sp>
        <p:nvSpPr>
          <p:cNvPr id="27651" name="Rectangle 8">
            <a:extLst>
              <a:ext uri="{FF2B5EF4-FFF2-40B4-BE49-F238E27FC236}">
                <a16:creationId xmlns:a16="http://schemas.microsoft.com/office/drawing/2014/main" id="{39781D93-EA86-414A-9E48-88882F91317E}"/>
              </a:ext>
            </a:extLst>
          </p:cNvPr>
          <p:cNvSpPr>
            <a:spLocks noGrp="1" noChangeArrowheads="1"/>
          </p:cNvSpPr>
          <p:nvPr>
            <p:ph type="body" idx="1"/>
          </p:nvPr>
        </p:nvSpPr>
        <p:spPr>
          <a:xfrm>
            <a:off x="6019800" y="1981200"/>
            <a:ext cx="2971800" cy="4572000"/>
          </a:xfrm>
        </p:spPr>
        <p:txBody>
          <a:bodyPr/>
          <a:lstStyle/>
          <a:p>
            <a:pPr eaLnBrk="1" hangingPunct="1">
              <a:buClr>
                <a:srgbClr val="0093D0"/>
              </a:buClr>
              <a:buFontTx/>
              <a:buNone/>
            </a:pPr>
            <a:endParaRPr lang="da-DK" altLang="en-US" sz="1400" b="1"/>
          </a:p>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27652" name="Billede 5" descr="LLOYD.jpg">
            <a:extLst>
              <a:ext uri="{FF2B5EF4-FFF2-40B4-BE49-F238E27FC236}">
                <a16:creationId xmlns:a16="http://schemas.microsoft.com/office/drawing/2014/main" id="{A26B25B4-8D01-4F69-847E-5A06524EC4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Slide Number Placeholder 5">
            <a:extLst>
              <a:ext uri="{FF2B5EF4-FFF2-40B4-BE49-F238E27FC236}">
                <a16:creationId xmlns:a16="http://schemas.microsoft.com/office/drawing/2014/main" id="{CCB0B85F-1471-4BF7-B6E1-ACD6076977F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20ADF6-F261-4EC4-856E-E32FDBEE6582}" type="slidenum">
              <a:rPr lang="en-US" altLang="en-US">
                <a:solidFill>
                  <a:srgbClr val="808080"/>
                </a:solidFill>
              </a:rPr>
              <a:pPr eaLnBrk="1" hangingPunct="1"/>
              <a:t>26</a:t>
            </a:fld>
            <a:endParaRPr lang="en-US" altLang="en-US">
              <a:solidFill>
                <a:srgbClr val="808080"/>
              </a:solidFill>
            </a:endParaRPr>
          </a:p>
        </p:txBody>
      </p:sp>
      <p:sp>
        <p:nvSpPr>
          <p:cNvPr id="27654" name="TextBox 6">
            <a:extLst>
              <a:ext uri="{FF2B5EF4-FFF2-40B4-BE49-F238E27FC236}">
                <a16:creationId xmlns:a16="http://schemas.microsoft.com/office/drawing/2014/main" id="{463D642D-93B7-4C68-9E7A-0B221B31B435}"/>
              </a:ext>
            </a:extLst>
          </p:cNvPr>
          <p:cNvSpPr txBox="1">
            <a:spLocks noChangeArrowheads="1"/>
          </p:cNvSpPr>
          <p:nvPr/>
        </p:nvSpPr>
        <p:spPr bwMode="auto">
          <a:xfrm>
            <a:off x="609600" y="16002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Results Tab</a:t>
            </a:r>
          </a:p>
        </p:txBody>
      </p:sp>
      <p:sp>
        <p:nvSpPr>
          <p:cNvPr id="23560" name="TextBox 8">
            <a:extLst>
              <a:ext uri="{FF2B5EF4-FFF2-40B4-BE49-F238E27FC236}">
                <a16:creationId xmlns:a16="http://schemas.microsoft.com/office/drawing/2014/main" id="{19638D5B-F1CF-463A-A2DD-D4D14E5EFB49}"/>
              </a:ext>
            </a:extLst>
          </p:cNvPr>
          <p:cNvSpPr txBox="1">
            <a:spLocks noChangeArrowheads="1"/>
          </p:cNvSpPr>
          <p:nvPr/>
        </p:nvSpPr>
        <p:spPr bwMode="auto">
          <a:xfrm>
            <a:off x="609600" y="1981200"/>
            <a:ext cx="8153400" cy="1600200"/>
          </a:xfrm>
          <a:prstGeom prst="rect">
            <a:avLst/>
          </a:prstGeom>
          <a:noFill/>
          <a:ln w="9525">
            <a:noFill/>
            <a:miter lim="800000"/>
            <a:headEnd/>
            <a:tailEnd/>
          </a:ln>
        </p:spPr>
        <p:txBody>
          <a:bodyPr>
            <a:spAutoFit/>
          </a:bodyPr>
          <a:lstStyle/>
          <a:p>
            <a:pPr algn="l">
              <a:defRPr/>
            </a:pPr>
            <a:r>
              <a:rPr lang="en-GB" sz="1400" dirty="0">
                <a:latin typeface="Arial" charset="0"/>
              </a:rPr>
              <a:t>This basic training guide will concentrate on five of these categories:</a:t>
            </a:r>
          </a:p>
          <a:p>
            <a:pPr algn="l">
              <a:defRPr/>
            </a:pPr>
            <a:endParaRPr lang="en-GB" sz="1400" dirty="0">
              <a:latin typeface="Arial" charset="0"/>
            </a:endParaRPr>
          </a:p>
          <a:p>
            <a:pPr marL="990600" lvl="1" indent="-533400" algn="l">
              <a:buClr>
                <a:srgbClr val="FF0000"/>
              </a:buClr>
              <a:buFont typeface="Wingdings" pitchFamily="2" charset="2"/>
              <a:buChar char="Ø"/>
              <a:defRPr/>
            </a:pPr>
            <a:r>
              <a:rPr lang="en-GB" sz="1400" dirty="0">
                <a:solidFill>
                  <a:srgbClr val="0093D0"/>
                </a:solidFill>
                <a:latin typeface="Arial" charset="0"/>
              </a:rPr>
              <a:t>Maximum Values</a:t>
            </a:r>
          </a:p>
          <a:p>
            <a:pPr marL="987425" lvl="1" indent="-530225" algn="l">
              <a:buClr>
                <a:srgbClr val="FF0000"/>
              </a:buClr>
              <a:buFont typeface="Wingdings" pitchFamily="2" charset="2"/>
              <a:buChar char="Ø"/>
              <a:defRPr/>
            </a:pPr>
            <a:r>
              <a:rPr lang="en-GB" sz="1400" dirty="0">
                <a:solidFill>
                  <a:srgbClr val="0093D0"/>
                </a:solidFill>
                <a:latin typeface="Arial" charset="0"/>
              </a:rPr>
              <a:t>Minimum Values</a:t>
            </a:r>
          </a:p>
          <a:p>
            <a:pPr marL="987425" lvl="1" indent="-530225" algn="l">
              <a:buClr>
                <a:srgbClr val="FF0000"/>
              </a:buClr>
              <a:buFont typeface="Wingdings" pitchFamily="2" charset="2"/>
              <a:buChar char="Ø"/>
              <a:defRPr/>
            </a:pPr>
            <a:r>
              <a:rPr lang="en-GB" sz="1400" dirty="0">
                <a:solidFill>
                  <a:srgbClr val="0093D0"/>
                </a:solidFill>
                <a:latin typeface="Arial" charset="0"/>
              </a:rPr>
              <a:t>Break values</a:t>
            </a:r>
          </a:p>
          <a:p>
            <a:pPr marL="987425" lvl="1" indent="-530225" algn="l">
              <a:buClr>
                <a:srgbClr val="FF0000"/>
              </a:buClr>
              <a:buFont typeface="Wingdings" pitchFamily="2" charset="2"/>
              <a:buChar char="Ø"/>
              <a:defRPr/>
            </a:pPr>
            <a:r>
              <a:rPr lang="en-GB" sz="1400" dirty="0">
                <a:solidFill>
                  <a:srgbClr val="0093D0"/>
                </a:solidFill>
                <a:latin typeface="Arial" charset="0"/>
              </a:rPr>
              <a:t>Modulus Values</a:t>
            </a:r>
          </a:p>
          <a:p>
            <a:pPr marL="987425" lvl="1" indent="-530225" algn="l">
              <a:buClr>
                <a:srgbClr val="FF0000"/>
              </a:buClr>
              <a:buFont typeface="Wingdings" pitchFamily="2" charset="2"/>
              <a:buChar char="Ø"/>
              <a:defRPr/>
            </a:pPr>
            <a:r>
              <a:rPr lang="en-GB" sz="1400" dirty="0">
                <a:solidFill>
                  <a:srgbClr val="0093D0"/>
                </a:solidFill>
                <a:latin typeface="Arial" charset="0"/>
              </a:rPr>
              <a:t>Defined Measuring Points</a:t>
            </a:r>
          </a:p>
        </p:txBody>
      </p:sp>
      <p:sp>
        <p:nvSpPr>
          <p:cNvPr id="11" name="TextBox 10">
            <a:extLst>
              <a:ext uri="{FF2B5EF4-FFF2-40B4-BE49-F238E27FC236}">
                <a16:creationId xmlns:a16="http://schemas.microsoft.com/office/drawing/2014/main" id="{17C9B9BE-87C4-4989-AEE8-27E62B48409F}"/>
              </a:ext>
            </a:extLst>
          </p:cNvPr>
          <p:cNvSpPr txBox="1"/>
          <p:nvPr/>
        </p:nvSpPr>
        <p:spPr>
          <a:xfrm>
            <a:off x="609600" y="3962400"/>
            <a:ext cx="8382000" cy="2246313"/>
          </a:xfrm>
          <a:prstGeom prst="rect">
            <a:avLst/>
          </a:prstGeom>
          <a:noFill/>
        </p:spPr>
        <p:txBody>
          <a:bodyPr>
            <a:spAutoFit/>
          </a:bodyPr>
          <a:lstStyle/>
          <a:p>
            <a:pPr algn="l">
              <a:defRPr/>
            </a:pPr>
            <a:r>
              <a:rPr lang="en-GB" sz="1400" dirty="0">
                <a:latin typeface="Arial" charset="0"/>
              </a:rPr>
              <a:t>All results categories contain a sub-directory that list the type of results available. To see the list of available results types, select the category required and double left click with the mouse. This will expand the view to show the result types available in that category. Double left click with the mouse on the results type to open a new </a:t>
            </a:r>
            <a:r>
              <a:rPr lang="en-GB" sz="1400" b="1" dirty="0">
                <a:latin typeface="Arial" charset="0"/>
              </a:rPr>
              <a:t>Result Information </a:t>
            </a:r>
            <a:r>
              <a:rPr lang="en-GB" sz="1400" dirty="0">
                <a:latin typeface="Arial" charset="0"/>
              </a:rPr>
              <a:t>window. This Window will show all available results with check boxes to enable calculation of a result. A </a:t>
            </a:r>
            <a:r>
              <a:rPr lang="en-GB" sz="1400" b="1" dirty="0">
                <a:latin typeface="Arial" charset="0"/>
              </a:rPr>
              <a:t>Details</a:t>
            </a:r>
            <a:r>
              <a:rPr lang="en-GB" sz="1400" dirty="0">
                <a:latin typeface="Arial" charset="0"/>
              </a:rPr>
              <a:t> tab will can be opened to give a brief description and requirements for results type.</a:t>
            </a:r>
          </a:p>
          <a:p>
            <a:pPr algn="l">
              <a:defRPr/>
            </a:pPr>
            <a:endParaRPr lang="en-GB" sz="1400" dirty="0">
              <a:latin typeface="Arial" charset="0"/>
            </a:endParaRPr>
          </a:p>
          <a:p>
            <a:pPr algn="l">
              <a:defRPr/>
            </a:pPr>
            <a:r>
              <a:rPr lang="en-GB" sz="1400" b="1" dirty="0">
                <a:latin typeface="Arial" charset="0"/>
              </a:rPr>
              <a:t>Note:  </a:t>
            </a:r>
            <a:r>
              <a:rPr lang="en-GB" sz="1400" dirty="0">
                <a:latin typeface="Arial" charset="0"/>
              </a:rPr>
              <a:t>When configuring results, the </a:t>
            </a:r>
            <a:r>
              <a:rPr lang="en-GB" sz="1400" b="1" dirty="0">
                <a:latin typeface="Arial" charset="0"/>
              </a:rPr>
              <a:t>OK </a:t>
            </a:r>
            <a:r>
              <a:rPr lang="en-GB" sz="1400" dirty="0">
                <a:latin typeface="Arial" charset="0"/>
              </a:rPr>
              <a:t>button </a:t>
            </a:r>
            <a:r>
              <a:rPr lang="en-GB" sz="1400" b="1" dirty="0">
                <a:latin typeface="Arial" charset="0"/>
              </a:rPr>
              <a:t>must </a:t>
            </a:r>
            <a:r>
              <a:rPr lang="en-GB" sz="1400" dirty="0">
                <a:latin typeface="Arial" charset="0"/>
              </a:rPr>
              <a:t>be pressed to save the new selections. If the cancel button is pressed, new result changes </a:t>
            </a:r>
            <a:r>
              <a:rPr lang="en-GB" sz="1400" b="1" dirty="0">
                <a:latin typeface="Arial" charset="0"/>
              </a:rPr>
              <a:t>will not </a:t>
            </a:r>
            <a:r>
              <a:rPr lang="en-GB" sz="1400" dirty="0">
                <a:latin typeface="Arial" charset="0"/>
              </a:rPr>
              <a:t>be saved. </a:t>
            </a:r>
          </a:p>
          <a:p>
            <a:pPr marL="271463" indent="-271463" algn="l">
              <a:buFont typeface="Wingdings" pitchFamily="2" charset="2"/>
              <a:buChar char="ü"/>
              <a:defRPr/>
            </a:pPr>
            <a:r>
              <a:rPr lang="en-GB" sz="1400" dirty="0">
                <a:latin typeface="Arial" charset="0"/>
              </a:rPr>
              <a:t>A tick mark will appear next to results that are selected.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183346B-B032-4F6F-995E-7A4EBDB77F50}"/>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3. Overview of Results and Extra Measuring Points</a:t>
            </a:r>
          </a:p>
        </p:txBody>
      </p:sp>
      <p:sp>
        <p:nvSpPr>
          <p:cNvPr id="28675" name="Rectangle 8">
            <a:extLst>
              <a:ext uri="{FF2B5EF4-FFF2-40B4-BE49-F238E27FC236}">
                <a16:creationId xmlns:a16="http://schemas.microsoft.com/office/drawing/2014/main" id="{5FF892A3-A0B9-4223-A4A6-BA2097E9E868}"/>
              </a:ext>
            </a:extLst>
          </p:cNvPr>
          <p:cNvSpPr>
            <a:spLocks noGrp="1" noChangeArrowheads="1"/>
          </p:cNvSpPr>
          <p:nvPr>
            <p:ph type="body" idx="1"/>
          </p:nvPr>
        </p:nvSpPr>
        <p:spPr>
          <a:xfrm>
            <a:off x="6019800" y="1981200"/>
            <a:ext cx="2971800" cy="4572000"/>
          </a:xfrm>
        </p:spPr>
        <p:txBody>
          <a:bodyPr/>
          <a:lstStyle/>
          <a:p>
            <a:pPr eaLnBrk="1" hangingPunct="1">
              <a:buClr>
                <a:srgbClr val="0093D0"/>
              </a:buClr>
              <a:buFontTx/>
              <a:buNone/>
            </a:pPr>
            <a:endParaRPr lang="da-DK" altLang="en-US" sz="1400" b="1"/>
          </a:p>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28676" name="Billede 5" descr="LLOYD.jpg">
            <a:extLst>
              <a:ext uri="{FF2B5EF4-FFF2-40B4-BE49-F238E27FC236}">
                <a16:creationId xmlns:a16="http://schemas.microsoft.com/office/drawing/2014/main" id="{D2485338-DBB5-4557-80DE-C8E6F6B032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Slide Number Placeholder 5">
            <a:extLst>
              <a:ext uri="{FF2B5EF4-FFF2-40B4-BE49-F238E27FC236}">
                <a16:creationId xmlns:a16="http://schemas.microsoft.com/office/drawing/2014/main" id="{083F3B10-A5BE-4EAD-97BB-42A8EEBE6D6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EE69E3-C3B1-4798-B4B5-4434F4963EB7}" type="slidenum">
              <a:rPr lang="en-US" altLang="en-US">
                <a:solidFill>
                  <a:srgbClr val="808080"/>
                </a:solidFill>
              </a:rPr>
              <a:pPr eaLnBrk="1" hangingPunct="1"/>
              <a:t>27</a:t>
            </a:fld>
            <a:endParaRPr lang="en-US" altLang="en-US">
              <a:solidFill>
                <a:srgbClr val="808080"/>
              </a:solidFill>
            </a:endParaRPr>
          </a:p>
        </p:txBody>
      </p:sp>
      <p:sp>
        <p:nvSpPr>
          <p:cNvPr id="28678" name="TextBox 6">
            <a:extLst>
              <a:ext uri="{FF2B5EF4-FFF2-40B4-BE49-F238E27FC236}">
                <a16:creationId xmlns:a16="http://schemas.microsoft.com/office/drawing/2014/main" id="{09228A11-4479-4FB7-A92F-C7F8E4CE9C2A}"/>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Results Tab</a:t>
            </a:r>
          </a:p>
        </p:txBody>
      </p:sp>
      <p:sp>
        <p:nvSpPr>
          <p:cNvPr id="28679" name="TextBox 10">
            <a:extLst>
              <a:ext uri="{FF2B5EF4-FFF2-40B4-BE49-F238E27FC236}">
                <a16:creationId xmlns:a16="http://schemas.microsoft.com/office/drawing/2014/main" id="{DFF0D842-EBB2-407B-9093-513E24F52687}"/>
              </a:ext>
            </a:extLst>
          </p:cNvPr>
          <p:cNvSpPr txBox="1">
            <a:spLocks noChangeArrowheads="1"/>
          </p:cNvSpPr>
          <p:nvPr/>
        </p:nvSpPr>
        <p:spPr bwMode="auto">
          <a:xfrm>
            <a:off x="609600" y="1981200"/>
            <a:ext cx="838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r>
              <a:rPr lang="en-GB" altLang="en-US" sz="1400"/>
              <a:t>To configure a particular result such as “Extension at Maximum Load”, the path would be:</a:t>
            </a:r>
          </a:p>
          <a:p>
            <a:pPr algn="l" eaLnBrk="1" hangingPunct="1"/>
            <a:endParaRPr lang="en-GB" altLang="en-US" sz="1400"/>
          </a:p>
          <a:p>
            <a:pPr algn="l" eaLnBrk="1" hangingPunct="1"/>
            <a:r>
              <a:rPr lang="en-GB" altLang="en-US" sz="1400" b="1">
                <a:solidFill>
                  <a:srgbClr val="0093D0"/>
                </a:solidFill>
              </a:rPr>
              <a:t>   Result Category:</a:t>
            </a:r>
            <a:r>
              <a:rPr lang="en-GB" altLang="en-US" sz="1400" b="1"/>
              <a:t>	</a:t>
            </a:r>
          </a:p>
          <a:p>
            <a:pPr algn="l" eaLnBrk="1" hangingPunct="1"/>
            <a:r>
              <a:rPr lang="en-GB" altLang="en-US" sz="1400" b="1"/>
              <a:t>     </a:t>
            </a:r>
            <a:r>
              <a:rPr lang="en-GB" altLang="en-US" sz="1400" b="1">
                <a:solidFill>
                  <a:srgbClr val="FF0000"/>
                </a:solidFill>
              </a:rPr>
              <a:t>[  Maximum  ]</a:t>
            </a:r>
            <a:r>
              <a:rPr lang="en-GB" altLang="en-US" sz="1400"/>
              <a:t>	                           </a:t>
            </a:r>
            <a:r>
              <a:rPr lang="en-GB" altLang="en-US" sz="1400" b="1">
                <a:solidFill>
                  <a:srgbClr val="0093D0"/>
                </a:solidFill>
              </a:rPr>
              <a:t>Result Type:</a:t>
            </a:r>
            <a:r>
              <a:rPr lang="en-GB" altLang="en-US" sz="1400" b="1"/>
              <a:t>	</a:t>
            </a:r>
          </a:p>
          <a:p>
            <a:pPr algn="l" eaLnBrk="1" hangingPunct="1"/>
            <a:r>
              <a:rPr lang="en-GB" altLang="en-US" sz="1400" b="1"/>
              <a:t>		              </a:t>
            </a:r>
            <a:r>
              <a:rPr lang="en-GB" altLang="en-US" sz="1400" b="1">
                <a:solidFill>
                  <a:srgbClr val="FF0000"/>
                </a:solidFill>
              </a:rPr>
              <a:t>[  Results at Maximum Load  ]</a:t>
            </a:r>
            <a:r>
              <a:rPr lang="en-GB" altLang="en-US" sz="1400" b="1"/>
              <a:t>	       </a:t>
            </a:r>
            <a:r>
              <a:rPr lang="en-GB" altLang="en-US" sz="1400" b="1">
                <a:solidFill>
                  <a:srgbClr val="0093D0"/>
                </a:solidFill>
              </a:rPr>
              <a:t>Result Information:</a:t>
            </a:r>
          </a:p>
          <a:p>
            <a:pPr algn="l" eaLnBrk="1" hangingPunct="1"/>
            <a:r>
              <a:rPr lang="en-GB" altLang="en-US" sz="1400" b="1"/>
              <a:t>					                </a:t>
            </a:r>
            <a:r>
              <a:rPr lang="en-GB" altLang="en-US" sz="1400" b="1">
                <a:solidFill>
                  <a:srgbClr val="FF0000"/>
                </a:solidFill>
              </a:rPr>
              <a:t>[  Extension at Maximum Load  ]</a:t>
            </a:r>
          </a:p>
          <a:p>
            <a:pPr algn="l" eaLnBrk="1" hangingPunct="1"/>
            <a:endParaRPr lang="en-GB" altLang="en-US" sz="1400"/>
          </a:p>
          <a:p>
            <a:pPr algn="l" eaLnBrk="1" hangingPunct="1"/>
            <a:endParaRPr lang="en-GB" altLang="en-US" sz="1400"/>
          </a:p>
        </p:txBody>
      </p:sp>
      <p:cxnSp>
        <p:nvCxnSpPr>
          <p:cNvPr id="28680" name="Elbow Connector 17">
            <a:extLst>
              <a:ext uri="{FF2B5EF4-FFF2-40B4-BE49-F238E27FC236}">
                <a16:creationId xmlns:a16="http://schemas.microsoft.com/office/drawing/2014/main" id="{60EE1919-964D-413B-BDC6-BCAF32B5677A}"/>
              </a:ext>
            </a:extLst>
          </p:cNvPr>
          <p:cNvCxnSpPr>
            <a:cxnSpLocks noChangeShapeType="1"/>
          </p:cNvCxnSpPr>
          <p:nvPr/>
        </p:nvCxnSpPr>
        <p:spPr bwMode="auto">
          <a:xfrm>
            <a:off x="2362200" y="2819400"/>
            <a:ext cx="1143000" cy="152400"/>
          </a:xfrm>
          <a:prstGeom prst="bentConnector3">
            <a:avLst>
              <a:gd name="adj1" fmla="val 50000"/>
            </a:avLst>
          </a:prstGeom>
          <a:noFill/>
          <a:ln w="22225" algn="ctr">
            <a:solidFill>
              <a:srgbClr val="0000CC"/>
            </a:solidFill>
            <a:round/>
            <a:headEnd/>
            <a:tailEnd type="arrow" w="med" len="med"/>
          </a:ln>
          <a:extLst>
            <a:ext uri="{909E8E84-426E-40DD-AFC4-6F175D3DCCD1}">
              <a14:hiddenFill xmlns:a14="http://schemas.microsoft.com/office/drawing/2010/main">
                <a:noFill/>
              </a14:hiddenFill>
            </a:ext>
          </a:extLst>
        </p:spPr>
      </p:cxnSp>
      <p:cxnSp>
        <p:nvCxnSpPr>
          <p:cNvPr id="28681" name="Elbow Connector 20">
            <a:extLst>
              <a:ext uri="{FF2B5EF4-FFF2-40B4-BE49-F238E27FC236}">
                <a16:creationId xmlns:a16="http://schemas.microsoft.com/office/drawing/2014/main" id="{A4542755-1F7C-4CFC-88EA-85E96F84663C}"/>
              </a:ext>
            </a:extLst>
          </p:cNvPr>
          <p:cNvCxnSpPr>
            <a:cxnSpLocks noChangeShapeType="1"/>
          </p:cNvCxnSpPr>
          <p:nvPr/>
        </p:nvCxnSpPr>
        <p:spPr bwMode="auto">
          <a:xfrm>
            <a:off x="5029200" y="2971800"/>
            <a:ext cx="1447800" cy="228600"/>
          </a:xfrm>
          <a:prstGeom prst="bentConnector3">
            <a:avLst>
              <a:gd name="adj1" fmla="val 50000"/>
            </a:avLst>
          </a:prstGeom>
          <a:noFill/>
          <a:ln w="22225" algn="ctr">
            <a:solidFill>
              <a:srgbClr val="0000CC"/>
            </a:solidFill>
            <a:round/>
            <a:headEnd/>
            <a:tailEnd type="arrow" w="med" len="med"/>
          </a:ln>
          <a:extLst>
            <a:ext uri="{909E8E84-426E-40DD-AFC4-6F175D3DCCD1}">
              <a14:hiddenFill xmlns:a14="http://schemas.microsoft.com/office/drawing/2010/main">
                <a:noFill/>
              </a14:hiddenFill>
            </a:ext>
          </a:extLst>
        </p:spPr>
      </p:cxnSp>
      <p:pic>
        <p:nvPicPr>
          <p:cNvPr id="28682" name="Picture 2">
            <a:extLst>
              <a:ext uri="{FF2B5EF4-FFF2-40B4-BE49-F238E27FC236}">
                <a16:creationId xmlns:a16="http://schemas.microsoft.com/office/drawing/2014/main" id="{A2860116-7E42-4ABD-A9E4-E87898E2D8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76600"/>
            <a:ext cx="2365375" cy="23939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28683" name="Picture 3">
            <a:extLst>
              <a:ext uri="{FF2B5EF4-FFF2-40B4-BE49-F238E27FC236}">
                <a16:creationId xmlns:a16="http://schemas.microsoft.com/office/drawing/2014/main" id="{E8D16D52-1C19-4A60-BF13-B40934F47E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505200"/>
            <a:ext cx="2362200" cy="238918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28684" name="Picture 4">
            <a:extLst>
              <a:ext uri="{FF2B5EF4-FFF2-40B4-BE49-F238E27FC236}">
                <a16:creationId xmlns:a16="http://schemas.microsoft.com/office/drawing/2014/main" id="{B5047394-FFA4-4FEA-A33C-00C364A167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657600"/>
            <a:ext cx="2517775" cy="24384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28685" name="TextBox 29">
            <a:extLst>
              <a:ext uri="{FF2B5EF4-FFF2-40B4-BE49-F238E27FC236}">
                <a16:creationId xmlns:a16="http://schemas.microsoft.com/office/drawing/2014/main" id="{3782F085-4330-4892-BE06-0525C957704F}"/>
              </a:ext>
            </a:extLst>
          </p:cNvPr>
          <p:cNvSpPr txBox="1">
            <a:spLocks noChangeArrowheads="1"/>
          </p:cNvSpPr>
          <p:nvPr/>
        </p:nvSpPr>
        <p:spPr bwMode="auto">
          <a:xfrm>
            <a:off x="609600" y="6248400"/>
            <a:ext cx="792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a:t>Click OK button three times to save this result for calculation.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02243F-C2CC-46AE-9A47-DC1715547AE2}"/>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3. Overview of Results and Extra Measuring Points</a:t>
            </a:r>
          </a:p>
        </p:txBody>
      </p:sp>
      <p:sp>
        <p:nvSpPr>
          <p:cNvPr id="29699" name="Rectangle 8">
            <a:extLst>
              <a:ext uri="{FF2B5EF4-FFF2-40B4-BE49-F238E27FC236}">
                <a16:creationId xmlns:a16="http://schemas.microsoft.com/office/drawing/2014/main" id="{24D4C68A-2479-4180-90CF-4669547D3DE7}"/>
              </a:ext>
            </a:extLst>
          </p:cNvPr>
          <p:cNvSpPr>
            <a:spLocks noGrp="1" noChangeArrowheads="1"/>
          </p:cNvSpPr>
          <p:nvPr>
            <p:ph type="body" idx="1"/>
          </p:nvPr>
        </p:nvSpPr>
        <p:spPr>
          <a:xfrm>
            <a:off x="6019800" y="1981200"/>
            <a:ext cx="2971800" cy="4572000"/>
          </a:xfrm>
        </p:spPr>
        <p:txBody>
          <a:bodyPr/>
          <a:lstStyle/>
          <a:p>
            <a:pPr eaLnBrk="1" hangingPunct="1">
              <a:buClr>
                <a:srgbClr val="0093D0"/>
              </a:buClr>
              <a:buFontTx/>
              <a:buNone/>
            </a:pPr>
            <a:endParaRPr lang="da-DK" altLang="en-US" sz="1400" b="1"/>
          </a:p>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29700" name="Billede 5" descr="LLOYD.jpg">
            <a:extLst>
              <a:ext uri="{FF2B5EF4-FFF2-40B4-BE49-F238E27FC236}">
                <a16:creationId xmlns:a16="http://schemas.microsoft.com/office/drawing/2014/main" id="{C9DBF721-CE15-4262-8FD1-E37D1BB01A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Slide Number Placeholder 5">
            <a:extLst>
              <a:ext uri="{FF2B5EF4-FFF2-40B4-BE49-F238E27FC236}">
                <a16:creationId xmlns:a16="http://schemas.microsoft.com/office/drawing/2014/main" id="{DF4501A8-6B5F-4500-A6BB-DBBBC92E0CD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579BD0-435B-40A6-A60C-E4495B5673B6}" type="slidenum">
              <a:rPr lang="en-US" altLang="en-US">
                <a:solidFill>
                  <a:srgbClr val="808080"/>
                </a:solidFill>
              </a:rPr>
              <a:pPr eaLnBrk="1" hangingPunct="1"/>
              <a:t>28</a:t>
            </a:fld>
            <a:endParaRPr lang="en-US" altLang="en-US">
              <a:solidFill>
                <a:srgbClr val="808080"/>
              </a:solidFill>
            </a:endParaRPr>
          </a:p>
        </p:txBody>
      </p:sp>
      <p:sp>
        <p:nvSpPr>
          <p:cNvPr id="29702" name="TextBox 6">
            <a:extLst>
              <a:ext uri="{FF2B5EF4-FFF2-40B4-BE49-F238E27FC236}">
                <a16:creationId xmlns:a16="http://schemas.microsoft.com/office/drawing/2014/main" id="{4D379482-F8D4-4AAF-B10D-2784B757B50E}"/>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Results Tab</a:t>
            </a:r>
          </a:p>
        </p:txBody>
      </p:sp>
      <p:sp>
        <p:nvSpPr>
          <p:cNvPr id="29703" name="TextBox 10">
            <a:extLst>
              <a:ext uri="{FF2B5EF4-FFF2-40B4-BE49-F238E27FC236}">
                <a16:creationId xmlns:a16="http://schemas.microsoft.com/office/drawing/2014/main" id="{CFEF3210-7D43-4B62-9519-C57A57EF4BAE}"/>
              </a:ext>
            </a:extLst>
          </p:cNvPr>
          <p:cNvSpPr txBox="1">
            <a:spLocks noChangeArrowheads="1"/>
          </p:cNvSpPr>
          <p:nvPr/>
        </p:nvSpPr>
        <p:spPr bwMode="auto">
          <a:xfrm>
            <a:off x="609600" y="1981200"/>
            <a:ext cx="320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Maximum Results:</a:t>
            </a:r>
          </a:p>
        </p:txBody>
      </p:sp>
      <p:pic>
        <p:nvPicPr>
          <p:cNvPr id="29704" name="Picture 4">
            <a:extLst>
              <a:ext uri="{FF2B5EF4-FFF2-40B4-BE49-F238E27FC236}">
                <a16:creationId xmlns:a16="http://schemas.microsoft.com/office/drawing/2014/main" id="{FE7BD5FE-5758-4A7B-9592-F0EA3D34C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62200"/>
            <a:ext cx="3314700" cy="9239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29705" name="TextBox 14">
            <a:extLst>
              <a:ext uri="{FF2B5EF4-FFF2-40B4-BE49-F238E27FC236}">
                <a16:creationId xmlns:a16="http://schemas.microsoft.com/office/drawing/2014/main" id="{A436A41C-18A7-4798-AE91-3A433F7396E8}"/>
              </a:ext>
            </a:extLst>
          </p:cNvPr>
          <p:cNvSpPr txBox="1">
            <a:spLocks noChangeArrowheads="1"/>
          </p:cNvSpPr>
          <p:nvPr/>
        </p:nvSpPr>
        <p:spPr bwMode="auto">
          <a:xfrm>
            <a:off x="4343400" y="22860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Use the mouse and double left click on the folder icon marked </a:t>
            </a:r>
            <a:r>
              <a:rPr lang="en-GB" altLang="en-US" sz="1400" b="1"/>
              <a:t>Maximum.</a:t>
            </a:r>
          </a:p>
          <a:p>
            <a:pPr algn="l" eaLnBrk="1" hangingPunct="1"/>
            <a:r>
              <a:rPr lang="en-GB" altLang="en-US" sz="1400"/>
              <a:t>This will show an expanded view of the maximum result type category and list the actual results available.</a:t>
            </a:r>
          </a:p>
        </p:txBody>
      </p:sp>
      <p:sp>
        <p:nvSpPr>
          <p:cNvPr id="29706" name="TextBox 15">
            <a:extLst>
              <a:ext uri="{FF2B5EF4-FFF2-40B4-BE49-F238E27FC236}">
                <a16:creationId xmlns:a16="http://schemas.microsoft.com/office/drawing/2014/main" id="{D87604ED-8FCD-47C3-B043-639B6831777A}"/>
              </a:ext>
            </a:extLst>
          </p:cNvPr>
          <p:cNvSpPr txBox="1">
            <a:spLocks noChangeArrowheads="1"/>
          </p:cNvSpPr>
          <p:nvPr/>
        </p:nvSpPr>
        <p:spPr bwMode="auto">
          <a:xfrm>
            <a:off x="533400" y="3783013"/>
            <a:ext cx="81534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Percentage Total Elongation at Maximum Force:</a:t>
            </a:r>
          </a:p>
          <a:p>
            <a:pPr algn="l" eaLnBrk="1" hangingPunct="1"/>
            <a:endParaRPr lang="en-GB" altLang="en-US" sz="1400" b="1">
              <a:solidFill>
                <a:srgbClr val="0093D0"/>
              </a:solidFill>
            </a:endParaRPr>
          </a:p>
          <a:p>
            <a:pPr algn="l" eaLnBrk="1" hangingPunct="1"/>
            <a:r>
              <a:rPr lang="en-GB" altLang="en-US" sz="1400"/>
              <a:t>This result firstly calculates the point in the test where the maximum force occurs and then draws a line down to the strain axis and calculates the % strain value at this point when compared to the original gauge length.  </a:t>
            </a:r>
            <a:r>
              <a:rPr lang="en-GB" altLang="en-US" sz="1400" b="1"/>
              <a:t>(Sample Height/Gauge Length must be entered in Sample Height Tab)</a:t>
            </a:r>
          </a:p>
          <a:p>
            <a:pPr algn="l" eaLnBrk="1" hangingPunct="1"/>
            <a:endParaRPr lang="en-GB" altLang="en-US" sz="1400" b="1"/>
          </a:p>
          <a:p>
            <a:pPr algn="l" eaLnBrk="1" hangingPunct="1"/>
            <a:r>
              <a:rPr lang="en-GB" altLang="en-US" sz="1400" b="1">
                <a:solidFill>
                  <a:srgbClr val="0093D0"/>
                </a:solidFill>
              </a:rPr>
              <a:t>Percentage Non-Proportional Elongation at Maximum Force: </a:t>
            </a:r>
          </a:p>
          <a:p>
            <a:pPr algn="l" eaLnBrk="1" hangingPunct="1"/>
            <a:endParaRPr lang="en-GB" altLang="en-US" sz="1400" b="1">
              <a:solidFill>
                <a:srgbClr val="0093D0"/>
              </a:solidFill>
            </a:endParaRPr>
          </a:p>
          <a:p>
            <a:pPr algn="l" eaLnBrk="1" hangingPunct="1"/>
            <a:r>
              <a:rPr lang="en-GB" altLang="en-US" sz="1400"/>
              <a:t>This result is an advanced strain result and will not be covered in this guide.</a:t>
            </a:r>
          </a:p>
          <a:p>
            <a:pPr algn="l" eaLnBrk="1" hangingPunct="1"/>
            <a:endParaRPr lang="en-GB" alt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6BBF6E3-9779-404F-8472-A0A5ECC42D3F}"/>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3. Overview of Results and Extra Measuring Points</a:t>
            </a:r>
          </a:p>
        </p:txBody>
      </p:sp>
      <p:sp>
        <p:nvSpPr>
          <p:cNvPr id="30723" name="Rectangle 8">
            <a:extLst>
              <a:ext uri="{FF2B5EF4-FFF2-40B4-BE49-F238E27FC236}">
                <a16:creationId xmlns:a16="http://schemas.microsoft.com/office/drawing/2014/main" id="{26E0BD68-4BCB-44B0-AB5F-B3DA3E7F27D9}"/>
              </a:ext>
            </a:extLst>
          </p:cNvPr>
          <p:cNvSpPr>
            <a:spLocks noGrp="1" noChangeArrowheads="1"/>
          </p:cNvSpPr>
          <p:nvPr>
            <p:ph type="body" idx="1"/>
          </p:nvPr>
        </p:nvSpPr>
        <p:spPr>
          <a:xfrm>
            <a:off x="5943600" y="1981200"/>
            <a:ext cx="2971800" cy="4572000"/>
          </a:xfrm>
        </p:spPr>
        <p:txBody>
          <a:bodyPr/>
          <a:lstStyle/>
          <a:p>
            <a:pPr eaLnBrk="1" hangingPunct="1">
              <a:buClr>
                <a:srgbClr val="0093D0"/>
              </a:buClr>
              <a:buFontTx/>
              <a:buNone/>
            </a:pPr>
            <a:endParaRPr lang="da-DK" altLang="en-US" sz="1400" b="1"/>
          </a:p>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30724" name="Billede 5" descr="LLOYD.jpg">
            <a:extLst>
              <a:ext uri="{FF2B5EF4-FFF2-40B4-BE49-F238E27FC236}">
                <a16:creationId xmlns:a16="http://schemas.microsoft.com/office/drawing/2014/main" id="{9A37DA47-C39C-4A37-AE19-30EA454E3D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Slide Number Placeholder 5">
            <a:extLst>
              <a:ext uri="{FF2B5EF4-FFF2-40B4-BE49-F238E27FC236}">
                <a16:creationId xmlns:a16="http://schemas.microsoft.com/office/drawing/2014/main" id="{22049F50-E9C4-4BFE-9EF7-30A3DD614CD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709CDB-B1AD-4286-A195-005DF738FB63}" type="slidenum">
              <a:rPr lang="en-US" altLang="en-US">
                <a:solidFill>
                  <a:srgbClr val="808080"/>
                </a:solidFill>
              </a:rPr>
              <a:pPr eaLnBrk="1" hangingPunct="1"/>
              <a:t>29</a:t>
            </a:fld>
            <a:endParaRPr lang="en-US" altLang="en-US">
              <a:solidFill>
                <a:srgbClr val="808080"/>
              </a:solidFill>
            </a:endParaRPr>
          </a:p>
        </p:txBody>
      </p:sp>
      <p:sp>
        <p:nvSpPr>
          <p:cNvPr id="30726" name="TextBox 6">
            <a:extLst>
              <a:ext uri="{FF2B5EF4-FFF2-40B4-BE49-F238E27FC236}">
                <a16:creationId xmlns:a16="http://schemas.microsoft.com/office/drawing/2014/main" id="{79DABA13-0E00-4FE7-99F5-7FDE56970C99}"/>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Results Tab</a:t>
            </a:r>
          </a:p>
        </p:txBody>
      </p:sp>
      <p:sp>
        <p:nvSpPr>
          <p:cNvPr id="30727" name="TextBox 10">
            <a:extLst>
              <a:ext uri="{FF2B5EF4-FFF2-40B4-BE49-F238E27FC236}">
                <a16:creationId xmlns:a16="http://schemas.microsoft.com/office/drawing/2014/main" id="{C5EBB478-92DD-42A3-ADEF-17FEA55F12CD}"/>
              </a:ext>
            </a:extLst>
          </p:cNvPr>
          <p:cNvSpPr txBox="1">
            <a:spLocks noChangeArrowheads="1"/>
          </p:cNvSpPr>
          <p:nvPr/>
        </p:nvSpPr>
        <p:spPr bwMode="auto">
          <a:xfrm>
            <a:off x="609600" y="1981200"/>
            <a:ext cx="320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Maximum Results </a:t>
            </a:r>
          </a:p>
        </p:txBody>
      </p:sp>
      <p:sp>
        <p:nvSpPr>
          <p:cNvPr id="16" name="TextBox 15">
            <a:extLst>
              <a:ext uri="{FF2B5EF4-FFF2-40B4-BE49-F238E27FC236}">
                <a16:creationId xmlns:a16="http://schemas.microsoft.com/office/drawing/2014/main" id="{EC5CF586-47C0-411F-8F90-A1B76DDFFCD5}"/>
              </a:ext>
            </a:extLst>
          </p:cNvPr>
          <p:cNvSpPr txBox="1"/>
          <p:nvPr/>
        </p:nvSpPr>
        <p:spPr>
          <a:xfrm>
            <a:off x="533400" y="3429000"/>
            <a:ext cx="8305800" cy="3108325"/>
          </a:xfrm>
          <a:prstGeom prst="rect">
            <a:avLst/>
          </a:prstGeom>
          <a:noFill/>
        </p:spPr>
        <p:txBody>
          <a:bodyPr>
            <a:spAutoFit/>
          </a:bodyPr>
          <a:lstStyle/>
          <a:p>
            <a:pPr algn="l">
              <a:defRPr/>
            </a:pPr>
            <a:r>
              <a:rPr lang="en-GB" sz="1400" b="1" dirty="0">
                <a:solidFill>
                  <a:srgbClr val="0093D0"/>
                </a:solidFill>
                <a:latin typeface="Arial" charset="0"/>
              </a:rPr>
              <a:t>Results at Maximum Load:</a:t>
            </a:r>
          </a:p>
          <a:p>
            <a:pPr algn="l">
              <a:defRPr/>
            </a:pPr>
            <a:endParaRPr lang="en-GB" sz="1400" b="1" dirty="0">
              <a:solidFill>
                <a:srgbClr val="0093D0"/>
              </a:solidFill>
              <a:latin typeface="Arial" charset="0"/>
            </a:endParaRPr>
          </a:p>
          <a:p>
            <a:pPr algn="l">
              <a:defRPr/>
            </a:pPr>
            <a:r>
              <a:rPr lang="en-GB" sz="1400" dirty="0">
                <a:latin typeface="Arial" charset="0"/>
              </a:rPr>
              <a:t>Selecting this result type opens the Result Information window and allows selection of the following individual results, all calculated at the Maximum Load point:</a:t>
            </a:r>
          </a:p>
          <a:p>
            <a:pPr algn="l">
              <a:defRPr/>
            </a:pPr>
            <a:endParaRPr lang="en-GB" sz="1400" dirty="0">
              <a:latin typeface="Arial" charset="0"/>
            </a:endParaRPr>
          </a:p>
          <a:p>
            <a:pPr marL="1882775" indent="-442913" algn="l">
              <a:buClr>
                <a:srgbClr val="FF0000"/>
              </a:buClr>
              <a:buFont typeface="Wingdings" pitchFamily="2" charset="2"/>
              <a:buChar char="Ø"/>
              <a:defRPr/>
            </a:pPr>
            <a:r>
              <a:rPr lang="en-GB" sz="1400" dirty="0">
                <a:solidFill>
                  <a:srgbClr val="0093D0"/>
                </a:solidFill>
                <a:latin typeface="Arial" charset="0"/>
              </a:rPr>
              <a:t>Load At Maximum Load			</a:t>
            </a:r>
          </a:p>
          <a:p>
            <a:pPr marL="1882775" indent="-442913" algn="l">
              <a:buClr>
                <a:srgbClr val="FF0000"/>
              </a:buClr>
              <a:buFont typeface="Wingdings" pitchFamily="2" charset="2"/>
              <a:buChar char="Ø"/>
              <a:defRPr/>
            </a:pPr>
            <a:r>
              <a:rPr lang="en-GB" sz="1400" dirty="0">
                <a:solidFill>
                  <a:srgbClr val="0093D0"/>
                </a:solidFill>
                <a:latin typeface="Arial" charset="0"/>
              </a:rPr>
              <a:t>Extension at Maximum Load		</a:t>
            </a:r>
          </a:p>
          <a:p>
            <a:pPr marL="1882775" indent="-442913" algn="l">
              <a:buClr>
                <a:srgbClr val="FF0000"/>
              </a:buClr>
              <a:buFont typeface="Wingdings" pitchFamily="2" charset="2"/>
              <a:buChar char="Ø"/>
              <a:defRPr/>
            </a:pPr>
            <a:r>
              <a:rPr lang="en-GB" sz="1400" dirty="0">
                <a:solidFill>
                  <a:srgbClr val="0093D0"/>
                </a:solidFill>
                <a:latin typeface="Arial" charset="0"/>
              </a:rPr>
              <a:t>Machine Extension at Maximum Load</a:t>
            </a:r>
          </a:p>
          <a:p>
            <a:pPr marL="1882775" indent="-442913" algn="l">
              <a:buClr>
                <a:srgbClr val="FF0000"/>
              </a:buClr>
              <a:buFont typeface="Wingdings" pitchFamily="2" charset="2"/>
              <a:buChar char="Ø"/>
              <a:defRPr/>
            </a:pPr>
            <a:r>
              <a:rPr lang="en-GB" sz="1400" dirty="0">
                <a:solidFill>
                  <a:srgbClr val="0093D0"/>
                </a:solidFill>
                <a:latin typeface="Arial" charset="0"/>
              </a:rPr>
              <a:t>Extension from preload at Maximum Load	</a:t>
            </a:r>
          </a:p>
          <a:p>
            <a:pPr marL="1882775" indent="-442913" algn="l">
              <a:buClr>
                <a:srgbClr val="FF0000"/>
              </a:buClr>
              <a:buFont typeface="Wingdings" pitchFamily="2" charset="2"/>
              <a:buChar char="Ø"/>
              <a:defRPr/>
            </a:pPr>
            <a:r>
              <a:rPr lang="en-GB" sz="1400" dirty="0">
                <a:solidFill>
                  <a:srgbClr val="0093D0"/>
                </a:solidFill>
                <a:latin typeface="Arial" charset="0"/>
              </a:rPr>
              <a:t>Work to Maximum Load		        		</a:t>
            </a:r>
          </a:p>
          <a:p>
            <a:pPr marL="1882775" indent="-442913" algn="l">
              <a:buClr>
                <a:srgbClr val="FF0000"/>
              </a:buClr>
              <a:buFont typeface="Wingdings" pitchFamily="2" charset="2"/>
              <a:buChar char="Ø"/>
              <a:defRPr/>
            </a:pPr>
            <a:r>
              <a:rPr lang="en-GB" sz="1400" dirty="0">
                <a:solidFill>
                  <a:srgbClr val="0093D0"/>
                </a:solidFill>
                <a:latin typeface="Arial" charset="0"/>
              </a:rPr>
              <a:t>Work from preload to Maximum Load</a:t>
            </a:r>
          </a:p>
          <a:p>
            <a:pPr marL="1882775" indent="-442913" algn="l">
              <a:buClr>
                <a:srgbClr val="FF0000"/>
              </a:buClr>
              <a:buFont typeface="Wingdings" pitchFamily="2" charset="2"/>
              <a:buChar char="Ø"/>
              <a:defRPr/>
            </a:pPr>
            <a:r>
              <a:rPr lang="en-GB" sz="1400" dirty="0">
                <a:solidFill>
                  <a:srgbClr val="0093D0"/>
                </a:solidFill>
                <a:latin typeface="Arial" charset="0"/>
              </a:rPr>
              <a:t>Stress at Maximum Load		</a:t>
            </a:r>
            <a:r>
              <a:rPr lang="en-GB" sz="1400" dirty="0">
                <a:latin typeface="Arial" charset="0"/>
              </a:rPr>
              <a:t>(requires Sample Area)</a:t>
            </a:r>
          </a:p>
          <a:p>
            <a:pPr marL="1882775" indent="-442913" algn="l">
              <a:buClr>
                <a:srgbClr val="FF0000"/>
              </a:buClr>
              <a:buFont typeface="Wingdings" pitchFamily="2" charset="2"/>
              <a:buChar char="Ø"/>
              <a:defRPr/>
            </a:pPr>
            <a:r>
              <a:rPr lang="en-GB" sz="1400" dirty="0">
                <a:solidFill>
                  <a:srgbClr val="0093D0"/>
                </a:solidFill>
                <a:latin typeface="Arial" charset="0"/>
              </a:rPr>
              <a:t>Strain at Maximum Load		</a:t>
            </a:r>
            <a:r>
              <a:rPr lang="en-GB" sz="1400" dirty="0">
                <a:latin typeface="Arial" charset="0"/>
              </a:rPr>
              <a:t>(requires Sample Gauge Length)</a:t>
            </a:r>
          </a:p>
          <a:p>
            <a:pPr marL="1882775" indent="-442913" algn="l">
              <a:buClr>
                <a:srgbClr val="FF0000"/>
              </a:buClr>
              <a:buFont typeface="Wingdings" pitchFamily="2" charset="2"/>
              <a:buChar char="Ø"/>
              <a:defRPr/>
            </a:pPr>
            <a:r>
              <a:rPr lang="en-GB" sz="1400" dirty="0">
                <a:solidFill>
                  <a:srgbClr val="0093D0"/>
                </a:solidFill>
                <a:latin typeface="Arial" charset="0"/>
              </a:rPr>
              <a:t>Percentage Strain at Maximum Load	</a:t>
            </a:r>
            <a:r>
              <a:rPr lang="en-GB" sz="1400" dirty="0">
                <a:latin typeface="Arial" charset="0"/>
              </a:rPr>
              <a:t>(requires Sample Gauge Length)</a:t>
            </a:r>
          </a:p>
        </p:txBody>
      </p:sp>
      <p:pic>
        <p:nvPicPr>
          <p:cNvPr id="30729" name="Picture 2">
            <a:extLst>
              <a:ext uri="{FF2B5EF4-FFF2-40B4-BE49-F238E27FC236}">
                <a16:creationId xmlns:a16="http://schemas.microsoft.com/office/drawing/2014/main" id="{0BC8529A-A380-4C1F-9B77-DB7A0785B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62200"/>
            <a:ext cx="3209925" cy="933450"/>
          </a:xfrm>
          <a:prstGeom prst="rect">
            <a:avLst/>
          </a:prstGeom>
          <a:noFill/>
          <a:ln w="12700">
            <a:solidFill>
              <a:srgbClr val="0000CC"/>
            </a:solidFill>
            <a:miter lim="800000"/>
            <a:headEnd/>
            <a:tailEnd/>
          </a:ln>
          <a:extLst>
            <a:ext uri="{909E8E84-426E-40DD-AFC4-6F175D3DCCD1}">
              <a14:hiddenFill xmlns:a14="http://schemas.microsoft.com/office/drawing/2010/main">
                <a:solidFill>
                  <a:srgbClr val="FFFFFF"/>
                </a:solidFill>
              </a14:hiddenFill>
            </a:ext>
          </a:extLst>
        </p:spPr>
      </p:pic>
      <p:cxnSp>
        <p:nvCxnSpPr>
          <p:cNvPr id="30730" name="Straight Arrow Connector 16">
            <a:extLst>
              <a:ext uri="{FF2B5EF4-FFF2-40B4-BE49-F238E27FC236}">
                <a16:creationId xmlns:a16="http://schemas.microsoft.com/office/drawing/2014/main" id="{2CDD9CD4-BAFE-4929-AE76-BEB81621B290}"/>
              </a:ext>
            </a:extLst>
          </p:cNvPr>
          <p:cNvCxnSpPr>
            <a:cxnSpLocks noChangeShapeType="1"/>
          </p:cNvCxnSpPr>
          <p:nvPr/>
        </p:nvCxnSpPr>
        <p:spPr bwMode="auto">
          <a:xfrm>
            <a:off x="3962400" y="2819400"/>
            <a:ext cx="533400" cy="0"/>
          </a:xfrm>
          <a:prstGeom prst="straightConnector1">
            <a:avLst/>
          </a:prstGeom>
          <a:noFill/>
          <a:ln w="25400" algn="ctr">
            <a:solidFill>
              <a:srgbClr val="0000CC"/>
            </a:solidFill>
            <a:round/>
            <a:headEnd/>
            <a:tailEnd type="arrow" w="med" len="med"/>
          </a:ln>
          <a:extLst>
            <a:ext uri="{909E8E84-426E-40DD-AFC4-6F175D3DCCD1}">
              <a14:hiddenFill xmlns:a14="http://schemas.microsoft.com/office/drawing/2010/main">
                <a:noFill/>
              </a14:hiddenFill>
            </a:ext>
          </a:extLst>
        </p:spPr>
      </p:cxnSp>
      <p:pic>
        <p:nvPicPr>
          <p:cNvPr id="30731" name="Picture 4">
            <a:extLst>
              <a:ext uri="{FF2B5EF4-FFF2-40B4-BE49-F238E27FC236}">
                <a16:creationId xmlns:a16="http://schemas.microsoft.com/office/drawing/2014/main" id="{ED81792E-852B-4479-A4AB-D271256D82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05000"/>
            <a:ext cx="3352800" cy="16732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D659773-FA13-4990-895E-55CD96112A47}"/>
              </a:ext>
            </a:extLst>
          </p:cNvPr>
          <p:cNvSpPr>
            <a:spLocks noGrp="1" noChangeArrowheads="1"/>
          </p:cNvSpPr>
          <p:nvPr>
            <p:ph type="title"/>
          </p:nvPr>
        </p:nvSpPr>
        <p:spPr>
          <a:xfrm>
            <a:off x="457200" y="838200"/>
            <a:ext cx="8229600" cy="762000"/>
          </a:xfrm>
        </p:spPr>
        <p:txBody>
          <a:bodyPr/>
          <a:lstStyle/>
          <a:p>
            <a:pPr eaLnBrk="1" hangingPunct="1">
              <a:defRPr/>
            </a:pPr>
            <a:r>
              <a:rPr lang="da-DK" sz="2800" u="sng" dirty="0">
                <a:solidFill>
                  <a:srgbClr val="0093D0"/>
                </a:solidFill>
              </a:rPr>
              <a:t>1. Creating a Test File (.batch file)</a:t>
            </a:r>
          </a:p>
        </p:txBody>
      </p:sp>
      <p:sp>
        <p:nvSpPr>
          <p:cNvPr id="4099" name="Rectangle 8">
            <a:extLst>
              <a:ext uri="{FF2B5EF4-FFF2-40B4-BE49-F238E27FC236}">
                <a16:creationId xmlns:a16="http://schemas.microsoft.com/office/drawing/2014/main" id="{FE5971C2-03AA-4AD5-9FD2-43E658EB7B12}"/>
              </a:ext>
            </a:extLst>
          </p:cNvPr>
          <p:cNvSpPr>
            <a:spLocks noGrp="1" noChangeArrowheads="1"/>
          </p:cNvSpPr>
          <p:nvPr>
            <p:ph type="body" idx="1"/>
          </p:nvPr>
        </p:nvSpPr>
        <p:spPr>
          <a:xfrm>
            <a:off x="457200" y="1600200"/>
            <a:ext cx="8229600" cy="914400"/>
          </a:xfrm>
        </p:spPr>
        <p:txBody>
          <a:bodyPr/>
          <a:lstStyle/>
          <a:p>
            <a:pPr eaLnBrk="1" hangingPunct="1">
              <a:buClr>
                <a:srgbClr val="0093D0"/>
              </a:buClr>
              <a:buFontTx/>
              <a:buNone/>
            </a:pPr>
            <a:r>
              <a:rPr lang="da-DK" altLang="en-US" sz="1400"/>
              <a:t>When the software is opened, the screen (by default) will show the </a:t>
            </a:r>
            <a:r>
              <a:rPr lang="da-DK" altLang="en-US" sz="1400" b="1">
                <a:solidFill>
                  <a:srgbClr val="0093D0"/>
                </a:solidFill>
              </a:rPr>
              <a:t>’Welcome To Nexygen Plus’</a:t>
            </a:r>
          </a:p>
          <a:p>
            <a:pPr eaLnBrk="1" hangingPunct="1">
              <a:buClr>
                <a:srgbClr val="0093D0"/>
              </a:buClr>
              <a:buFontTx/>
              <a:buNone/>
            </a:pPr>
            <a:r>
              <a:rPr lang="da-DK" altLang="en-US" sz="1400"/>
              <a:t>splash screen shown below:</a:t>
            </a:r>
          </a:p>
        </p:txBody>
      </p:sp>
      <p:pic>
        <p:nvPicPr>
          <p:cNvPr id="4100" name="Billede 5" descr="LLOYD.jpg">
            <a:extLst>
              <a:ext uri="{FF2B5EF4-FFF2-40B4-BE49-F238E27FC236}">
                <a16:creationId xmlns:a16="http://schemas.microsoft.com/office/drawing/2014/main" id="{9391B7ED-DB46-417E-958A-B5F3B3F71B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a:extLst>
              <a:ext uri="{FF2B5EF4-FFF2-40B4-BE49-F238E27FC236}">
                <a16:creationId xmlns:a16="http://schemas.microsoft.com/office/drawing/2014/main" id="{B2454A67-3991-4BD5-9A5E-D485DD0E9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67000"/>
            <a:ext cx="3957638" cy="31369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4102" name="TextBox 6">
            <a:extLst>
              <a:ext uri="{FF2B5EF4-FFF2-40B4-BE49-F238E27FC236}">
                <a16:creationId xmlns:a16="http://schemas.microsoft.com/office/drawing/2014/main" id="{168F97DD-3FDF-4D41-8637-815D6E49E1E8}"/>
              </a:ext>
            </a:extLst>
          </p:cNvPr>
          <p:cNvSpPr txBox="1">
            <a:spLocks noChangeArrowheads="1"/>
          </p:cNvSpPr>
          <p:nvPr/>
        </p:nvSpPr>
        <p:spPr bwMode="auto">
          <a:xfrm>
            <a:off x="5181600" y="2667000"/>
            <a:ext cx="3657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A number of check boxes are displayed, one of which is ‘Create A New Batch of Tests’</a:t>
            </a:r>
          </a:p>
          <a:p>
            <a:pPr eaLnBrk="1" hangingPunct="1"/>
            <a:endParaRPr lang="en-GB" altLang="en-US" sz="1400"/>
          </a:p>
          <a:p>
            <a:pPr eaLnBrk="1" hangingPunct="1"/>
            <a:endParaRPr lang="en-GB" altLang="en-US" sz="1400"/>
          </a:p>
          <a:p>
            <a:pPr algn="l" eaLnBrk="1" hangingPunct="1"/>
            <a:r>
              <a:rPr lang="en-GB" altLang="en-US" sz="1400"/>
              <a:t>Press this Button to start the creation of  a new batch test file.</a:t>
            </a:r>
          </a:p>
          <a:p>
            <a:pPr algn="l" eaLnBrk="1" hangingPunct="1"/>
            <a:endParaRPr lang="en-GB" altLang="en-US" sz="1400"/>
          </a:p>
          <a:p>
            <a:pPr algn="l" eaLnBrk="1" hangingPunct="1"/>
            <a:endParaRPr lang="en-GB" altLang="en-US" sz="1400"/>
          </a:p>
          <a:p>
            <a:pPr algn="l" eaLnBrk="1" hangingPunct="1"/>
            <a:endParaRPr lang="en-GB" altLang="en-US" sz="1400"/>
          </a:p>
          <a:p>
            <a:pPr algn="l" eaLnBrk="1" hangingPunct="1"/>
            <a:r>
              <a:rPr lang="en-GB" altLang="en-US" sz="1400"/>
              <a:t>There is an option to hide this screen on start up.</a:t>
            </a:r>
          </a:p>
        </p:txBody>
      </p:sp>
      <p:cxnSp>
        <p:nvCxnSpPr>
          <p:cNvPr id="4103" name="Straight Arrow Connector 8">
            <a:extLst>
              <a:ext uri="{FF2B5EF4-FFF2-40B4-BE49-F238E27FC236}">
                <a16:creationId xmlns:a16="http://schemas.microsoft.com/office/drawing/2014/main" id="{15F84C75-BDFF-49B7-8AA4-7668FC4A1771}"/>
              </a:ext>
            </a:extLst>
          </p:cNvPr>
          <p:cNvCxnSpPr>
            <a:cxnSpLocks noChangeShapeType="1"/>
            <a:stCxn id="4102" idx="1"/>
          </p:cNvCxnSpPr>
          <p:nvPr/>
        </p:nvCxnSpPr>
        <p:spPr bwMode="auto">
          <a:xfrm flipH="1" flipV="1">
            <a:off x="4419600" y="3505200"/>
            <a:ext cx="762000" cy="500063"/>
          </a:xfrm>
          <a:prstGeom prst="straightConnector1">
            <a:avLst/>
          </a:prstGeom>
          <a:noFill/>
          <a:ln w="158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104" name="Straight Arrow Connector 9">
            <a:extLst>
              <a:ext uri="{FF2B5EF4-FFF2-40B4-BE49-F238E27FC236}">
                <a16:creationId xmlns:a16="http://schemas.microsoft.com/office/drawing/2014/main" id="{EC2FE658-901B-4890-9E35-97975E37B780}"/>
              </a:ext>
            </a:extLst>
          </p:cNvPr>
          <p:cNvCxnSpPr>
            <a:cxnSpLocks noChangeShapeType="1"/>
          </p:cNvCxnSpPr>
          <p:nvPr/>
        </p:nvCxnSpPr>
        <p:spPr bwMode="auto">
          <a:xfrm flipH="1">
            <a:off x="3962400" y="5070475"/>
            <a:ext cx="1243013" cy="492125"/>
          </a:xfrm>
          <a:prstGeom prst="straightConnector1">
            <a:avLst/>
          </a:prstGeom>
          <a:noFill/>
          <a:ln w="158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105" name="Slide Number Placeholder 9">
            <a:extLst>
              <a:ext uri="{FF2B5EF4-FFF2-40B4-BE49-F238E27FC236}">
                <a16:creationId xmlns:a16="http://schemas.microsoft.com/office/drawing/2014/main" id="{BB5A3713-9EB2-4E4F-9BAE-9407BF24395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C52566-C5EF-4B80-BD6F-8A6A439E9AF8}" type="slidenum">
              <a:rPr lang="en-US" altLang="en-US">
                <a:solidFill>
                  <a:srgbClr val="808080"/>
                </a:solidFill>
              </a:rPr>
              <a:pPr eaLnBrk="1" hangingPunct="1"/>
              <a:t>3</a:t>
            </a:fld>
            <a:endParaRPr lang="en-US" altLang="en-US">
              <a:solidFill>
                <a:srgbClr val="80808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5A13FF8-E1F3-46E1-9267-3A3DC46CB2F9}"/>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3. Overview of Results and Extra Measuring Points</a:t>
            </a:r>
          </a:p>
        </p:txBody>
      </p:sp>
      <p:sp>
        <p:nvSpPr>
          <p:cNvPr id="31747" name="Rectangle 8">
            <a:extLst>
              <a:ext uri="{FF2B5EF4-FFF2-40B4-BE49-F238E27FC236}">
                <a16:creationId xmlns:a16="http://schemas.microsoft.com/office/drawing/2014/main" id="{4F8D364B-CD0D-41D1-BB4A-4C1173C44126}"/>
              </a:ext>
            </a:extLst>
          </p:cNvPr>
          <p:cNvSpPr>
            <a:spLocks noGrp="1" noChangeArrowheads="1"/>
          </p:cNvSpPr>
          <p:nvPr>
            <p:ph type="body" idx="1"/>
          </p:nvPr>
        </p:nvSpPr>
        <p:spPr>
          <a:xfrm>
            <a:off x="6019800" y="1981200"/>
            <a:ext cx="2971800" cy="4572000"/>
          </a:xfrm>
        </p:spPr>
        <p:txBody>
          <a:bodyPr/>
          <a:lstStyle/>
          <a:p>
            <a:pPr eaLnBrk="1" hangingPunct="1">
              <a:buClr>
                <a:srgbClr val="0093D0"/>
              </a:buClr>
              <a:buFontTx/>
              <a:buNone/>
            </a:pPr>
            <a:endParaRPr lang="da-DK" altLang="en-US" sz="1400" b="1"/>
          </a:p>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31748" name="Billede 5" descr="LLOYD.jpg">
            <a:extLst>
              <a:ext uri="{FF2B5EF4-FFF2-40B4-BE49-F238E27FC236}">
                <a16:creationId xmlns:a16="http://schemas.microsoft.com/office/drawing/2014/main" id="{6EF6FB1E-0A0A-40D2-BB78-4457CDBAF1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lide Number Placeholder 5">
            <a:extLst>
              <a:ext uri="{FF2B5EF4-FFF2-40B4-BE49-F238E27FC236}">
                <a16:creationId xmlns:a16="http://schemas.microsoft.com/office/drawing/2014/main" id="{26BE8798-09C2-4885-97F9-8E72B921931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7C6D98-EC38-492D-A8BF-A7F8CDC90210}" type="slidenum">
              <a:rPr lang="en-US" altLang="en-US">
                <a:solidFill>
                  <a:srgbClr val="808080"/>
                </a:solidFill>
              </a:rPr>
              <a:pPr eaLnBrk="1" hangingPunct="1"/>
              <a:t>30</a:t>
            </a:fld>
            <a:endParaRPr lang="en-US" altLang="en-US">
              <a:solidFill>
                <a:srgbClr val="808080"/>
              </a:solidFill>
            </a:endParaRPr>
          </a:p>
        </p:txBody>
      </p:sp>
      <p:sp>
        <p:nvSpPr>
          <p:cNvPr id="31750" name="TextBox 6">
            <a:extLst>
              <a:ext uri="{FF2B5EF4-FFF2-40B4-BE49-F238E27FC236}">
                <a16:creationId xmlns:a16="http://schemas.microsoft.com/office/drawing/2014/main" id="{62ECBE0E-706C-4E8C-A3FE-6F9F4F9B5641}"/>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Results Tab</a:t>
            </a:r>
          </a:p>
        </p:txBody>
      </p:sp>
      <p:sp>
        <p:nvSpPr>
          <p:cNvPr id="31751" name="TextBox 10">
            <a:extLst>
              <a:ext uri="{FF2B5EF4-FFF2-40B4-BE49-F238E27FC236}">
                <a16:creationId xmlns:a16="http://schemas.microsoft.com/office/drawing/2014/main" id="{299E617D-61BC-46DC-AB68-71F12CF31508}"/>
              </a:ext>
            </a:extLst>
          </p:cNvPr>
          <p:cNvSpPr txBox="1">
            <a:spLocks noChangeArrowheads="1"/>
          </p:cNvSpPr>
          <p:nvPr/>
        </p:nvSpPr>
        <p:spPr bwMode="auto">
          <a:xfrm>
            <a:off x="609600" y="1981200"/>
            <a:ext cx="320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Maximum Results</a:t>
            </a:r>
          </a:p>
        </p:txBody>
      </p:sp>
      <p:sp>
        <p:nvSpPr>
          <p:cNvPr id="16" name="TextBox 15">
            <a:extLst>
              <a:ext uri="{FF2B5EF4-FFF2-40B4-BE49-F238E27FC236}">
                <a16:creationId xmlns:a16="http://schemas.microsoft.com/office/drawing/2014/main" id="{AAB441FB-F74C-44D3-8F4C-FFD3194FBBFD}"/>
              </a:ext>
            </a:extLst>
          </p:cNvPr>
          <p:cNvSpPr txBox="1"/>
          <p:nvPr/>
        </p:nvSpPr>
        <p:spPr>
          <a:xfrm>
            <a:off x="533400" y="3429000"/>
            <a:ext cx="8382000" cy="3108325"/>
          </a:xfrm>
          <a:prstGeom prst="rect">
            <a:avLst/>
          </a:prstGeom>
          <a:noFill/>
        </p:spPr>
        <p:txBody>
          <a:bodyPr>
            <a:spAutoFit/>
          </a:bodyPr>
          <a:lstStyle/>
          <a:p>
            <a:pPr algn="l">
              <a:defRPr/>
            </a:pPr>
            <a:r>
              <a:rPr lang="en-GB" sz="1400" b="1" dirty="0">
                <a:solidFill>
                  <a:srgbClr val="0093D0"/>
                </a:solidFill>
                <a:latin typeface="Arial" charset="0"/>
              </a:rPr>
              <a:t>Results at Maximum Extension:</a:t>
            </a:r>
          </a:p>
          <a:p>
            <a:pPr algn="l">
              <a:defRPr/>
            </a:pPr>
            <a:endParaRPr lang="en-GB" sz="1400" b="1" dirty="0">
              <a:solidFill>
                <a:srgbClr val="0093D0"/>
              </a:solidFill>
              <a:latin typeface="Arial" charset="0"/>
            </a:endParaRPr>
          </a:p>
          <a:p>
            <a:pPr algn="l">
              <a:defRPr/>
            </a:pPr>
            <a:r>
              <a:rPr lang="en-GB" sz="1400" dirty="0">
                <a:latin typeface="Arial" charset="0"/>
              </a:rPr>
              <a:t>Selecting this result type opens the Result Information window and allows selection of the following individual results, all taken at the Maximum Extension point:</a:t>
            </a:r>
          </a:p>
          <a:p>
            <a:pPr algn="l">
              <a:defRPr/>
            </a:pPr>
            <a:endParaRPr lang="en-GB" sz="1400" dirty="0">
              <a:latin typeface="Arial" charset="0"/>
            </a:endParaRPr>
          </a:p>
          <a:p>
            <a:pPr marL="1882775" indent="-442913" algn="l">
              <a:buClr>
                <a:srgbClr val="FF0000"/>
              </a:buClr>
              <a:buFont typeface="Wingdings" pitchFamily="2" charset="2"/>
              <a:buChar char="Ø"/>
              <a:defRPr/>
            </a:pPr>
            <a:r>
              <a:rPr lang="en-GB" sz="1400" dirty="0">
                <a:solidFill>
                  <a:srgbClr val="0093D0"/>
                </a:solidFill>
                <a:latin typeface="Arial" charset="0"/>
              </a:rPr>
              <a:t>Load At Maximum Extension			</a:t>
            </a:r>
          </a:p>
          <a:p>
            <a:pPr marL="1882775" indent="-442913" algn="l">
              <a:buClr>
                <a:srgbClr val="FF0000"/>
              </a:buClr>
              <a:buFont typeface="Wingdings" pitchFamily="2" charset="2"/>
              <a:buChar char="Ø"/>
              <a:defRPr/>
            </a:pPr>
            <a:r>
              <a:rPr lang="en-GB" sz="1400" dirty="0">
                <a:solidFill>
                  <a:srgbClr val="0093D0"/>
                </a:solidFill>
                <a:latin typeface="Arial" charset="0"/>
              </a:rPr>
              <a:t>Extension at Maximum Extension 		</a:t>
            </a:r>
          </a:p>
          <a:p>
            <a:pPr marL="1882775" indent="-442913" algn="l">
              <a:buClr>
                <a:srgbClr val="FF0000"/>
              </a:buClr>
              <a:buFont typeface="Wingdings" pitchFamily="2" charset="2"/>
              <a:buChar char="Ø"/>
              <a:defRPr/>
            </a:pPr>
            <a:r>
              <a:rPr lang="en-GB" sz="1400" dirty="0">
                <a:solidFill>
                  <a:srgbClr val="0093D0"/>
                </a:solidFill>
                <a:latin typeface="Arial" charset="0"/>
              </a:rPr>
              <a:t>Machine Extension at Maximum Extension</a:t>
            </a:r>
          </a:p>
          <a:p>
            <a:pPr marL="1882775" indent="-442913" algn="l">
              <a:buClr>
                <a:srgbClr val="FF0000"/>
              </a:buClr>
              <a:buFont typeface="Wingdings" pitchFamily="2" charset="2"/>
              <a:buChar char="Ø"/>
              <a:defRPr/>
            </a:pPr>
            <a:r>
              <a:rPr lang="en-GB" sz="1400" dirty="0">
                <a:solidFill>
                  <a:srgbClr val="0093D0"/>
                </a:solidFill>
                <a:latin typeface="Arial" charset="0"/>
              </a:rPr>
              <a:t>Extension from preload at Maximum Extension 	</a:t>
            </a:r>
          </a:p>
          <a:p>
            <a:pPr marL="1882775" indent="-442913" algn="l">
              <a:buClr>
                <a:srgbClr val="FF0000"/>
              </a:buClr>
              <a:buFont typeface="Wingdings" pitchFamily="2" charset="2"/>
              <a:buChar char="Ø"/>
              <a:defRPr/>
            </a:pPr>
            <a:r>
              <a:rPr lang="en-GB" sz="1400" dirty="0">
                <a:solidFill>
                  <a:srgbClr val="0093D0"/>
                </a:solidFill>
                <a:latin typeface="Arial" charset="0"/>
              </a:rPr>
              <a:t>Work to Maximum Extension 		        		</a:t>
            </a:r>
          </a:p>
          <a:p>
            <a:pPr marL="1882775" indent="-442913" algn="l">
              <a:buClr>
                <a:srgbClr val="FF0000"/>
              </a:buClr>
              <a:buFont typeface="Wingdings" pitchFamily="2" charset="2"/>
              <a:buChar char="Ø"/>
              <a:defRPr/>
            </a:pPr>
            <a:r>
              <a:rPr lang="en-GB" sz="1400" dirty="0">
                <a:solidFill>
                  <a:srgbClr val="0093D0"/>
                </a:solidFill>
                <a:latin typeface="Arial" charset="0"/>
              </a:rPr>
              <a:t>Work from preload to Maximum Extension</a:t>
            </a:r>
          </a:p>
          <a:p>
            <a:pPr marL="1882775" indent="-442913" algn="l">
              <a:buClr>
                <a:srgbClr val="FF0000"/>
              </a:buClr>
              <a:buFont typeface="Wingdings" pitchFamily="2" charset="2"/>
              <a:buChar char="Ø"/>
              <a:defRPr/>
            </a:pPr>
            <a:r>
              <a:rPr lang="en-GB" sz="1400" dirty="0">
                <a:solidFill>
                  <a:srgbClr val="0093D0"/>
                </a:solidFill>
                <a:latin typeface="Arial" charset="0"/>
              </a:rPr>
              <a:t>Stress at Maximum Extension		</a:t>
            </a:r>
            <a:r>
              <a:rPr lang="en-GB" sz="1400" dirty="0">
                <a:latin typeface="Arial" charset="0"/>
              </a:rPr>
              <a:t> (requires Sample Area)</a:t>
            </a:r>
            <a:endParaRPr lang="en-GB" sz="1400" dirty="0">
              <a:solidFill>
                <a:srgbClr val="0093D0"/>
              </a:solidFill>
              <a:latin typeface="Arial" charset="0"/>
            </a:endParaRPr>
          </a:p>
          <a:p>
            <a:pPr marL="1882775" indent="-442913" algn="l">
              <a:buClr>
                <a:srgbClr val="FF0000"/>
              </a:buClr>
              <a:buFont typeface="Wingdings" pitchFamily="2" charset="2"/>
              <a:buChar char="Ø"/>
              <a:defRPr/>
            </a:pPr>
            <a:r>
              <a:rPr lang="en-GB" sz="1400" dirty="0">
                <a:solidFill>
                  <a:srgbClr val="0093D0"/>
                </a:solidFill>
                <a:latin typeface="Arial" charset="0"/>
              </a:rPr>
              <a:t>Strain at Maximum Extension		</a:t>
            </a:r>
            <a:r>
              <a:rPr lang="en-GB" sz="1400" dirty="0">
                <a:latin typeface="Arial" charset="0"/>
              </a:rPr>
              <a:t> (requires Sample Gauge Length)</a:t>
            </a:r>
            <a:endParaRPr lang="en-GB" sz="1400" dirty="0">
              <a:solidFill>
                <a:srgbClr val="0093D0"/>
              </a:solidFill>
              <a:latin typeface="Arial" charset="0"/>
            </a:endParaRPr>
          </a:p>
          <a:p>
            <a:pPr marL="1882775" indent="-442913" algn="l">
              <a:buClr>
                <a:srgbClr val="FF0000"/>
              </a:buClr>
              <a:buFont typeface="Wingdings" pitchFamily="2" charset="2"/>
              <a:buChar char="Ø"/>
              <a:defRPr/>
            </a:pPr>
            <a:r>
              <a:rPr lang="en-GB" sz="1400" dirty="0">
                <a:solidFill>
                  <a:srgbClr val="0093D0"/>
                </a:solidFill>
                <a:latin typeface="Arial" charset="0"/>
              </a:rPr>
              <a:t>Percentage Strain at Maximum Extension	</a:t>
            </a:r>
            <a:r>
              <a:rPr lang="en-GB" sz="1400" dirty="0">
                <a:latin typeface="Arial" charset="0"/>
              </a:rPr>
              <a:t> (requires Sample Gauge Length)</a:t>
            </a:r>
            <a:endParaRPr lang="en-GB" sz="1400" dirty="0">
              <a:solidFill>
                <a:srgbClr val="0093D0"/>
              </a:solidFill>
              <a:latin typeface="Arial" charset="0"/>
            </a:endParaRPr>
          </a:p>
        </p:txBody>
      </p:sp>
      <p:cxnSp>
        <p:nvCxnSpPr>
          <p:cNvPr id="31753" name="Straight Arrow Connector 16">
            <a:extLst>
              <a:ext uri="{FF2B5EF4-FFF2-40B4-BE49-F238E27FC236}">
                <a16:creationId xmlns:a16="http://schemas.microsoft.com/office/drawing/2014/main" id="{015521D8-59F8-488C-99F9-3CC00478F273}"/>
              </a:ext>
            </a:extLst>
          </p:cNvPr>
          <p:cNvCxnSpPr>
            <a:cxnSpLocks noChangeShapeType="1"/>
          </p:cNvCxnSpPr>
          <p:nvPr/>
        </p:nvCxnSpPr>
        <p:spPr bwMode="auto">
          <a:xfrm>
            <a:off x="3962400" y="2819400"/>
            <a:ext cx="533400" cy="0"/>
          </a:xfrm>
          <a:prstGeom prst="straightConnector1">
            <a:avLst/>
          </a:prstGeom>
          <a:noFill/>
          <a:ln w="25400" algn="ctr">
            <a:solidFill>
              <a:srgbClr val="0000CC"/>
            </a:solidFill>
            <a:round/>
            <a:headEnd/>
            <a:tailEnd type="arrow" w="med" len="med"/>
          </a:ln>
          <a:extLst>
            <a:ext uri="{909E8E84-426E-40DD-AFC4-6F175D3DCCD1}">
              <a14:hiddenFill xmlns:a14="http://schemas.microsoft.com/office/drawing/2010/main">
                <a:noFill/>
              </a14:hiddenFill>
            </a:ext>
          </a:extLst>
        </p:spPr>
      </p:cxnSp>
      <p:pic>
        <p:nvPicPr>
          <p:cNvPr id="31754" name="Picture 3">
            <a:extLst>
              <a:ext uri="{FF2B5EF4-FFF2-40B4-BE49-F238E27FC236}">
                <a16:creationId xmlns:a16="http://schemas.microsoft.com/office/drawing/2014/main" id="{A856BDD5-E3D6-4AA5-9A20-7570636B3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905000"/>
            <a:ext cx="3403600" cy="16764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31755" name="Picture 4">
            <a:extLst>
              <a:ext uri="{FF2B5EF4-FFF2-40B4-BE49-F238E27FC236}">
                <a16:creationId xmlns:a16="http://schemas.microsoft.com/office/drawing/2014/main" id="{F751ABB4-E298-4E2B-95A3-99CB4D2978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362200"/>
            <a:ext cx="3171825" cy="9144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5A09B9-F1AD-4B45-854A-9CAF72888A8C}"/>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3. Overview of Results and Extra Measuring Points</a:t>
            </a:r>
          </a:p>
        </p:txBody>
      </p:sp>
      <p:sp>
        <p:nvSpPr>
          <p:cNvPr id="32771" name="Rectangle 8">
            <a:extLst>
              <a:ext uri="{FF2B5EF4-FFF2-40B4-BE49-F238E27FC236}">
                <a16:creationId xmlns:a16="http://schemas.microsoft.com/office/drawing/2014/main" id="{02A00173-8DB4-44FA-847C-9E13D3963E6B}"/>
              </a:ext>
            </a:extLst>
          </p:cNvPr>
          <p:cNvSpPr>
            <a:spLocks noGrp="1" noChangeArrowheads="1"/>
          </p:cNvSpPr>
          <p:nvPr>
            <p:ph type="body" idx="1"/>
          </p:nvPr>
        </p:nvSpPr>
        <p:spPr>
          <a:xfrm>
            <a:off x="6019800" y="1981200"/>
            <a:ext cx="2971800" cy="4572000"/>
          </a:xfrm>
        </p:spPr>
        <p:txBody>
          <a:bodyPr/>
          <a:lstStyle/>
          <a:p>
            <a:pPr eaLnBrk="1" hangingPunct="1">
              <a:buClr>
                <a:srgbClr val="0093D0"/>
              </a:buClr>
              <a:buFontTx/>
              <a:buNone/>
            </a:pPr>
            <a:endParaRPr lang="da-DK" altLang="en-US" sz="1400" b="1"/>
          </a:p>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32772" name="Billede 5" descr="LLOYD.jpg">
            <a:extLst>
              <a:ext uri="{FF2B5EF4-FFF2-40B4-BE49-F238E27FC236}">
                <a16:creationId xmlns:a16="http://schemas.microsoft.com/office/drawing/2014/main" id="{B06050E2-C73B-4C39-A513-006E1D5ECE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Slide Number Placeholder 5">
            <a:extLst>
              <a:ext uri="{FF2B5EF4-FFF2-40B4-BE49-F238E27FC236}">
                <a16:creationId xmlns:a16="http://schemas.microsoft.com/office/drawing/2014/main" id="{150C1D9D-2FDA-4119-B856-816E8D8CCB1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EC2A99-F888-40F8-8744-AC7A659B192A}" type="slidenum">
              <a:rPr lang="en-US" altLang="en-US">
                <a:solidFill>
                  <a:srgbClr val="808080"/>
                </a:solidFill>
              </a:rPr>
              <a:pPr eaLnBrk="1" hangingPunct="1"/>
              <a:t>31</a:t>
            </a:fld>
            <a:endParaRPr lang="en-US" altLang="en-US">
              <a:solidFill>
                <a:srgbClr val="808080"/>
              </a:solidFill>
            </a:endParaRPr>
          </a:p>
        </p:txBody>
      </p:sp>
      <p:sp>
        <p:nvSpPr>
          <p:cNvPr id="32774" name="TextBox 6">
            <a:extLst>
              <a:ext uri="{FF2B5EF4-FFF2-40B4-BE49-F238E27FC236}">
                <a16:creationId xmlns:a16="http://schemas.microsoft.com/office/drawing/2014/main" id="{408BBBAF-70DB-49AC-B96B-98CFAC909014}"/>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Results Tab</a:t>
            </a:r>
          </a:p>
        </p:txBody>
      </p:sp>
      <p:sp>
        <p:nvSpPr>
          <p:cNvPr id="32775" name="TextBox 10">
            <a:extLst>
              <a:ext uri="{FF2B5EF4-FFF2-40B4-BE49-F238E27FC236}">
                <a16:creationId xmlns:a16="http://schemas.microsoft.com/office/drawing/2014/main" id="{DA6E19E6-D96F-4A7C-BBA2-398078142F57}"/>
              </a:ext>
            </a:extLst>
          </p:cNvPr>
          <p:cNvSpPr txBox="1">
            <a:spLocks noChangeArrowheads="1"/>
          </p:cNvSpPr>
          <p:nvPr/>
        </p:nvSpPr>
        <p:spPr bwMode="auto">
          <a:xfrm>
            <a:off x="609600" y="1981200"/>
            <a:ext cx="320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Minimum Results:</a:t>
            </a:r>
          </a:p>
        </p:txBody>
      </p:sp>
      <p:sp>
        <p:nvSpPr>
          <p:cNvPr id="32776" name="TextBox 15">
            <a:extLst>
              <a:ext uri="{FF2B5EF4-FFF2-40B4-BE49-F238E27FC236}">
                <a16:creationId xmlns:a16="http://schemas.microsoft.com/office/drawing/2014/main" id="{96503FC9-306F-4BC4-8310-81DA7C1185ED}"/>
              </a:ext>
            </a:extLst>
          </p:cNvPr>
          <p:cNvSpPr txBox="1">
            <a:spLocks noChangeArrowheads="1"/>
          </p:cNvSpPr>
          <p:nvPr/>
        </p:nvSpPr>
        <p:spPr bwMode="auto">
          <a:xfrm>
            <a:off x="533400" y="3429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7" name="TextBox 16">
            <a:extLst>
              <a:ext uri="{FF2B5EF4-FFF2-40B4-BE49-F238E27FC236}">
                <a16:creationId xmlns:a16="http://schemas.microsoft.com/office/drawing/2014/main" id="{C07D9595-C9F0-43EB-A2AA-8F51E45FACCD}"/>
              </a:ext>
            </a:extLst>
          </p:cNvPr>
          <p:cNvSpPr txBox="1"/>
          <p:nvPr/>
        </p:nvSpPr>
        <p:spPr>
          <a:xfrm>
            <a:off x="533400" y="3429000"/>
            <a:ext cx="8305800" cy="3108325"/>
          </a:xfrm>
          <a:prstGeom prst="rect">
            <a:avLst/>
          </a:prstGeom>
          <a:noFill/>
        </p:spPr>
        <p:txBody>
          <a:bodyPr>
            <a:spAutoFit/>
          </a:bodyPr>
          <a:lstStyle/>
          <a:p>
            <a:pPr algn="l">
              <a:defRPr/>
            </a:pPr>
            <a:r>
              <a:rPr lang="en-GB" sz="1400" b="1" dirty="0">
                <a:solidFill>
                  <a:srgbClr val="0093D0"/>
                </a:solidFill>
                <a:latin typeface="Arial" charset="0"/>
              </a:rPr>
              <a:t>Results at Minimum Load:</a:t>
            </a:r>
          </a:p>
          <a:p>
            <a:pPr algn="l">
              <a:defRPr/>
            </a:pPr>
            <a:endParaRPr lang="en-GB" sz="1400" b="1" dirty="0">
              <a:solidFill>
                <a:srgbClr val="0093D0"/>
              </a:solidFill>
              <a:latin typeface="Arial" charset="0"/>
            </a:endParaRPr>
          </a:p>
          <a:p>
            <a:pPr algn="l">
              <a:defRPr/>
            </a:pPr>
            <a:r>
              <a:rPr lang="en-GB" sz="1400" dirty="0">
                <a:latin typeface="Arial" charset="0"/>
              </a:rPr>
              <a:t>Selecting this result type opens the Result Information window and allows selection of the following individual results, all calculated at the Minimum Load point:</a:t>
            </a:r>
          </a:p>
          <a:p>
            <a:pPr algn="l">
              <a:defRPr/>
            </a:pPr>
            <a:endParaRPr lang="en-GB" sz="1400" dirty="0">
              <a:latin typeface="Arial" charset="0"/>
            </a:endParaRPr>
          </a:p>
          <a:p>
            <a:pPr marL="1882775" indent="-442913" algn="l">
              <a:buClr>
                <a:srgbClr val="FF0000"/>
              </a:buClr>
              <a:buFont typeface="Wingdings" pitchFamily="2" charset="2"/>
              <a:buChar char="Ø"/>
              <a:defRPr/>
            </a:pPr>
            <a:r>
              <a:rPr lang="en-GB" sz="1400" dirty="0">
                <a:solidFill>
                  <a:srgbClr val="0093D0"/>
                </a:solidFill>
                <a:latin typeface="Arial" charset="0"/>
              </a:rPr>
              <a:t>Load At Minimum Load			</a:t>
            </a:r>
          </a:p>
          <a:p>
            <a:pPr marL="1882775" indent="-442913" algn="l">
              <a:buClr>
                <a:srgbClr val="FF0000"/>
              </a:buClr>
              <a:buFont typeface="Wingdings" pitchFamily="2" charset="2"/>
              <a:buChar char="Ø"/>
              <a:defRPr/>
            </a:pPr>
            <a:r>
              <a:rPr lang="en-GB" sz="1400" dirty="0">
                <a:solidFill>
                  <a:srgbClr val="0093D0"/>
                </a:solidFill>
                <a:latin typeface="Arial" charset="0"/>
              </a:rPr>
              <a:t>Extension at Minimum Load		</a:t>
            </a:r>
          </a:p>
          <a:p>
            <a:pPr marL="1882775" indent="-442913" algn="l">
              <a:buClr>
                <a:srgbClr val="FF0000"/>
              </a:buClr>
              <a:buFont typeface="Wingdings" pitchFamily="2" charset="2"/>
              <a:buChar char="Ø"/>
              <a:defRPr/>
            </a:pPr>
            <a:r>
              <a:rPr lang="en-GB" sz="1400" dirty="0">
                <a:solidFill>
                  <a:srgbClr val="0093D0"/>
                </a:solidFill>
                <a:latin typeface="Arial" charset="0"/>
              </a:rPr>
              <a:t>Machine Extension at Minimum Load</a:t>
            </a:r>
          </a:p>
          <a:p>
            <a:pPr marL="1882775" indent="-442913" algn="l">
              <a:buClr>
                <a:srgbClr val="FF0000"/>
              </a:buClr>
              <a:buFont typeface="Wingdings" pitchFamily="2" charset="2"/>
              <a:buChar char="Ø"/>
              <a:defRPr/>
            </a:pPr>
            <a:r>
              <a:rPr lang="en-GB" sz="1400" dirty="0">
                <a:solidFill>
                  <a:srgbClr val="0093D0"/>
                </a:solidFill>
                <a:latin typeface="Arial" charset="0"/>
              </a:rPr>
              <a:t>Extension from preload at Minimum Load	</a:t>
            </a:r>
          </a:p>
          <a:p>
            <a:pPr marL="1882775" indent="-442913" algn="l">
              <a:buClr>
                <a:srgbClr val="FF0000"/>
              </a:buClr>
              <a:buFont typeface="Wingdings" pitchFamily="2" charset="2"/>
              <a:buChar char="Ø"/>
              <a:defRPr/>
            </a:pPr>
            <a:r>
              <a:rPr lang="en-GB" sz="1400" dirty="0">
                <a:solidFill>
                  <a:srgbClr val="0093D0"/>
                </a:solidFill>
                <a:latin typeface="Arial" charset="0"/>
              </a:rPr>
              <a:t>Work to Minimum Load		        		</a:t>
            </a:r>
          </a:p>
          <a:p>
            <a:pPr marL="1882775" indent="-442913" algn="l">
              <a:buClr>
                <a:srgbClr val="FF0000"/>
              </a:buClr>
              <a:buFont typeface="Wingdings" pitchFamily="2" charset="2"/>
              <a:buChar char="Ø"/>
              <a:defRPr/>
            </a:pPr>
            <a:r>
              <a:rPr lang="en-GB" sz="1400" dirty="0">
                <a:solidFill>
                  <a:srgbClr val="0093D0"/>
                </a:solidFill>
                <a:latin typeface="Arial" charset="0"/>
              </a:rPr>
              <a:t>Work from preload to Minimum Load</a:t>
            </a:r>
          </a:p>
          <a:p>
            <a:pPr marL="1882775" indent="-442913" algn="l">
              <a:buClr>
                <a:srgbClr val="FF0000"/>
              </a:buClr>
              <a:buFont typeface="Wingdings" pitchFamily="2" charset="2"/>
              <a:buChar char="Ø"/>
              <a:defRPr/>
            </a:pPr>
            <a:r>
              <a:rPr lang="en-GB" sz="1400" dirty="0">
                <a:solidFill>
                  <a:srgbClr val="0093D0"/>
                </a:solidFill>
                <a:latin typeface="Arial" charset="0"/>
              </a:rPr>
              <a:t>Stress at Minimum Load		</a:t>
            </a:r>
            <a:r>
              <a:rPr lang="en-GB" sz="1400" dirty="0">
                <a:latin typeface="Arial" charset="0"/>
              </a:rPr>
              <a:t>(requires Sample Area)</a:t>
            </a:r>
          </a:p>
          <a:p>
            <a:pPr marL="1882775" indent="-442913" algn="l">
              <a:buClr>
                <a:srgbClr val="FF0000"/>
              </a:buClr>
              <a:buFont typeface="Wingdings" pitchFamily="2" charset="2"/>
              <a:buChar char="Ø"/>
              <a:defRPr/>
            </a:pPr>
            <a:r>
              <a:rPr lang="en-GB" sz="1400" dirty="0">
                <a:solidFill>
                  <a:srgbClr val="0093D0"/>
                </a:solidFill>
                <a:latin typeface="Arial" charset="0"/>
              </a:rPr>
              <a:t>Strain at Minimum Load		</a:t>
            </a:r>
            <a:r>
              <a:rPr lang="en-GB" sz="1400" dirty="0">
                <a:latin typeface="Arial" charset="0"/>
              </a:rPr>
              <a:t>(requires Sample Gauge Length)</a:t>
            </a:r>
          </a:p>
          <a:p>
            <a:pPr marL="1882775" indent="-442913" algn="l">
              <a:buClr>
                <a:srgbClr val="FF0000"/>
              </a:buClr>
              <a:buFont typeface="Wingdings" pitchFamily="2" charset="2"/>
              <a:buChar char="Ø"/>
              <a:defRPr/>
            </a:pPr>
            <a:r>
              <a:rPr lang="en-GB" sz="1400" dirty="0">
                <a:solidFill>
                  <a:srgbClr val="0093D0"/>
                </a:solidFill>
                <a:latin typeface="Arial" charset="0"/>
              </a:rPr>
              <a:t>Percentage Strain at Minimum Load	</a:t>
            </a:r>
            <a:r>
              <a:rPr lang="en-GB" sz="1400" dirty="0">
                <a:latin typeface="Arial" charset="0"/>
              </a:rPr>
              <a:t>(requires Sample Gauge Length)</a:t>
            </a:r>
          </a:p>
        </p:txBody>
      </p:sp>
      <p:cxnSp>
        <p:nvCxnSpPr>
          <p:cNvPr id="32778" name="Straight Arrow Connector 16">
            <a:extLst>
              <a:ext uri="{FF2B5EF4-FFF2-40B4-BE49-F238E27FC236}">
                <a16:creationId xmlns:a16="http://schemas.microsoft.com/office/drawing/2014/main" id="{27E20CF9-DB21-4567-BCFB-6EF1D6118BF0}"/>
              </a:ext>
            </a:extLst>
          </p:cNvPr>
          <p:cNvCxnSpPr>
            <a:cxnSpLocks noChangeShapeType="1"/>
          </p:cNvCxnSpPr>
          <p:nvPr/>
        </p:nvCxnSpPr>
        <p:spPr bwMode="auto">
          <a:xfrm>
            <a:off x="3276600" y="2667000"/>
            <a:ext cx="533400" cy="0"/>
          </a:xfrm>
          <a:prstGeom prst="straightConnector1">
            <a:avLst/>
          </a:prstGeom>
          <a:noFill/>
          <a:ln w="25400" algn="ctr">
            <a:solidFill>
              <a:srgbClr val="0000CC"/>
            </a:solidFill>
            <a:round/>
            <a:headEnd/>
            <a:tailEnd type="arrow" w="med" len="med"/>
          </a:ln>
          <a:extLst>
            <a:ext uri="{909E8E84-426E-40DD-AFC4-6F175D3DCCD1}">
              <a14:hiddenFill xmlns:a14="http://schemas.microsoft.com/office/drawing/2010/main">
                <a:noFill/>
              </a14:hiddenFill>
            </a:ext>
          </a:extLst>
        </p:spPr>
      </p:cxnSp>
      <p:pic>
        <p:nvPicPr>
          <p:cNvPr id="32779" name="Picture 5">
            <a:extLst>
              <a:ext uri="{FF2B5EF4-FFF2-40B4-BE49-F238E27FC236}">
                <a16:creationId xmlns:a16="http://schemas.microsoft.com/office/drawing/2014/main" id="{FC7D5558-4A25-4B05-A8A5-6830CC4C6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438400"/>
            <a:ext cx="1828800" cy="4476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32780" name="Picture 6">
            <a:extLst>
              <a:ext uri="{FF2B5EF4-FFF2-40B4-BE49-F238E27FC236}">
                <a16:creationId xmlns:a16="http://schemas.microsoft.com/office/drawing/2014/main" id="{62033338-5C30-4774-B9F9-FDF88026C8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05000"/>
            <a:ext cx="3352800" cy="17049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F64D53C-1E84-4930-8757-1B133FC6E5FF}"/>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3. Overview of Results and Extra Measuring Points</a:t>
            </a:r>
          </a:p>
        </p:txBody>
      </p:sp>
      <p:sp>
        <p:nvSpPr>
          <p:cNvPr id="33795" name="Rectangle 8">
            <a:extLst>
              <a:ext uri="{FF2B5EF4-FFF2-40B4-BE49-F238E27FC236}">
                <a16:creationId xmlns:a16="http://schemas.microsoft.com/office/drawing/2014/main" id="{A4488727-B55A-45D9-8F2B-75E349881B87}"/>
              </a:ext>
            </a:extLst>
          </p:cNvPr>
          <p:cNvSpPr>
            <a:spLocks noGrp="1" noChangeArrowheads="1"/>
          </p:cNvSpPr>
          <p:nvPr>
            <p:ph type="body" idx="1"/>
          </p:nvPr>
        </p:nvSpPr>
        <p:spPr>
          <a:xfrm>
            <a:off x="6019800" y="1981200"/>
            <a:ext cx="2971800" cy="4572000"/>
          </a:xfrm>
        </p:spPr>
        <p:txBody>
          <a:bodyPr/>
          <a:lstStyle/>
          <a:p>
            <a:pPr eaLnBrk="1" hangingPunct="1">
              <a:buClr>
                <a:srgbClr val="0093D0"/>
              </a:buClr>
              <a:buFontTx/>
              <a:buNone/>
            </a:pPr>
            <a:endParaRPr lang="da-DK" altLang="en-US" sz="1400" b="1"/>
          </a:p>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33796" name="Billede 5" descr="LLOYD.jpg">
            <a:extLst>
              <a:ext uri="{FF2B5EF4-FFF2-40B4-BE49-F238E27FC236}">
                <a16:creationId xmlns:a16="http://schemas.microsoft.com/office/drawing/2014/main" id="{1D1F69A6-BD16-4108-9B21-695872AD02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Slide Number Placeholder 5">
            <a:extLst>
              <a:ext uri="{FF2B5EF4-FFF2-40B4-BE49-F238E27FC236}">
                <a16:creationId xmlns:a16="http://schemas.microsoft.com/office/drawing/2014/main" id="{39826688-F2B1-4993-8C99-3B87E60FB3F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78DBF8-3F1D-41E2-B171-91418F38A984}" type="slidenum">
              <a:rPr lang="en-US" altLang="en-US">
                <a:solidFill>
                  <a:srgbClr val="808080"/>
                </a:solidFill>
              </a:rPr>
              <a:pPr eaLnBrk="1" hangingPunct="1"/>
              <a:t>32</a:t>
            </a:fld>
            <a:endParaRPr lang="en-US" altLang="en-US">
              <a:solidFill>
                <a:srgbClr val="808080"/>
              </a:solidFill>
            </a:endParaRPr>
          </a:p>
        </p:txBody>
      </p:sp>
      <p:sp>
        <p:nvSpPr>
          <p:cNvPr id="33798" name="TextBox 6">
            <a:extLst>
              <a:ext uri="{FF2B5EF4-FFF2-40B4-BE49-F238E27FC236}">
                <a16:creationId xmlns:a16="http://schemas.microsoft.com/office/drawing/2014/main" id="{81B76904-0874-485B-AEBB-74B6C32E4684}"/>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Results Tab</a:t>
            </a:r>
          </a:p>
        </p:txBody>
      </p:sp>
      <p:sp>
        <p:nvSpPr>
          <p:cNvPr id="33799" name="TextBox 10">
            <a:extLst>
              <a:ext uri="{FF2B5EF4-FFF2-40B4-BE49-F238E27FC236}">
                <a16:creationId xmlns:a16="http://schemas.microsoft.com/office/drawing/2014/main" id="{0C4F27A2-CBF5-42CC-BAB1-FC57D063AD5B}"/>
              </a:ext>
            </a:extLst>
          </p:cNvPr>
          <p:cNvSpPr txBox="1">
            <a:spLocks noChangeArrowheads="1"/>
          </p:cNvSpPr>
          <p:nvPr/>
        </p:nvSpPr>
        <p:spPr bwMode="auto">
          <a:xfrm>
            <a:off x="609600" y="1981200"/>
            <a:ext cx="320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Minimum Results</a:t>
            </a:r>
          </a:p>
        </p:txBody>
      </p:sp>
      <p:sp>
        <p:nvSpPr>
          <p:cNvPr id="33800" name="TextBox 15">
            <a:extLst>
              <a:ext uri="{FF2B5EF4-FFF2-40B4-BE49-F238E27FC236}">
                <a16:creationId xmlns:a16="http://schemas.microsoft.com/office/drawing/2014/main" id="{5996339E-BCD6-4C60-A343-27CDF53558D4}"/>
              </a:ext>
            </a:extLst>
          </p:cNvPr>
          <p:cNvSpPr txBox="1">
            <a:spLocks noChangeArrowheads="1"/>
          </p:cNvSpPr>
          <p:nvPr/>
        </p:nvSpPr>
        <p:spPr bwMode="auto">
          <a:xfrm>
            <a:off x="533400" y="3429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7" name="TextBox 16">
            <a:extLst>
              <a:ext uri="{FF2B5EF4-FFF2-40B4-BE49-F238E27FC236}">
                <a16:creationId xmlns:a16="http://schemas.microsoft.com/office/drawing/2014/main" id="{317D87CA-964A-45E5-9D6D-E1CA72F36F4A}"/>
              </a:ext>
            </a:extLst>
          </p:cNvPr>
          <p:cNvSpPr txBox="1"/>
          <p:nvPr/>
        </p:nvSpPr>
        <p:spPr>
          <a:xfrm>
            <a:off x="533400" y="3429000"/>
            <a:ext cx="8305800" cy="3108325"/>
          </a:xfrm>
          <a:prstGeom prst="rect">
            <a:avLst/>
          </a:prstGeom>
          <a:noFill/>
        </p:spPr>
        <p:txBody>
          <a:bodyPr>
            <a:spAutoFit/>
          </a:bodyPr>
          <a:lstStyle/>
          <a:p>
            <a:pPr algn="l">
              <a:defRPr/>
            </a:pPr>
            <a:r>
              <a:rPr lang="en-GB" sz="1400" b="1" dirty="0">
                <a:solidFill>
                  <a:srgbClr val="0093D0"/>
                </a:solidFill>
                <a:latin typeface="Arial" charset="0"/>
              </a:rPr>
              <a:t>Results at Minimum Extension:</a:t>
            </a:r>
          </a:p>
          <a:p>
            <a:pPr algn="l">
              <a:defRPr/>
            </a:pPr>
            <a:endParaRPr lang="en-GB" sz="1400" b="1" dirty="0">
              <a:solidFill>
                <a:srgbClr val="0093D0"/>
              </a:solidFill>
              <a:latin typeface="Arial" charset="0"/>
            </a:endParaRPr>
          </a:p>
          <a:p>
            <a:pPr algn="l">
              <a:defRPr/>
            </a:pPr>
            <a:r>
              <a:rPr lang="en-GB" sz="1400" dirty="0">
                <a:latin typeface="Arial" charset="0"/>
              </a:rPr>
              <a:t>Selecting this result type opens the Result Information window and allows selection of the following individual results, all calculated at the Minimum Extension point:</a:t>
            </a:r>
          </a:p>
          <a:p>
            <a:pPr algn="l">
              <a:defRPr/>
            </a:pPr>
            <a:endParaRPr lang="en-GB" sz="1400" dirty="0">
              <a:latin typeface="Arial" charset="0"/>
            </a:endParaRPr>
          </a:p>
          <a:p>
            <a:pPr marL="1882775" indent="-442913" algn="l">
              <a:buClr>
                <a:srgbClr val="FF0000"/>
              </a:buClr>
              <a:buFont typeface="Wingdings" pitchFamily="2" charset="2"/>
              <a:buChar char="Ø"/>
              <a:defRPr/>
            </a:pPr>
            <a:r>
              <a:rPr lang="en-GB" sz="1400" dirty="0">
                <a:solidFill>
                  <a:srgbClr val="0093D0"/>
                </a:solidFill>
                <a:latin typeface="Arial" charset="0"/>
              </a:rPr>
              <a:t>Load At Minimum Extension</a:t>
            </a:r>
            <a:r>
              <a:rPr lang="en-GB" sz="1400" b="1" dirty="0">
                <a:solidFill>
                  <a:srgbClr val="0093D0"/>
                </a:solidFill>
                <a:latin typeface="Arial" charset="0"/>
              </a:rPr>
              <a:t> </a:t>
            </a:r>
            <a:r>
              <a:rPr lang="en-GB" sz="1400" dirty="0">
                <a:solidFill>
                  <a:srgbClr val="0093D0"/>
                </a:solidFill>
                <a:latin typeface="Arial" charset="0"/>
              </a:rPr>
              <a:t>			</a:t>
            </a:r>
          </a:p>
          <a:p>
            <a:pPr marL="1882775" indent="-442913" algn="l">
              <a:buClr>
                <a:srgbClr val="FF0000"/>
              </a:buClr>
              <a:buFont typeface="Wingdings" pitchFamily="2" charset="2"/>
              <a:buChar char="Ø"/>
              <a:defRPr/>
            </a:pPr>
            <a:r>
              <a:rPr lang="en-GB" sz="1400" dirty="0">
                <a:solidFill>
                  <a:srgbClr val="0093D0"/>
                </a:solidFill>
                <a:latin typeface="Arial" charset="0"/>
              </a:rPr>
              <a:t>Extension at Minimum Extension</a:t>
            </a:r>
            <a:r>
              <a:rPr lang="en-GB" sz="1400" b="1" dirty="0">
                <a:solidFill>
                  <a:srgbClr val="0093D0"/>
                </a:solidFill>
                <a:latin typeface="Arial" charset="0"/>
              </a:rPr>
              <a:t> </a:t>
            </a:r>
            <a:r>
              <a:rPr lang="en-GB" sz="1400" dirty="0">
                <a:solidFill>
                  <a:srgbClr val="0093D0"/>
                </a:solidFill>
                <a:latin typeface="Arial" charset="0"/>
              </a:rPr>
              <a:t>		</a:t>
            </a:r>
          </a:p>
          <a:p>
            <a:pPr marL="1882775" indent="-442913" algn="l">
              <a:buClr>
                <a:srgbClr val="FF0000"/>
              </a:buClr>
              <a:buFont typeface="Wingdings" pitchFamily="2" charset="2"/>
              <a:buChar char="Ø"/>
              <a:defRPr/>
            </a:pPr>
            <a:r>
              <a:rPr lang="en-GB" sz="1400" dirty="0">
                <a:solidFill>
                  <a:srgbClr val="0093D0"/>
                </a:solidFill>
                <a:latin typeface="Arial" charset="0"/>
              </a:rPr>
              <a:t>Machine Extension at Minimum Extension</a:t>
            </a:r>
          </a:p>
          <a:p>
            <a:pPr marL="1882775" indent="-442913" algn="l">
              <a:buClr>
                <a:srgbClr val="FF0000"/>
              </a:buClr>
              <a:buFont typeface="Wingdings" pitchFamily="2" charset="2"/>
              <a:buChar char="Ø"/>
              <a:defRPr/>
            </a:pPr>
            <a:r>
              <a:rPr lang="en-GB" sz="1400" dirty="0">
                <a:solidFill>
                  <a:srgbClr val="0093D0"/>
                </a:solidFill>
                <a:latin typeface="Arial" charset="0"/>
              </a:rPr>
              <a:t>Extension from preload at Minimum Extension</a:t>
            </a:r>
            <a:r>
              <a:rPr lang="en-GB" sz="1400" b="1" dirty="0">
                <a:solidFill>
                  <a:srgbClr val="0093D0"/>
                </a:solidFill>
                <a:latin typeface="Arial" charset="0"/>
              </a:rPr>
              <a:t> </a:t>
            </a:r>
            <a:r>
              <a:rPr lang="en-GB" sz="1400" dirty="0">
                <a:solidFill>
                  <a:srgbClr val="0093D0"/>
                </a:solidFill>
                <a:latin typeface="Arial" charset="0"/>
              </a:rPr>
              <a:t>	</a:t>
            </a:r>
          </a:p>
          <a:p>
            <a:pPr marL="1882775" indent="-442913" algn="l">
              <a:buClr>
                <a:srgbClr val="FF0000"/>
              </a:buClr>
              <a:buFont typeface="Wingdings" pitchFamily="2" charset="2"/>
              <a:buChar char="Ø"/>
              <a:defRPr/>
            </a:pPr>
            <a:r>
              <a:rPr lang="en-GB" sz="1400" dirty="0">
                <a:solidFill>
                  <a:srgbClr val="0093D0"/>
                </a:solidFill>
                <a:latin typeface="Arial" charset="0"/>
              </a:rPr>
              <a:t>Work to Minimum Extension</a:t>
            </a:r>
            <a:r>
              <a:rPr lang="en-GB" sz="1400" b="1" dirty="0">
                <a:solidFill>
                  <a:srgbClr val="0093D0"/>
                </a:solidFill>
                <a:latin typeface="Arial" charset="0"/>
              </a:rPr>
              <a:t> </a:t>
            </a:r>
            <a:r>
              <a:rPr lang="en-GB" sz="1400" dirty="0">
                <a:solidFill>
                  <a:srgbClr val="0093D0"/>
                </a:solidFill>
                <a:latin typeface="Arial" charset="0"/>
              </a:rPr>
              <a:t>		        		</a:t>
            </a:r>
          </a:p>
          <a:p>
            <a:pPr marL="1882775" indent="-442913" algn="l">
              <a:buClr>
                <a:srgbClr val="FF0000"/>
              </a:buClr>
              <a:buFont typeface="Wingdings" pitchFamily="2" charset="2"/>
              <a:buChar char="Ø"/>
              <a:defRPr/>
            </a:pPr>
            <a:r>
              <a:rPr lang="en-GB" sz="1400" dirty="0">
                <a:solidFill>
                  <a:srgbClr val="0093D0"/>
                </a:solidFill>
                <a:latin typeface="Arial" charset="0"/>
              </a:rPr>
              <a:t>Work from preload to Minimum Extension</a:t>
            </a:r>
          </a:p>
          <a:p>
            <a:pPr marL="1882775" indent="-442913" algn="l">
              <a:buClr>
                <a:srgbClr val="FF0000"/>
              </a:buClr>
              <a:buFont typeface="Wingdings" pitchFamily="2" charset="2"/>
              <a:buChar char="Ø"/>
              <a:defRPr/>
            </a:pPr>
            <a:r>
              <a:rPr lang="en-GB" sz="1400" dirty="0">
                <a:solidFill>
                  <a:srgbClr val="0093D0"/>
                </a:solidFill>
                <a:latin typeface="Arial" charset="0"/>
              </a:rPr>
              <a:t>Stress at Minimum Extension</a:t>
            </a:r>
            <a:r>
              <a:rPr lang="en-GB" sz="1400" b="1" dirty="0">
                <a:solidFill>
                  <a:srgbClr val="0093D0"/>
                </a:solidFill>
                <a:latin typeface="Arial" charset="0"/>
              </a:rPr>
              <a:t> </a:t>
            </a:r>
            <a:r>
              <a:rPr lang="en-GB" sz="1400" dirty="0">
                <a:solidFill>
                  <a:srgbClr val="0093D0"/>
                </a:solidFill>
                <a:latin typeface="Arial" charset="0"/>
              </a:rPr>
              <a:t>		</a:t>
            </a:r>
            <a:r>
              <a:rPr lang="en-GB" sz="1400" dirty="0">
                <a:latin typeface="Arial" charset="0"/>
              </a:rPr>
              <a:t>(requires Sample Area)</a:t>
            </a:r>
          </a:p>
          <a:p>
            <a:pPr marL="1882775" indent="-442913" algn="l">
              <a:buClr>
                <a:srgbClr val="FF0000"/>
              </a:buClr>
              <a:buFont typeface="Wingdings" pitchFamily="2" charset="2"/>
              <a:buChar char="Ø"/>
              <a:defRPr/>
            </a:pPr>
            <a:r>
              <a:rPr lang="en-GB" sz="1400" dirty="0">
                <a:solidFill>
                  <a:srgbClr val="0093D0"/>
                </a:solidFill>
                <a:latin typeface="Arial" charset="0"/>
              </a:rPr>
              <a:t>Strain at Minimum Extension 		</a:t>
            </a:r>
            <a:r>
              <a:rPr lang="en-GB" sz="1400" dirty="0">
                <a:latin typeface="Arial" charset="0"/>
              </a:rPr>
              <a:t>(requires Sample Gauge Length)</a:t>
            </a:r>
          </a:p>
          <a:p>
            <a:pPr marL="1882775" indent="-442913" algn="l">
              <a:buClr>
                <a:srgbClr val="FF0000"/>
              </a:buClr>
              <a:buFont typeface="Wingdings" pitchFamily="2" charset="2"/>
              <a:buChar char="Ø"/>
              <a:defRPr/>
            </a:pPr>
            <a:r>
              <a:rPr lang="en-GB" sz="1400" dirty="0">
                <a:solidFill>
                  <a:srgbClr val="0093D0"/>
                </a:solidFill>
                <a:latin typeface="Arial" charset="0"/>
              </a:rPr>
              <a:t>Percentage Strain at Minimum</a:t>
            </a:r>
            <a:r>
              <a:rPr lang="en-GB" sz="1400" b="1" dirty="0">
                <a:solidFill>
                  <a:srgbClr val="0093D0"/>
                </a:solidFill>
                <a:latin typeface="Arial" charset="0"/>
              </a:rPr>
              <a:t> </a:t>
            </a:r>
            <a:r>
              <a:rPr lang="en-GB" sz="1400" dirty="0">
                <a:solidFill>
                  <a:srgbClr val="0093D0"/>
                </a:solidFill>
                <a:latin typeface="Arial" charset="0"/>
              </a:rPr>
              <a:t>Extensio</a:t>
            </a:r>
            <a:r>
              <a:rPr lang="en-GB" sz="1400" b="1" dirty="0">
                <a:solidFill>
                  <a:srgbClr val="0093D0"/>
                </a:solidFill>
                <a:latin typeface="Arial" charset="0"/>
              </a:rPr>
              <a:t>n </a:t>
            </a:r>
            <a:r>
              <a:rPr lang="en-GB" sz="1400" dirty="0">
                <a:solidFill>
                  <a:srgbClr val="0093D0"/>
                </a:solidFill>
                <a:latin typeface="Arial" charset="0"/>
              </a:rPr>
              <a:t>	</a:t>
            </a:r>
            <a:r>
              <a:rPr lang="en-GB" sz="1400" dirty="0">
                <a:latin typeface="Arial" charset="0"/>
              </a:rPr>
              <a:t>(requires Sample Gauge Length)</a:t>
            </a:r>
          </a:p>
        </p:txBody>
      </p:sp>
      <p:cxnSp>
        <p:nvCxnSpPr>
          <p:cNvPr id="33802" name="Straight Arrow Connector 16">
            <a:extLst>
              <a:ext uri="{FF2B5EF4-FFF2-40B4-BE49-F238E27FC236}">
                <a16:creationId xmlns:a16="http://schemas.microsoft.com/office/drawing/2014/main" id="{1A27E482-493F-43D9-8315-0852A9F6820B}"/>
              </a:ext>
            </a:extLst>
          </p:cNvPr>
          <p:cNvCxnSpPr>
            <a:cxnSpLocks noChangeShapeType="1"/>
          </p:cNvCxnSpPr>
          <p:nvPr/>
        </p:nvCxnSpPr>
        <p:spPr bwMode="auto">
          <a:xfrm>
            <a:off x="3276600" y="2667000"/>
            <a:ext cx="533400" cy="0"/>
          </a:xfrm>
          <a:prstGeom prst="straightConnector1">
            <a:avLst/>
          </a:prstGeom>
          <a:noFill/>
          <a:ln w="25400" algn="ctr">
            <a:solidFill>
              <a:srgbClr val="0000CC"/>
            </a:solidFill>
            <a:round/>
            <a:headEnd/>
            <a:tailEnd type="arrow" w="med" len="med"/>
          </a:ln>
          <a:extLst>
            <a:ext uri="{909E8E84-426E-40DD-AFC4-6F175D3DCCD1}">
              <a14:hiddenFill xmlns:a14="http://schemas.microsoft.com/office/drawing/2010/main">
                <a:noFill/>
              </a14:hiddenFill>
            </a:ext>
          </a:extLst>
        </p:spPr>
      </p:cxnSp>
      <p:pic>
        <p:nvPicPr>
          <p:cNvPr id="33803" name="Picture 2">
            <a:extLst>
              <a:ext uri="{FF2B5EF4-FFF2-40B4-BE49-F238E27FC236}">
                <a16:creationId xmlns:a16="http://schemas.microsoft.com/office/drawing/2014/main" id="{7237AC5A-C99C-4A1D-9381-AA3432A65D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438400"/>
            <a:ext cx="1838325" cy="4667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33804" name="Picture 3">
            <a:extLst>
              <a:ext uri="{FF2B5EF4-FFF2-40B4-BE49-F238E27FC236}">
                <a16:creationId xmlns:a16="http://schemas.microsoft.com/office/drawing/2014/main" id="{3AA680CD-D853-4799-ACA0-8D070F0654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05000"/>
            <a:ext cx="3352800" cy="17367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66D0789-1F45-4DAA-8152-B97BFB461656}"/>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3. Overview of Results and Extra Measuring Points</a:t>
            </a:r>
          </a:p>
        </p:txBody>
      </p:sp>
      <p:sp>
        <p:nvSpPr>
          <p:cNvPr id="34819" name="Rectangle 8">
            <a:extLst>
              <a:ext uri="{FF2B5EF4-FFF2-40B4-BE49-F238E27FC236}">
                <a16:creationId xmlns:a16="http://schemas.microsoft.com/office/drawing/2014/main" id="{C52C6DB9-A74D-4721-8348-835C9601756E}"/>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34820" name="Billede 5" descr="LLOYD.jpg">
            <a:extLst>
              <a:ext uri="{FF2B5EF4-FFF2-40B4-BE49-F238E27FC236}">
                <a16:creationId xmlns:a16="http://schemas.microsoft.com/office/drawing/2014/main" id="{53924367-F11B-455E-9E22-6868CF1132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Slide Number Placeholder 5">
            <a:extLst>
              <a:ext uri="{FF2B5EF4-FFF2-40B4-BE49-F238E27FC236}">
                <a16:creationId xmlns:a16="http://schemas.microsoft.com/office/drawing/2014/main" id="{28E50FAA-DB20-4A9D-8F4E-E5CF078895C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ACAA66-6A6F-4EBE-83A2-B8C77BE725E7}" type="slidenum">
              <a:rPr lang="en-US" altLang="en-US">
                <a:solidFill>
                  <a:srgbClr val="808080"/>
                </a:solidFill>
              </a:rPr>
              <a:pPr eaLnBrk="1" hangingPunct="1"/>
              <a:t>33</a:t>
            </a:fld>
            <a:endParaRPr lang="en-US" altLang="en-US">
              <a:solidFill>
                <a:srgbClr val="808080"/>
              </a:solidFill>
            </a:endParaRPr>
          </a:p>
        </p:txBody>
      </p:sp>
      <p:sp>
        <p:nvSpPr>
          <p:cNvPr id="34822" name="TextBox 6">
            <a:extLst>
              <a:ext uri="{FF2B5EF4-FFF2-40B4-BE49-F238E27FC236}">
                <a16:creationId xmlns:a16="http://schemas.microsoft.com/office/drawing/2014/main" id="{D15FCED3-60D6-43C7-BDAB-A72069431F9D}"/>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Results Tab</a:t>
            </a:r>
          </a:p>
        </p:txBody>
      </p:sp>
      <p:sp>
        <p:nvSpPr>
          <p:cNvPr id="34823" name="TextBox 10">
            <a:extLst>
              <a:ext uri="{FF2B5EF4-FFF2-40B4-BE49-F238E27FC236}">
                <a16:creationId xmlns:a16="http://schemas.microsoft.com/office/drawing/2014/main" id="{6B06089E-14A4-4BAF-84A5-97FA268311DE}"/>
              </a:ext>
            </a:extLst>
          </p:cNvPr>
          <p:cNvSpPr txBox="1">
            <a:spLocks noChangeArrowheads="1"/>
          </p:cNvSpPr>
          <p:nvPr/>
        </p:nvSpPr>
        <p:spPr bwMode="auto">
          <a:xfrm>
            <a:off x="609600" y="1981200"/>
            <a:ext cx="320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Break Results</a:t>
            </a:r>
          </a:p>
        </p:txBody>
      </p:sp>
      <p:sp>
        <p:nvSpPr>
          <p:cNvPr id="34824" name="TextBox 15">
            <a:extLst>
              <a:ext uri="{FF2B5EF4-FFF2-40B4-BE49-F238E27FC236}">
                <a16:creationId xmlns:a16="http://schemas.microsoft.com/office/drawing/2014/main" id="{AC1C10D9-D69F-4315-ADBC-DEA614A483CB}"/>
              </a:ext>
            </a:extLst>
          </p:cNvPr>
          <p:cNvSpPr txBox="1">
            <a:spLocks noChangeArrowheads="1"/>
          </p:cNvSpPr>
          <p:nvPr/>
        </p:nvSpPr>
        <p:spPr bwMode="auto">
          <a:xfrm>
            <a:off x="533400" y="3429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7" name="TextBox 16">
            <a:extLst>
              <a:ext uri="{FF2B5EF4-FFF2-40B4-BE49-F238E27FC236}">
                <a16:creationId xmlns:a16="http://schemas.microsoft.com/office/drawing/2014/main" id="{DF74AC13-1F4D-4805-A37A-1F2BC3FF0914}"/>
              </a:ext>
            </a:extLst>
          </p:cNvPr>
          <p:cNvSpPr txBox="1"/>
          <p:nvPr/>
        </p:nvSpPr>
        <p:spPr>
          <a:xfrm>
            <a:off x="533400" y="3429000"/>
            <a:ext cx="8305800" cy="3108325"/>
          </a:xfrm>
          <a:prstGeom prst="rect">
            <a:avLst/>
          </a:prstGeom>
          <a:noFill/>
        </p:spPr>
        <p:txBody>
          <a:bodyPr>
            <a:spAutoFit/>
          </a:bodyPr>
          <a:lstStyle/>
          <a:p>
            <a:pPr algn="l">
              <a:defRPr/>
            </a:pPr>
            <a:r>
              <a:rPr lang="en-GB" sz="1400" b="1" dirty="0">
                <a:solidFill>
                  <a:srgbClr val="0093D0"/>
                </a:solidFill>
                <a:latin typeface="Arial" charset="0"/>
              </a:rPr>
              <a:t>Results at Break</a:t>
            </a:r>
            <a:r>
              <a:rPr lang="en-GB" sz="1400" dirty="0">
                <a:solidFill>
                  <a:srgbClr val="0093D0"/>
                </a:solidFill>
                <a:latin typeface="Arial" charset="0"/>
              </a:rPr>
              <a:t>:</a:t>
            </a:r>
          </a:p>
          <a:p>
            <a:pPr algn="l">
              <a:defRPr/>
            </a:pPr>
            <a:endParaRPr lang="en-GB" sz="1400" b="1" dirty="0">
              <a:solidFill>
                <a:srgbClr val="0093D0"/>
              </a:solidFill>
              <a:latin typeface="Arial" charset="0"/>
            </a:endParaRPr>
          </a:p>
          <a:p>
            <a:pPr algn="l">
              <a:defRPr/>
            </a:pPr>
            <a:r>
              <a:rPr lang="en-GB" sz="1400" dirty="0">
                <a:latin typeface="Arial" charset="0"/>
              </a:rPr>
              <a:t>Selecting this result type opens the Result Information window and allows selection of the following individual results, all calculated at the detected Break point:</a:t>
            </a:r>
          </a:p>
          <a:p>
            <a:pPr algn="l">
              <a:defRPr/>
            </a:pPr>
            <a:endParaRPr lang="en-GB" sz="1400" dirty="0">
              <a:latin typeface="Arial" charset="0"/>
            </a:endParaRPr>
          </a:p>
          <a:p>
            <a:pPr marL="1882775" indent="-442913" algn="l">
              <a:buClr>
                <a:srgbClr val="FF0000"/>
              </a:buClr>
              <a:buFont typeface="Wingdings" pitchFamily="2" charset="2"/>
              <a:buChar char="Ø"/>
              <a:defRPr/>
            </a:pPr>
            <a:r>
              <a:rPr lang="en-GB" sz="1400" dirty="0">
                <a:solidFill>
                  <a:srgbClr val="0093D0"/>
                </a:solidFill>
                <a:latin typeface="Arial" charset="0"/>
              </a:rPr>
              <a:t>Load At Break</a:t>
            </a:r>
            <a:r>
              <a:rPr lang="en-GB" sz="1400" b="1" dirty="0">
                <a:solidFill>
                  <a:srgbClr val="0093D0"/>
                </a:solidFill>
                <a:latin typeface="Arial" charset="0"/>
              </a:rPr>
              <a:t> </a:t>
            </a:r>
            <a:r>
              <a:rPr lang="en-GB" sz="1400" dirty="0">
                <a:solidFill>
                  <a:srgbClr val="0093D0"/>
                </a:solidFill>
                <a:latin typeface="Arial" charset="0"/>
              </a:rPr>
              <a:t>			</a:t>
            </a:r>
          </a:p>
          <a:p>
            <a:pPr marL="1882775" indent="-442913" algn="l">
              <a:buClr>
                <a:srgbClr val="FF0000"/>
              </a:buClr>
              <a:buFont typeface="Wingdings" pitchFamily="2" charset="2"/>
              <a:buChar char="Ø"/>
              <a:defRPr/>
            </a:pPr>
            <a:r>
              <a:rPr lang="en-GB" sz="1400" dirty="0">
                <a:solidFill>
                  <a:srgbClr val="0093D0"/>
                </a:solidFill>
                <a:latin typeface="Arial" charset="0"/>
              </a:rPr>
              <a:t>Extension at Break</a:t>
            </a:r>
            <a:r>
              <a:rPr lang="en-GB" sz="1400" b="1" dirty="0">
                <a:solidFill>
                  <a:srgbClr val="0093D0"/>
                </a:solidFill>
                <a:latin typeface="Arial" charset="0"/>
              </a:rPr>
              <a:t> </a:t>
            </a:r>
            <a:r>
              <a:rPr lang="en-GB" sz="1400" dirty="0">
                <a:solidFill>
                  <a:srgbClr val="0093D0"/>
                </a:solidFill>
                <a:latin typeface="Arial" charset="0"/>
              </a:rPr>
              <a:t>		</a:t>
            </a:r>
          </a:p>
          <a:p>
            <a:pPr marL="1882775" indent="-442913" algn="l">
              <a:buClr>
                <a:srgbClr val="FF0000"/>
              </a:buClr>
              <a:buFont typeface="Wingdings" pitchFamily="2" charset="2"/>
              <a:buChar char="Ø"/>
              <a:defRPr/>
            </a:pPr>
            <a:r>
              <a:rPr lang="en-GB" sz="1400" dirty="0">
                <a:solidFill>
                  <a:srgbClr val="0093D0"/>
                </a:solidFill>
                <a:latin typeface="Arial" charset="0"/>
              </a:rPr>
              <a:t>Machine Extension at Break</a:t>
            </a:r>
            <a:r>
              <a:rPr lang="en-GB" sz="1400" b="1" dirty="0">
                <a:solidFill>
                  <a:srgbClr val="0093D0"/>
                </a:solidFill>
                <a:latin typeface="Arial" charset="0"/>
              </a:rPr>
              <a:t> </a:t>
            </a:r>
            <a:endParaRPr lang="en-GB" sz="1400" dirty="0">
              <a:solidFill>
                <a:srgbClr val="0093D0"/>
              </a:solidFill>
              <a:latin typeface="Arial" charset="0"/>
            </a:endParaRPr>
          </a:p>
          <a:p>
            <a:pPr marL="1882775" indent="-442913" algn="l">
              <a:buClr>
                <a:srgbClr val="FF0000"/>
              </a:buClr>
              <a:buFont typeface="Wingdings" pitchFamily="2" charset="2"/>
              <a:buChar char="Ø"/>
              <a:defRPr/>
            </a:pPr>
            <a:r>
              <a:rPr lang="en-GB" sz="1400" dirty="0">
                <a:solidFill>
                  <a:srgbClr val="0093D0"/>
                </a:solidFill>
                <a:latin typeface="Arial" charset="0"/>
              </a:rPr>
              <a:t>Extension from preload at Break</a:t>
            </a:r>
            <a:r>
              <a:rPr lang="en-GB" sz="1400" b="1" dirty="0">
                <a:solidFill>
                  <a:srgbClr val="0093D0"/>
                </a:solidFill>
                <a:latin typeface="Arial" charset="0"/>
              </a:rPr>
              <a:t> </a:t>
            </a:r>
            <a:r>
              <a:rPr lang="en-GB" sz="1400" dirty="0">
                <a:solidFill>
                  <a:srgbClr val="0093D0"/>
                </a:solidFill>
                <a:latin typeface="Arial" charset="0"/>
              </a:rPr>
              <a:t>	</a:t>
            </a:r>
          </a:p>
          <a:p>
            <a:pPr marL="1882775" indent="-442913" algn="l">
              <a:buClr>
                <a:srgbClr val="FF0000"/>
              </a:buClr>
              <a:buFont typeface="Wingdings" pitchFamily="2" charset="2"/>
              <a:buChar char="Ø"/>
              <a:defRPr/>
            </a:pPr>
            <a:r>
              <a:rPr lang="en-GB" sz="1400" dirty="0">
                <a:solidFill>
                  <a:srgbClr val="0093D0"/>
                </a:solidFill>
                <a:latin typeface="Arial" charset="0"/>
              </a:rPr>
              <a:t>Work from preload Break</a:t>
            </a:r>
            <a:r>
              <a:rPr lang="en-GB" sz="1400" b="1" dirty="0">
                <a:solidFill>
                  <a:srgbClr val="0093D0"/>
                </a:solidFill>
                <a:latin typeface="Arial" charset="0"/>
              </a:rPr>
              <a:t> </a:t>
            </a:r>
            <a:endParaRPr lang="en-GB" sz="1400" dirty="0">
              <a:solidFill>
                <a:srgbClr val="0093D0"/>
              </a:solidFill>
              <a:latin typeface="Arial" charset="0"/>
            </a:endParaRPr>
          </a:p>
          <a:p>
            <a:pPr marL="1882775" indent="-442913" algn="l">
              <a:buClr>
                <a:srgbClr val="FF0000"/>
              </a:buClr>
              <a:buFont typeface="Wingdings" pitchFamily="2" charset="2"/>
              <a:buChar char="Ø"/>
              <a:defRPr/>
            </a:pPr>
            <a:r>
              <a:rPr lang="en-GB" sz="1400" dirty="0">
                <a:solidFill>
                  <a:srgbClr val="0093D0"/>
                </a:solidFill>
                <a:latin typeface="Arial" charset="0"/>
              </a:rPr>
              <a:t>Work to Break		        		</a:t>
            </a:r>
          </a:p>
          <a:p>
            <a:pPr marL="1882775" indent="-442913" algn="l">
              <a:buClr>
                <a:srgbClr val="FF0000"/>
              </a:buClr>
              <a:buFont typeface="Wingdings" pitchFamily="2" charset="2"/>
              <a:buChar char="Ø"/>
              <a:defRPr/>
            </a:pPr>
            <a:r>
              <a:rPr lang="en-GB" sz="1400" dirty="0">
                <a:solidFill>
                  <a:srgbClr val="0093D0"/>
                </a:solidFill>
                <a:latin typeface="Arial" charset="0"/>
              </a:rPr>
              <a:t>Stress at Break</a:t>
            </a:r>
            <a:r>
              <a:rPr lang="en-GB" sz="1400" b="1" dirty="0">
                <a:solidFill>
                  <a:srgbClr val="0093D0"/>
                </a:solidFill>
                <a:latin typeface="Arial" charset="0"/>
              </a:rPr>
              <a:t> 	</a:t>
            </a:r>
            <a:r>
              <a:rPr lang="en-GB" sz="1400" dirty="0">
                <a:solidFill>
                  <a:srgbClr val="0093D0"/>
                </a:solidFill>
                <a:latin typeface="Arial" charset="0"/>
              </a:rPr>
              <a:t>		</a:t>
            </a:r>
            <a:r>
              <a:rPr lang="en-GB" sz="1400" dirty="0">
                <a:latin typeface="Arial" charset="0"/>
              </a:rPr>
              <a:t>(requires Sample Area)</a:t>
            </a:r>
          </a:p>
          <a:p>
            <a:pPr marL="1882775" indent="-442913" algn="l">
              <a:buClr>
                <a:srgbClr val="FF0000"/>
              </a:buClr>
              <a:buFont typeface="Wingdings" pitchFamily="2" charset="2"/>
              <a:buChar char="Ø"/>
              <a:defRPr/>
            </a:pPr>
            <a:r>
              <a:rPr lang="en-GB" sz="1400" dirty="0">
                <a:solidFill>
                  <a:srgbClr val="0093D0"/>
                </a:solidFill>
                <a:latin typeface="Arial" charset="0"/>
              </a:rPr>
              <a:t>Strain at Break</a:t>
            </a:r>
            <a:r>
              <a:rPr lang="en-GB" sz="1400" b="1" dirty="0">
                <a:solidFill>
                  <a:srgbClr val="0093D0"/>
                </a:solidFill>
                <a:latin typeface="Arial" charset="0"/>
              </a:rPr>
              <a:t> 	</a:t>
            </a:r>
            <a:r>
              <a:rPr lang="en-GB" sz="1400" dirty="0">
                <a:solidFill>
                  <a:srgbClr val="0093D0"/>
                </a:solidFill>
                <a:latin typeface="Arial" charset="0"/>
              </a:rPr>
              <a:t>		</a:t>
            </a:r>
            <a:r>
              <a:rPr lang="en-GB" sz="1400" dirty="0">
                <a:latin typeface="Arial" charset="0"/>
              </a:rPr>
              <a:t>(requires Sample Gauge Length)</a:t>
            </a:r>
          </a:p>
          <a:p>
            <a:pPr marL="1882775" indent="-442913" algn="l">
              <a:buClr>
                <a:srgbClr val="FF0000"/>
              </a:buClr>
              <a:buFont typeface="Wingdings" pitchFamily="2" charset="2"/>
              <a:buChar char="Ø"/>
              <a:defRPr/>
            </a:pPr>
            <a:r>
              <a:rPr lang="en-GB" sz="1400" dirty="0">
                <a:solidFill>
                  <a:srgbClr val="0093D0"/>
                </a:solidFill>
                <a:latin typeface="Arial" charset="0"/>
              </a:rPr>
              <a:t>Percentage Strain Break</a:t>
            </a:r>
            <a:r>
              <a:rPr lang="en-GB" sz="1400" b="1" dirty="0">
                <a:solidFill>
                  <a:srgbClr val="0093D0"/>
                </a:solidFill>
                <a:latin typeface="Arial" charset="0"/>
              </a:rPr>
              <a:t> 	</a:t>
            </a:r>
            <a:r>
              <a:rPr lang="en-GB" sz="1400" dirty="0">
                <a:solidFill>
                  <a:srgbClr val="0093D0"/>
                </a:solidFill>
                <a:latin typeface="Arial" charset="0"/>
              </a:rPr>
              <a:t>	</a:t>
            </a:r>
            <a:r>
              <a:rPr lang="en-GB" sz="1400" dirty="0">
                <a:latin typeface="Arial" charset="0"/>
              </a:rPr>
              <a:t>(requires Sample Gauge Length)</a:t>
            </a:r>
          </a:p>
        </p:txBody>
      </p:sp>
      <p:pic>
        <p:nvPicPr>
          <p:cNvPr id="34826" name="Picture 12">
            <a:extLst>
              <a:ext uri="{FF2B5EF4-FFF2-40B4-BE49-F238E27FC236}">
                <a16:creationId xmlns:a16="http://schemas.microsoft.com/office/drawing/2014/main" id="{438E9D47-8E83-4F69-B326-7E527806A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38400"/>
            <a:ext cx="2800350" cy="7429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34827" name="Picture 13">
            <a:extLst>
              <a:ext uri="{FF2B5EF4-FFF2-40B4-BE49-F238E27FC236}">
                <a16:creationId xmlns:a16="http://schemas.microsoft.com/office/drawing/2014/main" id="{58C95FA2-3938-4A15-9C81-2E720E3E5B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905000"/>
            <a:ext cx="3275013" cy="16510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cxnSp>
        <p:nvCxnSpPr>
          <p:cNvPr id="34828" name="Straight Arrow Connector 16">
            <a:extLst>
              <a:ext uri="{FF2B5EF4-FFF2-40B4-BE49-F238E27FC236}">
                <a16:creationId xmlns:a16="http://schemas.microsoft.com/office/drawing/2014/main" id="{5E80C9A6-3F68-486F-84ED-59602228279A}"/>
              </a:ext>
            </a:extLst>
          </p:cNvPr>
          <p:cNvCxnSpPr>
            <a:cxnSpLocks noChangeShapeType="1"/>
          </p:cNvCxnSpPr>
          <p:nvPr/>
        </p:nvCxnSpPr>
        <p:spPr bwMode="auto">
          <a:xfrm>
            <a:off x="3733800" y="2819400"/>
            <a:ext cx="533400" cy="0"/>
          </a:xfrm>
          <a:prstGeom prst="straightConnector1">
            <a:avLst/>
          </a:prstGeom>
          <a:noFill/>
          <a:ln w="25400" algn="ctr">
            <a:solidFill>
              <a:srgbClr val="0000CC"/>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16B20DD-A297-438F-9908-4A899A680465}"/>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3. Overview of Results and Extra Measuring Points</a:t>
            </a:r>
          </a:p>
        </p:txBody>
      </p:sp>
      <p:sp>
        <p:nvSpPr>
          <p:cNvPr id="35843" name="Rectangle 8">
            <a:extLst>
              <a:ext uri="{FF2B5EF4-FFF2-40B4-BE49-F238E27FC236}">
                <a16:creationId xmlns:a16="http://schemas.microsoft.com/office/drawing/2014/main" id="{9CB71988-03BB-422B-863C-993A299A6570}"/>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35844" name="Billede 5" descr="LLOYD.jpg">
            <a:extLst>
              <a:ext uri="{FF2B5EF4-FFF2-40B4-BE49-F238E27FC236}">
                <a16:creationId xmlns:a16="http://schemas.microsoft.com/office/drawing/2014/main" id="{36A9F156-779B-4EE8-B7DD-F7438BF334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lide Number Placeholder 5">
            <a:extLst>
              <a:ext uri="{FF2B5EF4-FFF2-40B4-BE49-F238E27FC236}">
                <a16:creationId xmlns:a16="http://schemas.microsoft.com/office/drawing/2014/main" id="{A2644A29-D17E-4145-841B-BA02162969D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9ECAB9-E53E-48EF-B385-2EC602DA2F43}" type="slidenum">
              <a:rPr lang="en-US" altLang="en-US">
                <a:solidFill>
                  <a:srgbClr val="808080"/>
                </a:solidFill>
              </a:rPr>
              <a:pPr eaLnBrk="1" hangingPunct="1"/>
              <a:t>34</a:t>
            </a:fld>
            <a:endParaRPr lang="en-US" altLang="en-US">
              <a:solidFill>
                <a:srgbClr val="808080"/>
              </a:solidFill>
            </a:endParaRPr>
          </a:p>
        </p:txBody>
      </p:sp>
      <p:sp>
        <p:nvSpPr>
          <p:cNvPr id="35846" name="TextBox 6">
            <a:extLst>
              <a:ext uri="{FF2B5EF4-FFF2-40B4-BE49-F238E27FC236}">
                <a16:creationId xmlns:a16="http://schemas.microsoft.com/office/drawing/2014/main" id="{C96FBF25-5C30-4D5C-866D-3DFF286471F6}"/>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Results Tab</a:t>
            </a:r>
          </a:p>
        </p:txBody>
      </p:sp>
      <p:sp>
        <p:nvSpPr>
          <p:cNvPr id="35847" name="TextBox 10">
            <a:extLst>
              <a:ext uri="{FF2B5EF4-FFF2-40B4-BE49-F238E27FC236}">
                <a16:creationId xmlns:a16="http://schemas.microsoft.com/office/drawing/2014/main" id="{C7AE258C-539F-4EDB-88AC-BA23510E796C}"/>
              </a:ext>
            </a:extLst>
          </p:cNvPr>
          <p:cNvSpPr txBox="1">
            <a:spLocks noChangeArrowheads="1"/>
          </p:cNvSpPr>
          <p:nvPr/>
        </p:nvSpPr>
        <p:spPr bwMode="auto">
          <a:xfrm>
            <a:off x="609600" y="1981200"/>
            <a:ext cx="320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Break Results </a:t>
            </a:r>
          </a:p>
        </p:txBody>
      </p:sp>
      <p:sp>
        <p:nvSpPr>
          <p:cNvPr id="35848" name="TextBox 15">
            <a:extLst>
              <a:ext uri="{FF2B5EF4-FFF2-40B4-BE49-F238E27FC236}">
                <a16:creationId xmlns:a16="http://schemas.microsoft.com/office/drawing/2014/main" id="{BC7DB2CD-AA77-4DBE-8B0D-33A903DB86F6}"/>
              </a:ext>
            </a:extLst>
          </p:cNvPr>
          <p:cNvSpPr txBox="1">
            <a:spLocks noChangeArrowheads="1"/>
          </p:cNvSpPr>
          <p:nvPr/>
        </p:nvSpPr>
        <p:spPr bwMode="auto">
          <a:xfrm>
            <a:off x="533400" y="3429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35849" name="TextBox 16">
            <a:extLst>
              <a:ext uri="{FF2B5EF4-FFF2-40B4-BE49-F238E27FC236}">
                <a16:creationId xmlns:a16="http://schemas.microsoft.com/office/drawing/2014/main" id="{41D7E784-D3C3-4DC1-A86B-19C0F67E0B87}"/>
              </a:ext>
            </a:extLst>
          </p:cNvPr>
          <p:cNvSpPr txBox="1">
            <a:spLocks noChangeArrowheads="1"/>
          </p:cNvSpPr>
          <p:nvPr/>
        </p:nvSpPr>
        <p:spPr bwMode="auto">
          <a:xfrm>
            <a:off x="533400" y="2438400"/>
            <a:ext cx="83058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Elongation at Fracture:</a:t>
            </a:r>
          </a:p>
          <a:p>
            <a:pPr algn="l" eaLnBrk="1" hangingPunct="1"/>
            <a:endParaRPr lang="en-GB" altLang="en-US" sz="1400" b="1">
              <a:solidFill>
                <a:srgbClr val="0093D0"/>
              </a:solidFill>
            </a:endParaRPr>
          </a:p>
          <a:p>
            <a:pPr algn="l" eaLnBrk="1" hangingPunct="1"/>
            <a:r>
              <a:rPr lang="en-GB" altLang="en-US" sz="1400"/>
              <a:t>This result  looks for the break point marked on the graph and then draws a line vertically  down to intercept the extension data axis.  The value at this point is the distance the extension data source has moved to the break point.  Units are distance. </a:t>
            </a:r>
          </a:p>
          <a:p>
            <a:pPr algn="l" eaLnBrk="1" hangingPunct="1"/>
            <a:endParaRPr lang="en-GB" altLang="en-US" sz="1400"/>
          </a:p>
          <a:p>
            <a:pPr algn="l" eaLnBrk="1" hangingPunct="1"/>
            <a:endParaRPr lang="en-GB" altLang="en-US" sz="1400"/>
          </a:p>
          <a:p>
            <a:pPr algn="l" eaLnBrk="1" hangingPunct="1"/>
            <a:r>
              <a:rPr lang="en-GB" altLang="en-US" sz="1400" b="1">
                <a:solidFill>
                  <a:srgbClr val="0093D0"/>
                </a:solidFill>
              </a:rPr>
              <a:t>Percentage Total Elongation at Fracture:</a:t>
            </a:r>
          </a:p>
          <a:p>
            <a:pPr algn="l" eaLnBrk="1" hangingPunct="1"/>
            <a:endParaRPr lang="en-GB" altLang="en-US" sz="1400"/>
          </a:p>
          <a:p>
            <a:pPr algn="l" eaLnBrk="1" hangingPunct="1"/>
            <a:r>
              <a:rPr lang="en-GB" altLang="en-US" sz="1400"/>
              <a:t>This result uses original Height or Gauge Length configured and compares this against  the distance reading at break point and reports the ratio as a percentage figure of Strain.</a:t>
            </a:r>
          </a:p>
          <a:p>
            <a:pPr algn="l" eaLnBrk="1" hangingPunct="1"/>
            <a:r>
              <a:rPr lang="en-GB" altLang="en-US" sz="1400" b="1"/>
              <a:t>(Sample Height/Gauge Length must be entered in Sample Height Tab)</a:t>
            </a:r>
            <a:endParaRPr lang="en-GB" altLang="en-US" sz="1400"/>
          </a:p>
          <a:p>
            <a:pPr algn="l" eaLnBrk="1" hangingPunct="1"/>
            <a:endParaRPr lang="en-GB" altLang="en-US" sz="1400"/>
          </a:p>
          <a:p>
            <a:pPr algn="l" eaLnBrk="1" hangingPunct="1"/>
            <a:endParaRPr lang="en-GB" altLang="en-US" sz="1400"/>
          </a:p>
          <a:p>
            <a:pPr algn="l" eaLnBrk="1" hangingPunct="1"/>
            <a:r>
              <a:rPr lang="en-GB" altLang="en-US" sz="1400" b="1">
                <a:solidFill>
                  <a:srgbClr val="0093D0"/>
                </a:solidFill>
              </a:rPr>
              <a:t>Percentage Non-proportional  Elongation at Fracture:</a:t>
            </a:r>
          </a:p>
          <a:p>
            <a:pPr algn="l" eaLnBrk="1" hangingPunct="1"/>
            <a:endParaRPr lang="en-GB" altLang="en-US" sz="1400" b="1">
              <a:solidFill>
                <a:srgbClr val="0093D0"/>
              </a:solidFill>
            </a:endParaRPr>
          </a:p>
          <a:p>
            <a:pPr algn="l" eaLnBrk="1" hangingPunct="1"/>
            <a:r>
              <a:rPr lang="en-GB" altLang="en-US" sz="1400"/>
              <a:t>This result is an advanced strain result and will not be covered in this guide.</a:t>
            </a:r>
          </a:p>
          <a:p>
            <a:pPr algn="l" eaLnBrk="1" hangingPunct="1"/>
            <a:endParaRPr lang="en-GB" altLang="en-US" sz="1400" b="1">
              <a:solidFill>
                <a:srgbClr val="0093D0"/>
              </a:solidFill>
            </a:endParaRPr>
          </a:p>
          <a:p>
            <a:pPr algn="l" eaLnBrk="1" hangingPunct="1"/>
            <a:endParaRPr lang="en-GB" altLang="en-US" sz="1400" b="1">
              <a:solidFill>
                <a:srgbClr val="0093D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C946FF7-14E0-4B44-98DE-01BBCECEC4EA}"/>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3. Overview of Results and Extra Measuring Points</a:t>
            </a:r>
          </a:p>
        </p:txBody>
      </p:sp>
      <p:sp>
        <p:nvSpPr>
          <p:cNvPr id="36867" name="Rectangle 8">
            <a:extLst>
              <a:ext uri="{FF2B5EF4-FFF2-40B4-BE49-F238E27FC236}">
                <a16:creationId xmlns:a16="http://schemas.microsoft.com/office/drawing/2014/main" id="{2576BA44-E1C1-4AB2-8513-9638CCC46556}"/>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36868" name="Billede 5" descr="LLOYD.jpg">
            <a:extLst>
              <a:ext uri="{FF2B5EF4-FFF2-40B4-BE49-F238E27FC236}">
                <a16:creationId xmlns:a16="http://schemas.microsoft.com/office/drawing/2014/main" id="{96CCEF5A-BCDB-46DA-8272-9C662384D4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Slide Number Placeholder 5">
            <a:extLst>
              <a:ext uri="{FF2B5EF4-FFF2-40B4-BE49-F238E27FC236}">
                <a16:creationId xmlns:a16="http://schemas.microsoft.com/office/drawing/2014/main" id="{6A5B3C39-6462-4EE2-B192-A96595540F4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175B8A-2FE7-47E4-8C4C-78415A9E1101}" type="slidenum">
              <a:rPr lang="en-US" altLang="en-US">
                <a:solidFill>
                  <a:srgbClr val="808080"/>
                </a:solidFill>
              </a:rPr>
              <a:pPr eaLnBrk="1" hangingPunct="1"/>
              <a:t>35</a:t>
            </a:fld>
            <a:endParaRPr lang="en-US" altLang="en-US">
              <a:solidFill>
                <a:srgbClr val="808080"/>
              </a:solidFill>
            </a:endParaRPr>
          </a:p>
        </p:txBody>
      </p:sp>
      <p:sp>
        <p:nvSpPr>
          <p:cNvPr id="36870" name="TextBox 6">
            <a:extLst>
              <a:ext uri="{FF2B5EF4-FFF2-40B4-BE49-F238E27FC236}">
                <a16:creationId xmlns:a16="http://schemas.microsoft.com/office/drawing/2014/main" id="{AB5F6BA8-E628-4B95-B0EF-8F480DC6FDE1}"/>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Results Tab</a:t>
            </a:r>
          </a:p>
        </p:txBody>
      </p:sp>
      <p:sp>
        <p:nvSpPr>
          <p:cNvPr id="36871" name="TextBox 10">
            <a:extLst>
              <a:ext uri="{FF2B5EF4-FFF2-40B4-BE49-F238E27FC236}">
                <a16:creationId xmlns:a16="http://schemas.microsoft.com/office/drawing/2014/main" id="{678645D1-36D9-498D-B71E-8F8025628F97}"/>
              </a:ext>
            </a:extLst>
          </p:cNvPr>
          <p:cNvSpPr txBox="1">
            <a:spLocks noChangeArrowheads="1"/>
          </p:cNvSpPr>
          <p:nvPr/>
        </p:nvSpPr>
        <p:spPr bwMode="auto">
          <a:xfrm>
            <a:off x="609600" y="1981200"/>
            <a:ext cx="320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Modulus Results </a:t>
            </a:r>
          </a:p>
        </p:txBody>
      </p:sp>
      <p:sp>
        <p:nvSpPr>
          <p:cNvPr id="36872" name="TextBox 15">
            <a:extLst>
              <a:ext uri="{FF2B5EF4-FFF2-40B4-BE49-F238E27FC236}">
                <a16:creationId xmlns:a16="http://schemas.microsoft.com/office/drawing/2014/main" id="{E8469736-2FE2-448C-8629-DB38B634047E}"/>
              </a:ext>
            </a:extLst>
          </p:cNvPr>
          <p:cNvSpPr txBox="1">
            <a:spLocks noChangeArrowheads="1"/>
          </p:cNvSpPr>
          <p:nvPr/>
        </p:nvSpPr>
        <p:spPr bwMode="auto">
          <a:xfrm>
            <a:off x="533400" y="3429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36873" name="TextBox 16">
            <a:extLst>
              <a:ext uri="{FF2B5EF4-FFF2-40B4-BE49-F238E27FC236}">
                <a16:creationId xmlns:a16="http://schemas.microsoft.com/office/drawing/2014/main" id="{27E9E8C6-F429-492E-A5F7-DB048332DB1A}"/>
              </a:ext>
            </a:extLst>
          </p:cNvPr>
          <p:cNvSpPr txBox="1">
            <a:spLocks noChangeArrowheads="1"/>
          </p:cNvSpPr>
          <p:nvPr/>
        </p:nvSpPr>
        <p:spPr bwMode="auto">
          <a:xfrm>
            <a:off x="533400" y="2438400"/>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b="1">
              <a:solidFill>
                <a:srgbClr val="0093D0"/>
              </a:solidFill>
            </a:endParaRPr>
          </a:p>
          <a:p>
            <a:pPr algn="l" eaLnBrk="1" hangingPunct="1"/>
            <a:endParaRPr lang="en-GB" altLang="en-US" sz="1400" b="1">
              <a:solidFill>
                <a:srgbClr val="0093D0"/>
              </a:solidFill>
            </a:endParaRPr>
          </a:p>
        </p:txBody>
      </p:sp>
      <p:pic>
        <p:nvPicPr>
          <p:cNvPr id="36874" name="Picture 2">
            <a:extLst>
              <a:ext uri="{FF2B5EF4-FFF2-40B4-BE49-F238E27FC236}">
                <a16:creationId xmlns:a16="http://schemas.microsoft.com/office/drawing/2014/main" id="{5B65A5C9-E148-4744-A0FF-57C3046B15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362200"/>
            <a:ext cx="1628775" cy="15144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36875" name="TextBox 12">
            <a:extLst>
              <a:ext uri="{FF2B5EF4-FFF2-40B4-BE49-F238E27FC236}">
                <a16:creationId xmlns:a16="http://schemas.microsoft.com/office/drawing/2014/main" id="{7920A140-C85B-4FE2-BDCD-206E38BC85B5}"/>
              </a:ext>
            </a:extLst>
          </p:cNvPr>
          <p:cNvSpPr txBox="1">
            <a:spLocks noChangeArrowheads="1"/>
          </p:cNvSpPr>
          <p:nvPr/>
        </p:nvSpPr>
        <p:spPr bwMode="auto">
          <a:xfrm>
            <a:off x="2590800" y="1981200"/>
            <a:ext cx="6096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There are two types of Modulus calculation available:</a:t>
            </a:r>
          </a:p>
          <a:p>
            <a:pPr algn="l" eaLnBrk="1" hangingPunct="1"/>
            <a:endParaRPr lang="en-GB" altLang="en-US" sz="1400"/>
          </a:p>
          <a:p>
            <a:pPr algn="l" eaLnBrk="1" hangingPunct="1"/>
            <a:r>
              <a:rPr lang="en-GB" altLang="en-US" sz="1400" b="1"/>
              <a:t>Modulus</a:t>
            </a:r>
            <a:r>
              <a:rPr lang="en-GB" altLang="en-US" sz="1400"/>
              <a:t> - This is a calculation based upon a slope or gradient reading taken from the Stress / Strain graph at a defined point.</a:t>
            </a:r>
          </a:p>
          <a:p>
            <a:pPr algn="l" eaLnBrk="1" hangingPunct="1"/>
            <a:endParaRPr lang="en-GB" altLang="en-US" sz="1400"/>
          </a:p>
          <a:p>
            <a:pPr algn="l" eaLnBrk="1" hangingPunct="1"/>
            <a:r>
              <a:rPr lang="en-GB" altLang="en-US" sz="1400" b="1"/>
              <a:t>Results at ‘X’ Modulus </a:t>
            </a:r>
            <a:r>
              <a:rPr lang="en-GB" altLang="en-US" sz="1400"/>
              <a:t>- This is also known as the ‘Rubber Modulus’</a:t>
            </a:r>
            <a:endParaRPr lang="en-GB" altLang="en-US" sz="1400" b="1"/>
          </a:p>
          <a:p>
            <a:pPr algn="l" eaLnBrk="1" hangingPunct="1"/>
            <a:r>
              <a:rPr lang="en-GB" altLang="en-US" sz="1400"/>
              <a:t>and is a point drawn upwards from the Strain axis at a percentage value of the original Height or Gauge Length to intercept the graph trace.</a:t>
            </a:r>
          </a:p>
          <a:p>
            <a:pPr algn="l" eaLnBrk="1" hangingPunct="1"/>
            <a:endParaRPr lang="en-GB" altLang="en-US" sz="1400"/>
          </a:p>
        </p:txBody>
      </p:sp>
      <p:sp>
        <p:nvSpPr>
          <p:cNvPr id="36876" name="Rectangle 13">
            <a:extLst>
              <a:ext uri="{FF2B5EF4-FFF2-40B4-BE49-F238E27FC236}">
                <a16:creationId xmlns:a16="http://schemas.microsoft.com/office/drawing/2014/main" id="{7B2F6635-9C6D-4D23-BA02-1D95E6A10D44}"/>
              </a:ext>
            </a:extLst>
          </p:cNvPr>
          <p:cNvSpPr>
            <a:spLocks noChangeArrowheads="1"/>
          </p:cNvSpPr>
          <p:nvPr/>
        </p:nvSpPr>
        <p:spPr bwMode="auto">
          <a:xfrm>
            <a:off x="609600" y="4038600"/>
            <a:ext cx="79676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Modulus:</a:t>
            </a:r>
          </a:p>
          <a:p>
            <a:pPr algn="l" eaLnBrk="1" hangingPunct="1"/>
            <a:endParaRPr lang="en-GB" altLang="en-US" sz="1400" b="1" u="sng"/>
          </a:p>
          <a:p>
            <a:pPr algn="l" eaLnBrk="1" hangingPunct="1"/>
            <a:r>
              <a:rPr lang="en-GB" altLang="en-US" sz="1400"/>
              <a:t>Selecting the Modulus results category</a:t>
            </a:r>
          </a:p>
          <a:p>
            <a:pPr algn="l" eaLnBrk="1" hangingPunct="1"/>
            <a:r>
              <a:rPr lang="en-GB" altLang="en-US" sz="1400"/>
              <a:t>opens up two individual results.</a:t>
            </a:r>
          </a:p>
          <a:p>
            <a:pPr algn="l" eaLnBrk="1" hangingPunct="1"/>
            <a:endParaRPr lang="en-GB" altLang="en-US" sz="1400"/>
          </a:p>
          <a:p>
            <a:pPr algn="l" eaLnBrk="1" hangingPunct="1"/>
            <a:r>
              <a:rPr lang="en-GB" altLang="en-US" sz="1400" b="1">
                <a:solidFill>
                  <a:srgbClr val="0093D0"/>
                </a:solidFill>
              </a:rPr>
              <a:t>Stiffness:</a:t>
            </a:r>
          </a:p>
          <a:p>
            <a:pPr algn="l" eaLnBrk="1" hangingPunct="1"/>
            <a:endParaRPr lang="en-GB" altLang="en-US" sz="1400" b="1">
              <a:solidFill>
                <a:srgbClr val="0093D0"/>
              </a:solidFill>
            </a:endParaRPr>
          </a:p>
          <a:p>
            <a:pPr algn="l" eaLnBrk="1" hangingPunct="1"/>
            <a:r>
              <a:rPr lang="en-GB" altLang="en-US" sz="1400"/>
              <a:t>This is the value of a gradient line with units of Force / Distance :  </a:t>
            </a:r>
            <a:r>
              <a:rPr lang="en-GB" altLang="en-US" sz="1400">
                <a:solidFill>
                  <a:srgbClr val="FF0000"/>
                </a:solidFill>
              </a:rPr>
              <a:t>(N/mm, lbf/in)</a:t>
            </a:r>
          </a:p>
          <a:p>
            <a:pPr algn="l" eaLnBrk="1" hangingPunct="1"/>
            <a:endParaRPr lang="en-GB" altLang="en-US" sz="1400" b="1">
              <a:solidFill>
                <a:srgbClr val="0093D0"/>
              </a:solidFill>
            </a:endParaRPr>
          </a:p>
          <a:p>
            <a:pPr algn="l" eaLnBrk="1" hangingPunct="1"/>
            <a:r>
              <a:rPr lang="en-GB" altLang="en-US" sz="1400" b="1">
                <a:solidFill>
                  <a:srgbClr val="0093D0"/>
                </a:solidFill>
              </a:rPr>
              <a:t>Young’s Modulus</a:t>
            </a:r>
          </a:p>
          <a:p>
            <a:pPr algn="l" eaLnBrk="1" hangingPunct="1"/>
            <a:endParaRPr lang="en-GB" altLang="en-US" sz="1400" b="1">
              <a:solidFill>
                <a:srgbClr val="0093D0"/>
              </a:solidFill>
            </a:endParaRPr>
          </a:p>
          <a:p>
            <a:pPr algn="l" eaLnBrk="1" hangingPunct="1"/>
            <a:r>
              <a:rPr lang="en-GB" altLang="en-US" sz="1400"/>
              <a:t>Calculated as per stiffness, but  the result units are of Stress / Strain :</a:t>
            </a:r>
            <a:r>
              <a:rPr lang="en-GB" altLang="en-US" sz="1400" b="1">
                <a:solidFill>
                  <a:srgbClr val="0093D0"/>
                </a:solidFill>
              </a:rPr>
              <a:t>  </a:t>
            </a:r>
            <a:r>
              <a:rPr lang="en-GB" altLang="en-US" sz="1400">
                <a:solidFill>
                  <a:srgbClr val="FF0000"/>
                </a:solidFill>
              </a:rPr>
              <a:t>(N/mm², Mpa, lbf/in²</a:t>
            </a:r>
            <a:r>
              <a:rPr lang="en-GB" altLang="en-US" sz="1400" b="1">
                <a:solidFill>
                  <a:srgbClr val="FF0000"/>
                </a:solidFill>
              </a:rPr>
              <a:t>)</a:t>
            </a:r>
            <a:r>
              <a:rPr lang="en-GB" altLang="en-US" sz="1400"/>
              <a:t> </a:t>
            </a:r>
          </a:p>
        </p:txBody>
      </p:sp>
      <p:pic>
        <p:nvPicPr>
          <p:cNvPr id="36877" name="Picture 3">
            <a:extLst>
              <a:ext uri="{FF2B5EF4-FFF2-40B4-BE49-F238E27FC236}">
                <a16:creationId xmlns:a16="http://schemas.microsoft.com/office/drawing/2014/main" id="{B952BFDB-D494-4DD2-9DD0-2A09C3B0C4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962400"/>
            <a:ext cx="4267200" cy="10668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7B24815-35DC-4A44-AB8C-EFE431AAEA13}"/>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3. Overview of Results and Extra Measuring Points</a:t>
            </a:r>
          </a:p>
        </p:txBody>
      </p:sp>
      <p:sp>
        <p:nvSpPr>
          <p:cNvPr id="37891" name="Rectangle 8">
            <a:extLst>
              <a:ext uri="{FF2B5EF4-FFF2-40B4-BE49-F238E27FC236}">
                <a16:creationId xmlns:a16="http://schemas.microsoft.com/office/drawing/2014/main" id="{658FB9A5-08A3-4666-9820-B143479CF4F4}"/>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37892" name="Billede 5" descr="LLOYD.jpg">
            <a:extLst>
              <a:ext uri="{FF2B5EF4-FFF2-40B4-BE49-F238E27FC236}">
                <a16:creationId xmlns:a16="http://schemas.microsoft.com/office/drawing/2014/main" id="{9EE69865-B208-499E-A8E0-9645F7DB4C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Slide Number Placeholder 5">
            <a:extLst>
              <a:ext uri="{FF2B5EF4-FFF2-40B4-BE49-F238E27FC236}">
                <a16:creationId xmlns:a16="http://schemas.microsoft.com/office/drawing/2014/main" id="{F3D875D4-847F-42BD-A54A-FD8BE0BD616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1ACFFC-93B0-4F44-B9D7-0D1BDB40AF43}" type="slidenum">
              <a:rPr lang="en-US" altLang="en-US">
                <a:solidFill>
                  <a:srgbClr val="808080"/>
                </a:solidFill>
              </a:rPr>
              <a:pPr eaLnBrk="1" hangingPunct="1"/>
              <a:t>36</a:t>
            </a:fld>
            <a:endParaRPr lang="en-US" altLang="en-US">
              <a:solidFill>
                <a:srgbClr val="808080"/>
              </a:solidFill>
            </a:endParaRPr>
          </a:p>
        </p:txBody>
      </p:sp>
      <p:sp>
        <p:nvSpPr>
          <p:cNvPr id="37894" name="TextBox 6">
            <a:extLst>
              <a:ext uri="{FF2B5EF4-FFF2-40B4-BE49-F238E27FC236}">
                <a16:creationId xmlns:a16="http://schemas.microsoft.com/office/drawing/2014/main" id="{DB427EA6-C720-4D60-89F3-F4651095CF74}"/>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Results Tab</a:t>
            </a:r>
          </a:p>
        </p:txBody>
      </p:sp>
      <p:sp>
        <p:nvSpPr>
          <p:cNvPr id="37895" name="TextBox 10">
            <a:extLst>
              <a:ext uri="{FF2B5EF4-FFF2-40B4-BE49-F238E27FC236}">
                <a16:creationId xmlns:a16="http://schemas.microsoft.com/office/drawing/2014/main" id="{27E639BA-3611-4AD5-A932-18F400362031}"/>
              </a:ext>
            </a:extLst>
          </p:cNvPr>
          <p:cNvSpPr txBox="1">
            <a:spLocks noChangeArrowheads="1"/>
          </p:cNvSpPr>
          <p:nvPr/>
        </p:nvSpPr>
        <p:spPr bwMode="auto">
          <a:xfrm>
            <a:off x="609600" y="1981200"/>
            <a:ext cx="320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Modulus Results </a:t>
            </a:r>
          </a:p>
        </p:txBody>
      </p:sp>
      <p:sp>
        <p:nvSpPr>
          <p:cNvPr id="37896" name="TextBox 15">
            <a:extLst>
              <a:ext uri="{FF2B5EF4-FFF2-40B4-BE49-F238E27FC236}">
                <a16:creationId xmlns:a16="http://schemas.microsoft.com/office/drawing/2014/main" id="{9D92125B-695C-4336-A9D0-7BD2AEBD28F5}"/>
              </a:ext>
            </a:extLst>
          </p:cNvPr>
          <p:cNvSpPr txBox="1">
            <a:spLocks noChangeArrowheads="1"/>
          </p:cNvSpPr>
          <p:nvPr/>
        </p:nvSpPr>
        <p:spPr bwMode="auto">
          <a:xfrm>
            <a:off x="533400" y="3429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37897" name="TextBox 16">
            <a:extLst>
              <a:ext uri="{FF2B5EF4-FFF2-40B4-BE49-F238E27FC236}">
                <a16:creationId xmlns:a16="http://schemas.microsoft.com/office/drawing/2014/main" id="{6169227F-DEDB-4B56-9B23-7272033BC7C5}"/>
              </a:ext>
            </a:extLst>
          </p:cNvPr>
          <p:cNvSpPr txBox="1">
            <a:spLocks noChangeArrowheads="1"/>
          </p:cNvSpPr>
          <p:nvPr/>
        </p:nvSpPr>
        <p:spPr bwMode="auto">
          <a:xfrm>
            <a:off x="533400" y="2438400"/>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b="1">
              <a:solidFill>
                <a:srgbClr val="0093D0"/>
              </a:solidFill>
            </a:endParaRPr>
          </a:p>
          <a:p>
            <a:pPr algn="l" eaLnBrk="1" hangingPunct="1"/>
            <a:endParaRPr lang="en-GB" altLang="en-US" sz="1400" b="1">
              <a:solidFill>
                <a:srgbClr val="0093D0"/>
              </a:solidFill>
            </a:endParaRPr>
          </a:p>
        </p:txBody>
      </p:sp>
      <p:sp>
        <p:nvSpPr>
          <p:cNvPr id="37898" name="TextBox 12">
            <a:extLst>
              <a:ext uri="{FF2B5EF4-FFF2-40B4-BE49-F238E27FC236}">
                <a16:creationId xmlns:a16="http://schemas.microsoft.com/office/drawing/2014/main" id="{2E70C065-D4AF-469A-AB47-54341FE6A66A}"/>
              </a:ext>
            </a:extLst>
          </p:cNvPr>
          <p:cNvSpPr txBox="1">
            <a:spLocks noChangeArrowheads="1"/>
          </p:cNvSpPr>
          <p:nvPr/>
        </p:nvSpPr>
        <p:spPr bwMode="auto">
          <a:xfrm>
            <a:off x="609600" y="2286000"/>
            <a:ext cx="8229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Modulus Configuration</a:t>
            </a:r>
            <a:r>
              <a:rPr lang="en-GB" altLang="en-US" sz="1400"/>
              <a:t>	</a:t>
            </a:r>
          </a:p>
          <a:p>
            <a:pPr algn="l" eaLnBrk="1" hangingPunct="1"/>
            <a:endParaRPr lang="en-GB" altLang="en-US" sz="1400"/>
          </a:p>
          <a:p>
            <a:pPr algn="l" eaLnBrk="1" hangingPunct="1"/>
            <a:r>
              <a:rPr lang="en-GB" altLang="en-US" sz="1400" b="1">
                <a:solidFill>
                  <a:srgbClr val="0093D0"/>
                </a:solidFill>
              </a:rPr>
              <a:t>Chord Modulus:</a:t>
            </a:r>
          </a:p>
          <a:p>
            <a:pPr algn="l" eaLnBrk="1" hangingPunct="1"/>
            <a:endParaRPr lang="en-GB" altLang="en-US" sz="1400"/>
          </a:p>
          <a:p>
            <a:pPr algn="l" eaLnBrk="1" hangingPunct="1"/>
            <a:r>
              <a:rPr lang="en-GB" altLang="en-US" sz="1400"/>
              <a:t>This is two fixed points or values on the graph at </a:t>
            </a:r>
          </a:p>
          <a:p>
            <a:pPr algn="l" eaLnBrk="1" hangingPunct="1"/>
            <a:r>
              <a:rPr lang="en-GB" altLang="en-US" sz="1400"/>
              <a:t>which the gradient/slope will be drawn. </a:t>
            </a:r>
          </a:p>
          <a:p>
            <a:pPr algn="l" eaLnBrk="1" hangingPunct="1"/>
            <a:r>
              <a:rPr lang="en-GB" altLang="en-US" sz="1400">
                <a:solidFill>
                  <a:srgbClr val="FF0000"/>
                </a:solidFill>
              </a:rPr>
              <a:t>(values can be Load, Extension, Stress or Strain)</a:t>
            </a:r>
          </a:p>
          <a:p>
            <a:pPr algn="l" eaLnBrk="1" hangingPunct="1"/>
            <a:endParaRPr lang="en-GB" altLang="en-US" sz="1400"/>
          </a:p>
          <a:p>
            <a:pPr algn="l" eaLnBrk="1" hangingPunct="1"/>
            <a:r>
              <a:rPr lang="en-GB" altLang="en-US" sz="1400" b="1">
                <a:solidFill>
                  <a:srgbClr val="0093D0"/>
                </a:solidFill>
              </a:rPr>
              <a:t>Secant Modulus:</a:t>
            </a:r>
          </a:p>
          <a:p>
            <a:pPr algn="l" eaLnBrk="1" hangingPunct="1"/>
            <a:endParaRPr lang="en-GB" altLang="en-US" sz="1400"/>
          </a:p>
          <a:p>
            <a:pPr algn="l" eaLnBrk="1" hangingPunct="1"/>
            <a:r>
              <a:rPr lang="en-GB" altLang="en-US" sz="1400"/>
              <a:t>This is a single point drawn from the origin (Zero) to a </a:t>
            </a:r>
          </a:p>
          <a:p>
            <a:pPr algn="l" eaLnBrk="1" hangingPunct="1"/>
            <a:r>
              <a:rPr lang="en-GB" altLang="en-US" sz="1400"/>
              <a:t>fixed value. The Slope will be drawn between them.</a:t>
            </a:r>
          </a:p>
          <a:p>
            <a:pPr algn="l" eaLnBrk="1" hangingPunct="1"/>
            <a:r>
              <a:rPr lang="en-GB" altLang="en-US" sz="1400">
                <a:solidFill>
                  <a:srgbClr val="FF0000"/>
                </a:solidFill>
              </a:rPr>
              <a:t>(value can be Load, Extension, Stress or Strain)</a:t>
            </a:r>
          </a:p>
          <a:p>
            <a:pPr algn="l" eaLnBrk="1" hangingPunct="1"/>
            <a:endParaRPr lang="en-GB" altLang="en-US" sz="1400"/>
          </a:p>
          <a:p>
            <a:pPr algn="l" eaLnBrk="1" hangingPunct="1"/>
            <a:r>
              <a:rPr lang="en-GB" altLang="en-US" sz="1400" b="1">
                <a:solidFill>
                  <a:srgbClr val="0093D0"/>
                </a:solidFill>
              </a:rPr>
              <a:t>Modulus to be calculated from greatest slope:</a:t>
            </a:r>
          </a:p>
          <a:p>
            <a:pPr algn="l" eaLnBrk="1" hangingPunct="1"/>
            <a:endParaRPr lang="en-GB" altLang="en-US" sz="1400" b="1">
              <a:solidFill>
                <a:srgbClr val="0093D0"/>
              </a:solidFill>
            </a:endParaRPr>
          </a:p>
          <a:p>
            <a:pPr algn="l" eaLnBrk="1" hangingPunct="1"/>
            <a:r>
              <a:rPr lang="en-GB" altLang="en-US" sz="1400"/>
              <a:t>The software can automatically look for a greatest slope</a:t>
            </a:r>
          </a:p>
          <a:p>
            <a:pPr algn="l" eaLnBrk="1" hangingPunct="1"/>
            <a:r>
              <a:rPr lang="en-GB" altLang="en-US" sz="1400"/>
              <a:t>point by analysing the graph trace. The user can choose a</a:t>
            </a:r>
          </a:p>
          <a:p>
            <a:pPr algn="l" eaLnBrk="1" hangingPunct="1"/>
            <a:r>
              <a:rPr lang="en-GB" altLang="en-US" sz="1400"/>
              <a:t>value of force as a threshold point, after which the slope </a:t>
            </a:r>
          </a:p>
          <a:p>
            <a:pPr algn="l" eaLnBrk="1" hangingPunct="1"/>
            <a:r>
              <a:rPr lang="en-GB" altLang="en-US" sz="1400"/>
              <a:t>detection will start. 	</a:t>
            </a:r>
          </a:p>
        </p:txBody>
      </p:sp>
      <p:pic>
        <p:nvPicPr>
          <p:cNvPr id="37899" name="Picture 3">
            <a:extLst>
              <a:ext uri="{FF2B5EF4-FFF2-40B4-BE49-F238E27FC236}">
                <a16:creationId xmlns:a16="http://schemas.microsoft.com/office/drawing/2014/main" id="{69CFDF99-015A-47B7-A247-996797EC9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590800"/>
            <a:ext cx="3171825" cy="13335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37900" name="Picture 4">
            <a:extLst>
              <a:ext uri="{FF2B5EF4-FFF2-40B4-BE49-F238E27FC236}">
                <a16:creationId xmlns:a16="http://schemas.microsoft.com/office/drawing/2014/main" id="{2FB3064A-A4F8-4C9C-A516-F8360E04D8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114800"/>
            <a:ext cx="3238500" cy="8382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37901" name="Picture 5">
            <a:extLst>
              <a:ext uri="{FF2B5EF4-FFF2-40B4-BE49-F238E27FC236}">
                <a16:creationId xmlns:a16="http://schemas.microsoft.com/office/drawing/2014/main" id="{A8CFD751-2DFF-487D-A089-FBBA2F94A2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5257800"/>
            <a:ext cx="3286125" cy="12096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5D668D-303C-4A91-93EF-BAF3171FA546}"/>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3. Overview of Results and Extra Measuring Points</a:t>
            </a:r>
          </a:p>
        </p:txBody>
      </p:sp>
      <p:sp>
        <p:nvSpPr>
          <p:cNvPr id="38915" name="Rectangle 8">
            <a:extLst>
              <a:ext uri="{FF2B5EF4-FFF2-40B4-BE49-F238E27FC236}">
                <a16:creationId xmlns:a16="http://schemas.microsoft.com/office/drawing/2014/main" id="{C9ACC9EE-2968-4001-8C10-43027AA71848}"/>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38916" name="Billede 5" descr="LLOYD.jpg">
            <a:extLst>
              <a:ext uri="{FF2B5EF4-FFF2-40B4-BE49-F238E27FC236}">
                <a16:creationId xmlns:a16="http://schemas.microsoft.com/office/drawing/2014/main" id="{6592D35D-1016-4A79-B5AB-C0988B3EF4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Slide Number Placeholder 5">
            <a:extLst>
              <a:ext uri="{FF2B5EF4-FFF2-40B4-BE49-F238E27FC236}">
                <a16:creationId xmlns:a16="http://schemas.microsoft.com/office/drawing/2014/main" id="{939C9EA7-324B-4467-ADE6-B664D681965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EE282F-3F6C-4D9F-9F02-143CF1A9839F}" type="slidenum">
              <a:rPr lang="en-US" altLang="en-US">
                <a:solidFill>
                  <a:srgbClr val="808080"/>
                </a:solidFill>
              </a:rPr>
              <a:pPr eaLnBrk="1" hangingPunct="1"/>
              <a:t>37</a:t>
            </a:fld>
            <a:endParaRPr lang="en-US" altLang="en-US">
              <a:solidFill>
                <a:srgbClr val="808080"/>
              </a:solidFill>
            </a:endParaRPr>
          </a:p>
        </p:txBody>
      </p:sp>
      <p:sp>
        <p:nvSpPr>
          <p:cNvPr id="38918" name="TextBox 6">
            <a:extLst>
              <a:ext uri="{FF2B5EF4-FFF2-40B4-BE49-F238E27FC236}">
                <a16:creationId xmlns:a16="http://schemas.microsoft.com/office/drawing/2014/main" id="{81E30ECD-1419-4F70-8FCA-37B617B5BA20}"/>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Results Tab</a:t>
            </a:r>
          </a:p>
        </p:txBody>
      </p:sp>
      <p:sp>
        <p:nvSpPr>
          <p:cNvPr id="38919" name="TextBox 15">
            <a:extLst>
              <a:ext uri="{FF2B5EF4-FFF2-40B4-BE49-F238E27FC236}">
                <a16:creationId xmlns:a16="http://schemas.microsoft.com/office/drawing/2014/main" id="{8BA74831-EF72-41A1-A260-CFACA364F7DC}"/>
              </a:ext>
            </a:extLst>
          </p:cNvPr>
          <p:cNvSpPr txBox="1">
            <a:spLocks noChangeArrowheads="1"/>
          </p:cNvSpPr>
          <p:nvPr/>
        </p:nvSpPr>
        <p:spPr bwMode="auto">
          <a:xfrm>
            <a:off x="533400" y="3429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38920" name="TextBox 16">
            <a:extLst>
              <a:ext uri="{FF2B5EF4-FFF2-40B4-BE49-F238E27FC236}">
                <a16:creationId xmlns:a16="http://schemas.microsoft.com/office/drawing/2014/main" id="{DBBFABBB-EC6F-45B6-91BE-E1B25DDAD773}"/>
              </a:ext>
            </a:extLst>
          </p:cNvPr>
          <p:cNvSpPr txBox="1">
            <a:spLocks noChangeArrowheads="1"/>
          </p:cNvSpPr>
          <p:nvPr/>
        </p:nvSpPr>
        <p:spPr bwMode="auto">
          <a:xfrm>
            <a:off x="533400" y="2438400"/>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b="1">
              <a:solidFill>
                <a:srgbClr val="0093D0"/>
              </a:solidFill>
            </a:endParaRPr>
          </a:p>
          <a:p>
            <a:pPr algn="l" eaLnBrk="1" hangingPunct="1"/>
            <a:endParaRPr lang="en-GB" altLang="en-US" sz="1400" b="1">
              <a:solidFill>
                <a:srgbClr val="0093D0"/>
              </a:solidFill>
            </a:endParaRPr>
          </a:p>
        </p:txBody>
      </p:sp>
      <p:sp>
        <p:nvSpPr>
          <p:cNvPr id="38921" name="TextBox 12">
            <a:extLst>
              <a:ext uri="{FF2B5EF4-FFF2-40B4-BE49-F238E27FC236}">
                <a16:creationId xmlns:a16="http://schemas.microsoft.com/office/drawing/2014/main" id="{19A61C20-B3C6-4447-B0C0-57CEB047B8F7}"/>
              </a:ext>
            </a:extLst>
          </p:cNvPr>
          <p:cNvSpPr txBox="1">
            <a:spLocks noChangeArrowheads="1"/>
          </p:cNvSpPr>
          <p:nvPr/>
        </p:nvSpPr>
        <p:spPr bwMode="auto">
          <a:xfrm>
            <a:off x="609600" y="2286000"/>
            <a:ext cx="4953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b="1"/>
          </a:p>
          <a:p>
            <a:pPr algn="l" eaLnBrk="1" hangingPunct="1"/>
            <a:endParaRPr lang="en-GB" altLang="en-US" sz="1400"/>
          </a:p>
          <a:p>
            <a:pPr algn="l" eaLnBrk="1" hangingPunct="1"/>
            <a:r>
              <a:rPr lang="en-GB" altLang="en-US" sz="1400" b="1">
                <a:solidFill>
                  <a:srgbClr val="0093D0"/>
                </a:solidFill>
              </a:rPr>
              <a:t>Chord Modulus </a:t>
            </a:r>
            <a:r>
              <a:rPr lang="en-GB" altLang="en-US" sz="1400">
                <a:solidFill>
                  <a:srgbClr val="0093D0"/>
                </a:solidFill>
              </a:rPr>
              <a:t>(example)</a:t>
            </a:r>
            <a:r>
              <a:rPr lang="en-GB" altLang="en-US" sz="1400" b="1">
                <a:solidFill>
                  <a:srgbClr val="0093D0"/>
                </a:solidFill>
              </a:rPr>
              <a:t>:</a:t>
            </a:r>
          </a:p>
          <a:p>
            <a:pPr algn="l" eaLnBrk="1" hangingPunct="1"/>
            <a:endParaRPr lang="en-GB" altLang="en-US" sz="1400"/>
          </a:p>
          <a:p>
            <a:pPr algn="l" eaLnBrk="1" hangingPunct="1"/>
            <a:r>
              <a:rPr lang="en-GB" altLang="en-US" sz="1400"/>
              <a:t>To select a Chord Modulus between two fixed loads of</a:t>
            </a:r>
          </a:p>
          <a:p>
            <a:pPr algn="l" eaLnBrk="1" hangingPunct="1"/>
            <a:r>
              <a:rPr lang="en-GB" altLang="en-US" sz="1400"/>
              <a:t>5N and 30N, first check the radio button for chord modulus.</a:t>
            </a:r>
          </a:p>
          <a:p>
            <a:pPr algn="l" eaLnBrk="1" hangingPunct="1"/>
            <a:endParaRPr lang="en-GB" altLang="en-US" sz="1400"/>
          </a:p>
          <a:p>
            <a:pPr algn="l" eaLnBrk="1" hangingPunct="1"/>
            <a:endParaRPr lang="en-GB" altLang="en-US" sz="1400"/>
          </a:p>
          <a:p>
            <a:pPr algn="l" eaLnBrk="1" hangingPunct="1"/>
            <a:r>
              <a:rPr lang="en-GB" altLang="en-US" sz="1400"/>
              <a:t>When the square button has been pressed from upper and lower chord point values, the definition screen will be shown. </a:t>
            </a:r>
          </a:p>
          <a:p>
            <a:pPr algn="l" eaLnBrk="1" hangingPunct="1"/>
            <a:r>
              <a:rPr lang="en-GB" altLang="en-US" sz="1400"/>
              <a:t> </a:t>
            </a:r>
          </a:p>
        </p:txBody>
      </p:sp>
      <p:pic>
        <p:nvPicPr>
          <p:cNvPr id="38922" name="Picture 3">
            <a:extLst>
              <a:ext uri="{FF2B5EF4-FFF2-40B4-BE49-F238E27FC236}">
                <a16:creationId xmlns:a16="http://schemas.microsoft.com/office/drawing/2014/main" id="{CA3005BF-EC6F-4BD4-8149-E276C516B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600200"/>
            <a:ext cx="3171825" cy="13335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cxnSp>
        <p:nvCxnSpPr>
          <p:cNvPr id="38923" name="Straight Arrow Connector 14">
            <a:extLst>
              <a:ext uri="{FF2B5EF4-FFF2-40B4-BE49-F238E27FC236}">
                <a16:creationId xmlns:a16="http://schemas.microsoft.com/office/drawing/2014/main" id="{0168707B-373F-4A95-B228-267B370A4769}"/>
              </a:ext>
            </a:extLst>
          </p:cNvPr>
          <p:cNvCxnSpPr>
            <a:cxnSpLocks noChangeShapeType="1"/>
          </p:cNvCxnSpPr>
          <p:nvPr/>
        </p:nvCxnSpPr>
        <p:spPr bwMode="auto">
          <a:xfrm flipV="1">
            <a:off x="5105400" y="2286000"/>
            <a:ext cx="838200" cy="9906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8924" name="TextBox 18">
            <a:extLst>
              <a:ext uri="{FF2B5EF4-FFF2-40B4-BE49-F238E27FC236}">
                <a16:creationId xmlns:a16="http://schemas.microsoft.com/office/drawing/2014/main" id="{F3ACADDD-82CE-48A9-A779-95036F82FE0D}"/>
              </a:ext>
            </a:extLst>
          </p:cNvPr>
          <p:cNvSpPr txBox="1">
            <a:spLocks noChangeArrowheads="1"/>
          </p:cNvSpPr>
          <p:nvPr/>
        </p:nvSpPr>
        <p:spPr bwMode="auto">
          <a:xfrm>
            <a:off x="6019800" y="3124200"/>
            <a:ext cx="2743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Now select each square button for lower and upper values of chord points</a:t>
            </a:r>
          </a:p>
        </p:txBody>
      </p:sp>
      <p:sp>
        <p:nvSpPr>
          <p:cNvPr id="38925" name="Oval 19">
            <a:extLst>
              <a:ext uri="{FF2B5EF4-FFF2-40B4-BE49-F238E27FC236}">
                <a16:creationId xmlns:a16="http://schemas.microsoft.com/office/drawing/2014/main" id="{6505DD97-40D0-461F-B037-2DEEA8AFB0A8}"/>
              </a:ext>
            </a:extLst>
          </p:cNvPr>
          <p:cNvSpPr>
            <a:spLocks noChangeArrowheads="1"/>
          </p:cNvSpPr>
          <p:nvPr/>
        </p:nvSpPr>
        <p:spPr bwMode="auto">
          <a:xfrm>
            <a:off x="8305800" y="2286000"/>
            <a:ext cx="381000" cy="8382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cxnSp>
        <p:nvCxnSpPr>
          <p:cNvPr id="38926" name="Straight Arrow Connector 20">
            <a:extLst>
              <a:ext uri="{FF2B5EF4-FFF2-40B4-BE49-F238E27FC236}">
                <a16:creationId xmlns:a16="http://schemas.microsoft.com/office/drawing/2014/main" id="{3B656CB2-77E5-4686-A03B-3BC60DFAE96A}"/>
              </a:ext>
            </a:extLst>
          </p:cNvPr>
          <p:cNvCxnSpPr>
            <a:cxnSpLocks noChangeShapeType="1"/>
            <a:stCxn id="38924" idx="0"/>
          </p:cNvCxnSpPr>
          <p:nvPr/>
        </p:nvCxnSpPr>
        <p:spPr bwMode="auto">
          <a:xfrm flipV="1">
            <a:off x="7391400" y="2743200"/>
            <a:ext cx="914400" cy="3810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38927" name="Picture 2">
            <a:extLst>
              <a:ext uri="{FF2B5EF4-FFF2-40B4-BE49-F238E27FC236}">
                <a16:creationId xmlns:a16="http://schemas.microsoft.com/office/drawing/2014/main" id="{FA9E2294-AB81-467F-B1E3-602991DE8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962400"/>
            <a:ext cx="2971800" cy="2525713"/>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38928" name="TextBox 24">
            <a:extLst>
              <a:ext uri="{FF2B5EF4-FFF2-40B4-BE49-F238E27FC236}">
                <a16:creationId xmlns:a16="http://schemas.microsoft.com/office/drawing/2014/main" id="{4FC35527-155C-4632-82C9-9F8E9F837EA8}"/>
              </a:ext>
            </a:extLst>
          </p:cNvPr>
          <p:cNvSpPr txBox="1">
            <a:spLocks noChangeArrowheads="1"/>
          </p:cNvSpPr>
          <p:nvPr/>
        </p:nvSpPr>
        <p:spPr bwMode="auto">
          <a:xfrm>
            <a:off x="2209800" y="4648200"/>
            <a:ext cx="2895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Select the required quantity </a:t>
            </a:r>
          </a:p>
          <a:p>
            <a:pPr algn="l" eaLnBrk="1" hangingPunct="1"/>
            <a:r>
              <a:rPr lang="en-GB" altLang="en-US" sz="1400"/>
              <a:t>(Load, Extension, Stress, Strain)</a:t>
            </a:r>
          </a:p>
          <a:p>
            <a:pPr algn="l" eaLnBrk="1" hangingPunct="1"/>
            <a:endParaRPr lang="en-GB" altLang="en-US" sz="1400"/>
          </a:p>
          <a:p>
            <a:pPr algn="l" eaLnBrk="1" hangingPunct="1"/>
            <a:endParaRPr lang="en-GB" altLang="en-US" sz="1400"/>
          </a:p>
          <a:p>
            <a:pPr algn="l" eaLnBrk="1" hangingPunct="1"/>
            <a:r>
              <a:rPr lang="en-GB" altLang="en-US" sz="1400"/>
              <a:t>Then enter the required value and select the correct units.</a:t>
            </a:r>
          </a:p>
        </p:txBody>
      </p:sp>
      <p:cxnSp>
        <p:nvCxnSpPr>
          <p:cNvPr id="38929" name="Straight Arrow Connector 25">
            <a:extLst>
              <a:ext uri="{FF2B5EF4-FFF2-40B4-BE49-F238E27FC236}">
                <a16:creationId xmlns:a16="http://schemas.microsoft.com/office/drawing/2014/main" id="{815FBD01-954E-42A8-A44D-A771351AE518}"/>
              </a:ext>
            </a:extLst>
          </p:cNvPr>
          <p:cNvCxnSpPr>
            <a:cxnSpLocks noChangeShapeType="1"/>
          </p:cNvCxnSpPr>
          <p:nvPr/>
        </p:nvCxnSpPr>
        <p:spPr bwMode="auto">
          <a:xfrm flipV="1">
            <a:off x="4953000" y="4495800"/>
            <a:ext cx="838200" cy="5334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8930" name="Straight Arrow Connector 26">
            <a:extLst>
              <a:ext uri="{FF2B5EF4-FFF2-40B4-BE49-F238E27FC236}">
                <a16:creationId xmlns:a16="http://schemas.microsoft.com/office/drawing/2014/main" id="{E5260866-28F9-4295-947A-A2F4479C8844}"/>
              </a:ext>
            </a:extLst>
          </p:cNvPr>
          <p:cNvCxnSpPr>
            <a:cxnSpLocks noChangeShapeType="1"/>
          </p:cNvCxnSpPr>
          <p:nvPr/>
        </p:nvCxnSpPr>
        <p:spPr bwMode="auto">
          <a:xfrm flipV="1">
            <a:off x="5029200" y="4648200"/>
            <a:ext cx="2667000" cy="11430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8931" name="TextBox 10">
            <a:extLst>
              <a:ext uri="{FF2B5EF4-FFF2-40B4-BE49-F238E27FC236}">
                <a16:creationId xmlns:a16="http://schemas.microsoft.com/office/drawing/2014/main" id="{FC222CD0-5369-445C-A732-32DF8500BD29}"/>
              </a:ext>
            </a:extLst>
          </p:cNvPr>
          <p:cNvSpPr txBox="1">
            <a:spLocks noChangeArrowheads="1"/>
          </p:cNvSpPr>
          <p:nvPr/>
        </p:nvSpPr>
        <p:spPr bwMode="auto">
          <a:xfrm>
            <a:off x="609600" y="1981200"/>
            <a:ext cx="320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Modulus Configuration</a:t>
            </a:r>
            <a:r>
              <a:rPr lang="en-GB" altLang="en-US" sz="1400" b="1" u="sng"/>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64E2621-0BFB-4078-9079-0C902895703F}"/>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3. Overview of Results and Extra Measuring Points</a:t>
            </a:r>
          </a:p>
        </p:txBody>
      </p:sp>
      <p:sp>
        <p:nvSpPr>
          <p:cNvPr id="39939" name="Rectangle 8">
            <a:extLst>
              <a:ext uri="{FF2B5EF4-FFF2-40B4-BE49-F238E27FC236}">
                <a16:creationId xmlns:a16="http://schemas.microsoft.com/office/drawing/2014/main" id="{DDAF0F77-CC53-4A35-B3D9-B8C0651F0E5D}"/>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39940" name="Billede 5" descr="LLOYD.jpg">
            <a:extLst>
              <a:ext uri="{FF2B5EF4-FFF2-40B4-BE49-F238E27FC236}">
                <a16:creationId xmlns:a16="http://schemas.microsoft.com/office/drawing/2014/main" id="{52BFB094-ED41-4A7E-8100-3856EA1255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Slide Number Placeholder 5">
            <a:extLst>
              <a:ext uri="{FF2B5EF4-FFF2-40B4-BE49-F238E27FC236}">
                <a16:creationId xmlns:a16="http://schemas.microsoft.com/office/drawing/2014/main" id="{34DF7255-4EA5-4726-835B-F4367F82912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B6BED4-37A2-491E-BEC5-9ED7C4413B96}" type="slidenum">
              <a:rPr lang="en-US" altLang="en-US">
                <a:solidFill>
                  <a:srgbClr val="808080"/>
                </a:solidFill>
              </a:rPr>
              <a:pPr eaLnBrk="1" hangingPunct="1"/>
              <a:t>38</a:t>
            </a:fld>
            <a:endParaRPr lang="en-US" altLang="en-US">
              <a:solidFill>
                <a:srgbClr val="808080"/>
              </a:solidFill>
            </a:endParaRPr>
          </a:p>
        </p:txBody>
      </p:sp>
      <p:sp>
        <p:nvSpPr>
          <p:cNvPr id="39942" name="TextBox 6">
            <a:extLst>
              <a:ext uri="{FF2B5EF4-FFF2-40B4-BE49-F238E27FC236}">
                <a16:creationId xmlns:a16="http://schemas.microsoft.com/office/drawing/2014/main" id="{085711E2-C64C-4762-BDD2-17BAD3AFB6A1}"/>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Results Tab</a:t>
            </a:r>
          </a:p>
        </p:txBody>
      </p:sp>
      <p:sp>
        <p:nvSpPr>
          <p:cNvPr id="39943" name="TextBox 15">
            <a:extLst>
              <a:ext uri="{FF2B5EF4-FFF2-40B4-BE49-F238E27FC236}">
                <a16:creationId xmlns:a16="http://schemas.microsoft.com/office/drawing/2014/main" id="{88E1F24B-9AEF-479D-BC4E-0B7F00E730DC}"/>
              </a:ext>
            </a:extLst>
          </p:cNvPr>
          <p:cNvSpPr txBox="1">
            <a:spLocks noChangeArrowheads="1"/>
          </p:cNvSpPr>
          <p:nvPr/>
        </p:nvSpPr>
        <p:spPr bwMode="auto">
          <a:xfrm>
            <a:off x="533400" y="3429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39944" name="TextBox 16">
            <a:extLst>
              <a:ext uri="{FF2B5EF4-FFF2-40B4-BE49-F238E27FC236}">
                <a16:creationId xmlns:a16="http://schemas.microsoft.com/office/drawing/2014/main" id="{A426663C-ED37-4D90-ADC8-49671CFDA72F}"/>
              </a:ext>
            </a:extLst>
          </p:cNvPr>
          <p:cNvSpPr txBox="1">
            <a:spLocks noChangeArrowheads="1"/>
          </p:cNvSpPr>
          <p:nvPr/>
        </p:nvSpPr>
        <p:spPr bwMode="auto">
          <a:xfrm>
            <a:off x="533400" y="2438400"/>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b="1">
              <a:solidFill>
                <a:srgbClr val="0093D0"/>
              </a:solidFill>
            </a:endParaRPr>
          </a:p>
          <a:p>
            <a:pPr algn="l" eaLnBrk="1" hangingPunct="1"/>
            <a:endParaRPr lang="en-GB" altLang="en-US" sz="1400" b="1">
              <a:solidFill>
                <a:srgbClr val="0093D0"/>
              </a:solidFill>
            </a:endParaRPr>
          </a:p>
        </p:txBody>
      </p:sp>
      <p:sp>
        <p:nvSpPr>
          <p:cNvPr id="39945" name="TextBox 12">
            <a:extLst>
              <a:ext uri="{FF2B5EF4-FFF2-40B4-BE49-F238E27FC236}">
                <a16:creationId xmlns:a16="http://schemas.microsoft.com/office/drawing/2014/main" id="{D20CC233-3824-4930-8F9B-6739550783C4}"/>
              </a:ext>
            </a:extLst>
          </p:cNvPr>
          <p:cNvSpPr txBox="1">
            <a:spLocks noChangeArrowheads="1"/>
          </p:cNvSpPr>
          <p:nvPr/>
        </p:nvSpPr>
        <p:spPr bwMode="auto">
          <a:xfrm>
            <a:off x="609600" y="1981200"/>
            <a:ext cx="495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Modulus Configuration</a:t>
            </a:r>
            <a:r>
              <a:rPr lang="en-GB" altLang="en-US" sz="1400"/>
              <a:t>	</a:t>
            </a:r>
          </a:p>
          <a:p>
            <a:pPr algn="l" eaLnBrk="1" hangingPunct="1"/>
            <a:endParaRPr lang="en-GB" altLang="en-US" sz="1400"/>
          </a:p>
          <a:p>
            <a:pPr algn="l" eaLnBrk="1" hangingPunct="1"/>
            <a:r>
              <a:rPr lang="en-GB" altLang="en-US" sz="1400" b="1">
                <a:solidFill>
                  <a:srgbClr val="0093D0"/>
                </a:solidFill>
              </a:rPr>
              <a:t>Chord Modulus </a:t>
            </a:r>
            <a:r>
              <a:rPr lang="en-GB" altLang="en-US" sz="1400">
                <a:solidFill>
                  <a:srgbClr val="0093D0"/>
                </a:solidFill>
              </a:rPr>
              <a:t>(example)</a:t>
            </a:r>
            <a:r>
              <a:rPr lang="en-GB" altLang="en-US" sz="1400" b="1">
                <a:solidFill>
                  <a:srgbClr val="0093D0"/>
                </a:solidFill>
              </a:rPr>
              <a:t>:</a:t>
            </a:r>
          </a:p>
          <a:p>
            <a:pPr algn="l" eaLnBrk="1" hangingPunct="1"/>
            <a:endParaRPr lang="en-GB" altLang="en-US" sz="1400"/>
          </a:p>
        </p:txBody>
      </p:sp>
      <p:pic>
        <p:nvPicPr>
          <p:cNvPr id="39946" name="Picture 4">
            <a:extLst>
              <a:ext uri="{FF2B5EF4-FFF2-40B4-BE49-F238E27FC236}">
                <a16:creationId xmlns:a16="http://schemas.microsoft.com/office/drawing/2014/main" id="{A4C794B6-36C7-45E3-8AD9-34DAE7414D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676400"/>
            <a:ext cx="46482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TextBox 21">
            <a:extLst>
              <a:ext uri="{FF2B5EF4-FFF2-40B4-BE49-F238E27FC236}">
                <a16:creationId xmlns:a16="http://schemas.microsoft.com/office/drawing/2014/main" id="{9C48D213-DEEB-4F96-B054-8B31CA0E8BAA}"/>
              </a:ext>
            </a:extLst>
          </p:cNvPr>
          <p:cNvSpPr txBox="1">
            <a:spLocks noChangeArrowheads="1"/>
          </p:cNvSpPr>
          <p:nvPr/>
        </p:nvSpPr>
        <p:spPr bwMode="auto">
          <a:xfrm>
            <a:off x="609600" y="2743200"/>
            <a:ext cx="3352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As can be seen in the graph opposite, the Chord points for 5N and 30N have been marked and the gradient line drawn between them. Values for Stiffness and Young’s Modulus can now be calculated.</a:t>
            </a:r>
          </a:p>
          <a:p>
            <a:pPr algn="l" eaLnBrk="1" hangingPunct="1"/>
            <a:endParaRPr lang="en-GB" altLang="en-US" sz="1400"/>
          </a:p>
          <a:p>
            <a:pPr algn="l" eaLnBrk="1" hangingPunct="1"/>
            <a:r>
              <a:rPr lang="en-GB" altLang="en-US" sz="1400" b="1"/>
              <a:t>(As with all Stress and Strain calculations, Sample Dimensions must be configured)</a:t>
            </a:r>
          </a:p>
        </p:txBody>
      </p:sp>
      <p:sp>
        <p:nvSpPr>
          <p:cNvPr id="39948" name="TextBox 22">
            <a:extLst>
              <a:ext uri="{FF2B5EF4-FFF2-40B4-BE49-F238E27FC236}">
                <a16:creationId xmlns:a16="http://schemas.microsoft.com/office/drawing/2014/main" id="{43DE28FB-AB4F-4EC5-B8E8-D1C512F630CD}"/>
              </a:ext>
            </a:extLst>
          </p:cNvPr>
          <p:cNvSpPr txBox="1">
            <a:spLocks noChangeArrowheads="1"/>
          </p:cNvSpPr>
          <p:nvPr/>
        </p:nvSpPr>
        <p:spPr bwMode="auto">
          <a:xfrm>
            <a:off x="609600" y="5562600"/>
            <a:ext cx="7924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a:p>
          <a:p>
            <a:pPr algn="l" eaLnBrk="1" hangingPunct="1"/>
            <a:r>
              <a:rPr lang="en-GB" altLang="en-US" sz="1400"/>
              <a:t>The Modulus method is used in many advanced calculations such as Offset Yield and After Fracture results. These are not covered in this presentation.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AA8AFE5-ECDB-4D51-B579-0001DC078A76}"/>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3. Overview of Results and Extra Measuring Points</a:t>
            </a:r>
          </a:p>
        </p:txBody>
      </p:sp>
      <p:sp>
        <p:nvSpPr>
          <p:cNvPr id="40963" name="Rectangle 8">
            <a:extLst>
              <a:ext uri="{FF2B5EF4-FFF2-40B4-BE49-F238E27FC236}">
                <a16:creationId xmlns:a16="http://schemas.microsoft.com/office/drawing/2014/main" id="{7B2FDE97-7055-4440-A563-39777CCB9083}"/>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40964" name="Billede 5" descr="LLOYD.jpg">
            <a:extLst>
              <a:ext uri="{FF2B5EF4-FFF2-40B4-BE49-F238E27FC236}">
                <a16:creationId xmlns:a16="http://schemas.microsoft.com/office/drawing/2014/main" id="{DCCBE6B3-2AB8-4F2A-8917-FAF61F1977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Slide Number Placeholder 5">
            <a:extLst>
              <a:ext uri="{FF2B5EF4-FFF2-40B4-BE49-F238E27FC236}">
                <a16:creationId xmlns:a16="http://schemas.microsoft.com/office/drawing/2014/main" id="{5546A216-86E2-445A-A516-A4F11BDF402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A13A87-EC00-451F-9A65-E124EDB1F0B8}" type="slidenum">
              <a:rPr lang="en-US" altLang="en-US">
                <a:solidFill>
                  <a:srgbClr val="808080"/>
                </a:solidFill>
              </a:rPr>
              <a:pPr eaLnBrk="1" hangingPunct="1"/>
              <a:t>39</a:t>
            </a:fld>
            <a:endParaRPr lang="en-US" altLang="en-US">
              <a:solidFill>
                <a:srgbClr val="808080"/>
              </a:solidFill>
            </a:endParaRPr>
          </a:p>
        </p:txBody>
      </p:sp>
      <p:sp>
        <p:nvSpPr>
          <p:cNvPr id="40966" name="TextBox 6">
            <a:extLst>
              <a:ext uri="{FF2B5EF4-FFF2-40B4-BE49-F238E27FC236}">
                <a16:creationId xmlns:a16="http://schemas.microsoft.com/office/drawing/2014/main" id="{52F3E10E-5D63-449F-8473-65031F3A58F0}"/>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Results Tab</a:t>
            </a:r>
          </a:p>
        </p:txBody>
      </p:sp>
      <p:sp>
        <p:nvSpPr>
          <p:cNvPr id="40967" name="TextBox 15">
            <a:extLst>
              <a:ext uri="{FF2B5EF4-FFF2-40B4-BE49-F238E27FC236}">
                <a16:creationId xmlns:a16="http://schemas.microsoft.com/office/drawing/2014/main" id="{20CA8C8D-49DD-4912-A9D6-6423233C3ED3}"/>
              </a:ext>
            </a:extLst>
          </p:cNvPr>
          <p:cNvSpPr txBox="1">
            <a:spLocks noChangeArrowheads="1"/>
          </p:cNvSpPr>
          <p:nvPr/>
        </p:nvSpPr>
        <p:spPr bwMode="auto">
          <a:xfrm>
            <a:off x="533400" y="3429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40968" name="TextBox 16">
            <a:extLst>
              <a:ext uri="{FF2B5EF4-FFF2-40B4-BE49-F238E27FC236}">
                <a16:creationId xmlns:a16="http://schemas.microsoft.com/office/drawing/2014/main" id="{3C15B2DF-7EB7-431E-8D50-CB76AD488E73}"/>
              </a:ext>
            </a:extLst>
          </p:cNvPr>
          <p:cNvSpPr txBox="1">
            <a:spLocks noChangeArrowheads="1"/>
          </p:cNvSpPr>
          <p:nvPr/>
        </p:nvSpPr>
        <p:spPr bwMode="auto">
          <a:xfrm>
            <a:off x="533400" y="2438400"/>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b="1">
              <a:solidFill>
                <a:srgbClr val="0093D0"/>
              </a:solidFill>
            </a:endParaRPr>
          </a:p>
          <a:p>
            <a:pPr algn="l" eaLnBrk="1" hangingPunct="1"/>
            <a:endParaRPr lang="en-GB" altLang="en-US" sz="1400" b="1">
              <a:solidFill>
                <a:srgbClr val="0093D0"/>
              </a:solidFill>
            </a:endParaRPr>
          </a:p>
        </p:txBody>
      </p:sp>
      <p:sp>
        <p:nvSpPr>
          <p:cNvPr id="40969" name="TextBox 12">
            <a:extLst>
              <a:ext uri="{FF2B5EF4-FFF2-40B4-BE49-F238E27FC236}">
                <a16:creationId xmlns:a16="http://schemas.microsoft.com/office/drawing/2014/main" id="{9F9ED908-CF87-446F-9544-67091AE35BCE}"/>
              </a:ext>
            </a:extLst>
          </p:cNvPr>
          <p:cNvSpPr txBox="1">
            <a:spLocks noChangeArrowheads="1"/>
          </p:cNvSpPr>
          <p:nvPr/>
        </p:nvSpPr>
        <p:spPr bwMode="auto">
          <a:xfrm>
            <a:off x="609600" y="1981200"/>
            <a:ext cx="495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Defined Measuring Points</a:t>
            </a:r>
            <a:endParaRPr lang="en-GB" altLang="en-US" sz="1400"/>
          </a:p>
        </p:txBody>
      </p:sp>
      <p:pic>
        <p:nvPicPr>
          <p:cNvPr id="40970" name="Picture 2">
            <a:extLst>
              <a:ext uri="{FF2B5EF4-FFF2-40B4-BE49-F238E27FC236}">
                <a16:creationId xmlns:a16="http://schemas.microsoft.com/office/drawing/2014/main" id="{EBDAD481-3778-4E5E-BDF2-F19C5CC8E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14600"/>
            <a:ext cx="2344738" cy="5334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40971" name="TextBox 13">
            <a:extLst>
              <a:ext uri="{FF2B5EF4-FFF2-40B4-BE49-F238E27FC236}">
                <a16:creationId xmlns:a16="http://schemas.microsoft.com/office/drawing/2014/main" id="{BC9F8ED2-7CD4-4AD3-AB72-6F59E5CF0517}"/>
              </a:ext>
            </a:extLst>
          </p:cNvPr>
          <p:cNvSpPr txBox="1">
            <a:spLocks noChangeArrowheads="1"/>
          </p:cNvSpPr>
          <p:nvPr/>
        </p:nvSpPr>
        <p:spPr bwMode="auto">
          <a:xfrm>
            <a:off x="3581400" y="2057400"/>
            <a:ext cx="4953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Defined  Measuring Points are exactly that . They allow the user to place Markers or Events at required values and can calculate other readings or values at these points. Results with the names of Markers or Events will be created in the results table. Up to 8 Marker and 8 Events can be placed.</a:t>
            </a:r>
          </a:p>
        </p:txBody>
      </p:sp>
      <p:sp>
        <p:nvSpPr>
          <p:cNvPr id="40972" name="TextBox 14">
            <a:extLst>
              <a:ext uri="{FF2B5EF4-FFF2-40B4-BE49-F238E27FC236}">
                <a16:creationId xmlns:a16="http://schemas.microsoft.com/office/drawing/2014/main" id="{C54324A9-C1DF-4254-9C0E-2F436059DC09}"/>
              </a:ext>
            </a:extLst>
          </p:cNvPr>
          <p:cNvSpPr txBox="1">
            <a:spLocks noChangeArrowheads="1"/>
          </p:cNvSpPr>
          <p:nvPr/>
        </p:nvSpPr>
        <p:spPr bwMode="auto">
          <a:xfrm>
            <a:off x="609600" y="3200400"/>
            <a:ext cx="8153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Events:</a:t>
            </a:r>
          </a:p>
          <a:p>
            <a:pPr algn="l" eaLnBrk="1" hangingPunct="1"/>
            <a:endParaRPr lang="en-GB" altLang="en-US" sz="1400" b="1">
              <a:solidFill>
                <a:srgbClr val="0093D0"/>
              </a:solidFill>
            </a:endParaRPr>
          </a:p>
          <a:p>
            <a:pPr algn="l" eaLnBrk="1" hangingPunct="1"/>
            <a:r>
              <a:rPr lang="en-GB" altLang="en-US" sz="1400"/>
              <a:t>These are defined points on the graph trace given a name, configured at a value and then placed on the graph. Events are not moveable objects and will remain placed at the value configured.  Events have the advantage when a test setup must keep the exact measurement points and user intervention cannot take place.</a:t>
            </a:r>
          </a:p>
          <a:p>
            <a:pPr algn="l" eaLnBrk="1" hangingPunct="1"/>
            <a:endParaRPr lang="en-GB" altLang="en-US" sz="1400" b="1">
              <a:solidFill>
                <a:srgbClr val="0093D0"/>
              </a:solidFill>
            </a:endParaRPr>
          </a:p>
          <a:p>
            <a:pPr algn="l" eaLnBrk="1" hangingPunct="1"/>
            <a:r>
              <a:rPr lang="en-GB" altLang="en-US" sz="1400" b="1">
                <a:solidFill>
                  <a:srgbClr val="0093D0"/>
                </a:solidFill>
              </a:rPr>
              <a:t>Markers:</a:t>
            </a:r>
          </a:p>
          <a:p>
            <a:pPr algn="l" eaLnBrk="1" hangingPunct="1"/>
            <a:endParaRPr lang="en-GB" altLang="en-US" sz="1400" b="1">
              <a:solidFill>
                <a:srgbClr val="0093D0"/>
              </a:solidFill>
            </a:endParaRPr>
          </a:p>
          <a:p>
            <a:pPr algn="l" eaLnBrk="1" hangingPunct="1"/>
            <a:r>
              <a:rPr lang="en-GB" altLang="en-US" sz="1400"/>
              <a:t>These are defined points similar to Events and configured in the same way. The difference is that Markers may be moved to new locations to recalculate values in these new positions. Markers are useful when a test trace may exhibit certain interesting features such as peaks or troughs. The markers can be configured at fixed values, but moved afterwards to new interesting regions or points. Any values or results configured at these points will re-calculate and report at the new position.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9C93B88-6553-4727-AEB5-6B70F8FD191B}"/>
              </a:ext>
            </a:extLst>
          </p:cNvPr>
          <p:cNvSpPr>
            <a:spLocks noGrp="1" noChangeArrowheads="1"/>
          </p:cNvSpPr>
          <p:nvPr>
            <p:ph type="title"/>
          </p:nvPr>
        </p:nvSpPr>
        <p:spPr>
          <a:xfrm>
            <a:off x="457200" y="838200"/>
            <a:ext cx="8229600" cy="762000"/>
          </a:xfrm>
        </p:spPr>
        <p:txBody>
          <a:bodyPr/>
          <a:lstStyle/>
          <a:p>
            <a:pPr eaLnBrk="1" hangingPunct="1">
              <a:defRPr/>
            </a:pPr>
            <a:r>
              <a:rPr lang="da-DK" sz="2800" u="sng" dirty="0">
                <a:solidFill>
                  <a:srgbClr val="0093D0"/>
                </a:solidFill>
              </a:rPr>
              <a:t>1. Creating a Test File (.batch file)</a:t>
            </a:r>
          </a:p>
        </p:txBody>
      </p:sp>
      <p:sp>
        <p:nvSpPr>
          <p:cNvPr id="5123" name="Rectangle 8">
            <a:extLst>
              <a:ext uri="{FF2B5EF4-FFF2-40B4-BE49-F238E27FC236}">
                <a16:creationId xmlns:a16="http://schemas.microsoft.com/office/drawing/2014/main" id="{D5032DF1-1C52-4A99-9AA1-6A5BB45477FE}"/>
              </a:ext>
            </a:extLst>
          </p:cNvPr>
          <p:cNvSpPr>
            <a:spLocks noGrp="1" noChangeArrowheads="1"/>
          </p:cNvSpPr>
          <p:nvPr>
            <p:ph type="body" idx="1"/>
          </p:nvPr>
        </p:nvSpPr>
        <p:spPr>
          <a:xfrm>
            <a:off x="457200" y="1600200"/>
            <a:ext cx="8415338" cy="1295400"/>
          </a:xfrm>
        </p:spPr>
        <p:txBody>
          <a:bodyPr/>
          <a:lstStyle/>
          <a:p>
            <a:pPr eaLnBrk="1" hangingPunct="1">
              <a:buClr>
                <a:srgbClr val="0093D0"/>
              </a:buClr>
              <a:buFontTx/>
              <a:buNone/>
            </a:pPr>
            <a:r>
              <a:rPr lang="da-DK" altLang="en-US" sz="1400"/>
              <a:t>After the Create New Batch button is selected, the display will show a ’SAVE AS’ browse screen</a:t>
            </a:r>
          </a:p>
          <a:p>
            <a:pPr eaLnBrk="1" hangingPunct="1">
              <a:buClr>
                <a:srgbClr val="0093D0"/>
              </a:buClr>
              <a:buFontTx/>
              <a:buNone/>
            </a:pPr>
            <a:r>
              <a:rPr lang="da-DK" altLang="en-US" sz="1400"/>
              <a:t>pointing to the default ’DATA’ file path. </a:t>
            </a:r>
          </a:p>
          <a:p>
            <a:pPr eaLnBrk="1" hangingPunct="1">
              <a:buClr>
                <a:srgbClr val="0093D0"/>
              </a:buClr>
              <a:buFontTx/>
              <a:buNone/>
            </a:pPr>
            <a:endParaRPr lang="da-DK" altLang="en-US" sz="1400"/>
          </a:p>
          <a:p>
            <a:pPr eaLnBrk="1" hangingPunct="1">
              <a:buClr>
                <a:srgbClr val="0093D0"/>
              </a:buClr>
              <a:buFontTx/>
              <a:buNone/>
            </a:pPr>
            <a:r>
              <a:rPr lang="da-DK" altLang="en-US" sz="1400" b="1"/>
              <a:t>Note: 	</a:t>
            </a:r>
            <a:r>
              <a:rPr lang="da-DK" altLang="en-US" sz="1400"/>
              <a:t>Views may change dependent upon Operating System. Any existing batch files created and</a:t>
            </a:r>
          </a:p>
          <a:p>
            <a:pPr eaLnBrk="1" hangingPunct="1">
              <a:buClr>
                <a:srgbClr val="0093D0"/>
              </a:buClr>
              <a:buFontTx/>
              <a:buNone/>
            </a:pPr>
            <a:r>
              <a:rPr lang="da-DK" altLang="en-US" sz="1400"/>
              <a:t>		 saved will be shown in the list.</a:t>
            </a:r>
          </a:p>
        </p:txBody>
      </p:sp>
      <p:pic>
        <p:nvPicPr>
          <p:cNvPr id="5124" name="Billede 5" descr="LLOYD.jpg">
            <a:extLst>
              <a:ext uri="{FF2B5EF4-FFF2-40B4-BE49-F238E27FC236}">
                <a16:creationId xmlns:a16="http://schemas.microsoft.com/office/drawing/2014/main" id="{ADDC8168-443E-4FFF-BCB9-144DE1F864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6">
            <a:extLst>
              <a:ext uri="{FF2B5EF4-FFF2-40B4-BE49-F238E27FC236}">
                <a16:creationId xmlns:a16="http://schemas.microsoft.com/office/drawing/2014/main" id="{3E037F5C-ACC9-4B8C-8371-6D003C7982AC}"/>
              </a:ext>
            </a:extLst>
          </p:cNvPr>
          <p:cNvSpPr txBox="1">
            <a:spLocks noChangeArrowheads="1"/>
          </p:cNvSpPr>
          <p:nvPr/>
        </p:nvSpPr>
        <p:spPr bwMode="auto">
          <a:xfrm>
            <a:off x="5159375" y="3505200"/>
            <a:ext cx="35052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This screen allows the user to give the batch file being created a specific name. This is typed in the File Name box.</a:t>
            </a:r>
          </a:p>
          <a:p>
            <a:pPr algn="l" eaLnBrk="1" hangingPunct="1"/>
            <a:endParaRPr lang="en-GB" altLang="en-US" sz="1400"/>
          </a:p>
          <a:p>
            <a:pPr algn="l" eaLnBrk="1" hangingPunct="1"/>
            <a:r>
              <a:rPr lang="en-GB" altLang="en-US" sz="1400"/>
              <a:t>The File Type may not be changed and will always have the extension </a:t>
            </a:r>
            <a:r>
              <a:rPr lang="en-GB" altLang="en-US" sz="1400" b="1"/>
              <a:t>*.batch</a:t>
            </a:r>
          </a:p>
          <a:p>
            <a:pPr algn="l" eaLnBrk="1" hangingPunct="1"/>
            <a:endParaRPr lang="en-GB" altLang="en-US" sz="1400"/>
          </a:p>
          <a:p>
            <a:pPr algn="l" eaLnBrk="1" hangingPunct="1"/>
            <a:r>
              <a:rPr lang="en-GB" altLang="en-US" sz="1400"/>
              <a:t>Press the Save button to create the batch file in the selected file location.</a:t>
            </a:r>
          </a:p>
          <a:p>
            <a:pPr eaLnBrk="1" hangingPunct="1"/>
            <a:endParaRPr lang="en-GB" altLang="en-US"/>
          </a:p>
        </p:txBody>
      </p:sp>
      <p:pic>
        <p:nvPicPr>
          <p:cNvPr id="5126" name="Picture 3">
            <a:extLst>
              <a:ext uri="{FF2B5EF4-FFF2-40B4-BE49-F238E27FC236}">
                <a16:creationId xmlns:a16="http://schemas.microsoft.com/office/drawing/2014/main" id="{FE98AF46-4DEC-4883-AC8C-F7E6CFA8D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00400"/>
            <a:ext cx="4298950" cy="30480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cxnSp>
        <p:nvCxnSpPr>
          <p:cNvPr id="5127" name="Straight Arrow Connector 15">
            <a:extLst>
              <a:ext uri="{FF2B5EF4-FFF2-40B4-BE49-F238E27FC236}">
                <a16:creationId xmlns:a16="http://schemas.microsoft.com/office/drawing/2014/main" id="{6E53C524-EA99-4C84-904C-DC484AE57E17}"/>
              </a:ext>
            </a:extLst>
          </p:cNvPr>
          <p:cNvCxnSpPr>
            <a:cxnSpLocks noChangeShapeType="1"/>
          </p:cNvCxnSpPr>
          <p:nvPr/>
        </p:nvCxnSpPr>
        <p:spPr bwMode="auto">
          <a:xfrm flipH="1">
            <a:off x="1828800" y="4491038"/>
            <a:ext cx="3276600" cy="1071562"/>
          </a:xfrm>
          <a:prstGeom prst="straightConnector1">
            <a:avLst/>
          </a:prstGeom>
          <a:noFill/>
          <a:ln w="158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128" name="Slide Number Placeholder 8">
            <a:extLst>
              <a:ext uri="{FF2B5EF4-FFF2-40B4-BE49-F238E27FC236}">
                <a16:creationId xmlns:a16="http://schemas.microsoft.com/office/drawing/2014/main" id="{E4A6009A-CCFA-41F6-9E0C-E750A74392A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059224-E973-458B-AD56-1C4C1E4F3171}" type="slidenum">
              <a:rPr lang="en-US" altLang="en-US">
                <a:solidFill>
                  <a:srgbClr val="808080"/>
                </a:solidFill>
              </a:rPr>
              <a:pPr eaLnBrk="1" hangingPunct="1"/>
              <a:t>4</a:t>
            </a:fld>
            <a:endParaRPr lang="en-US" altLang="en-US">
              <a:solidFill>
                <a:srgbClr val="80808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11CAABC-31B2-4C66-B8D6-EDA730C6081F}"/>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3. Overview of Results and Extra Measuring Points</a:t>
            </a:r>
          </a:p>
        </p:txBody>
      </p:sp>
      <p:sp>
        <p:nvSpPr>
          <p:cNvPr id="41987" name="Rectangle 8">
            <a:extLst>
              <a:ext uri="{FF2B5EF4-FFF2-40B4-BE49-F238E27FC236}">
                <a16:creationId xmlns:a16="http://schemas.microsoft.com/office/drawing/2014/main" id="{81823DC0-0BF3-476C-A731-19EFD0F60ECB}"/>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41988" name="Billede 5" descr="LLOYD.jpg">
            <a:extLst>
              <a:ext uri="{FF2B5EF4-FFF2-40B4-BE49-F238E27FC236}">
                <a16:creationId xmlns:a16="http://schemas.microsoft.com/office/drawing/2014/main" id="{9A0114EF-8AFF-4A45-99E7-509F5E9FE0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Slide Number Placeholder 5">
            <a:extLst>
              <a:ext uri="{FF2B5EF4-FFF2-40B4-BE49-F238E27FC236}">
                <a16:creationId xmlns:a16="http://schemas.microsoft.com/office/drawing/2014/main" id="{A1FD94AB-A244-4F34-B01D-B8591F7A9BF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ED94AB-95D0-4267-9B7D-3ED73F7C418F}" type="slidenum">
              <a:rPr lang="en-US" altLang="en-US">
                <a:solidFill>
                  <a:srgbClr val="808080"/>
                </a:solidFill>
              </a:rPr>
              <a:pPr eaLnBrk="1" hangingPunct="1"/>
              <a:t>40</a:t>
            </a:fld>
            <a:endParaRPr lang="en-US" altLang="en-US">
              <a:solidFill>
                <a:srgbClr val="808080"/>
              </a:solidFill>
            </a:endParaRPr>
          </a:p>
        </p:txBody>
      </p:sp>
      <p:sp>
        <p:nvSpPr>
          <p:cNvPr id="41990" name="TextBox 6">
            <a:extLst>
              <a:ext uri="{FF2B5EF4-FFF2-40B4-BE49-F238E27FC236}">
                <a16:creationId xmlns:a16="http://schemas.microsoft.com/office/drawing/2014/main" id="{A4FD88B2-2416-4BAD-A85F-46DC55E2DFC6}"/>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Results Tab</a:t>
            </a:r>
          </a:p>
        </p:txBody>
      </p:sp>
      <p:sp>
        <p:nvSpPr>
          <p:cNvPr id="41991" name="TextBox 15">
            <a:extLst>
              <a:ext uri="{FF2B5EF4-FFF2-40B4-BE49-F238E27FC236}">
                <a16:creationId xmlns:a16="http://schemas.microsoft.com/office/drawing/2014/main" id="{471BB505-5B73-4996-8161-0FCB57A1C98E}"/>
              </a:ext>
            </a:extLst>
          </p:cNvPr>
          <p:cNvSpPr txBox="1">
            <a:spLocks noChangeArrowheads="1"/>
          </p:cNvSpPr>
          <p:nvPr/>
        </p:nvSpPr>
        <p:spPr bwMode="auto">
          <a:xfrm>
            <a:off x="533400" y="3429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41992" name="TextBox 16">
            <a:extLst>
              <a:ext uri="{FF2B5EF4-FFF2-40B4-BE49-F238E27FC236}">
                <a16:creationId xmlns:a16="http://schemas.microsoft.com/office/drawing/2014/main" id="{555B9778-9C79-47A7-BD97-DF84D562DCFC}"/>
              </a:ext>
            </a:extLst>
          </p:cNvPr>
          <p:cNvSpPr txBox="1">
            <a:spLocks noChangeArrowheads="1"/>
          </p:cNvSpPr>
          <p:nvPr/>
        </p:nvSpPr>
        <p:spPr bwMode="auto">
          <a:xfrm>
            <a:off x="533400" y="2438400"/>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b="1">
              <a:solidFill>
                <a:srgbClr val="0093D0"/>
              </a:solidFill>
            </a:endParaRPr>
          </a:p>
          <a:p>
            <a:pPr algn="l" eaLnBrk="1" hangingPunct="1"/>
            <a:endParaRPr lang="en-GB" altLang="en-US" sz="1400" b="1">
              <a:solidFill>
                <a:srgbClr val="0093D0"/>
              </a:solidFill>
            </a:endParaRPr>
          </a:p>
        </p:txBody>
      </p:sp>
      <p:sp>
        <p:nvSpPr>
          <p:cNvPr id="41993" name="TextBox 12">
            <a:extLst>
              <a:ext uri="{FF2B5EF4-FFF2-40B4-BE49-F238E27FC236}">
                <a16:creationId xmlns:a16="http://schemas.microsoft.com/office/drawing/2014/main" id="{47193FB5-960C-41DD-8966-7F58A246491D}"/>
              </a:ext>
            </a:extLst>
          </p:cNvPr>
          <p:cNvSpPr txBox="1">
            <a:spLocks noChangeArrowheads="1"/>
          </p:cNvSpPr>
          <p:nvPr/>
        </p:nvSpPr>
        <p:spPr bwMode="auto">
          <a:xfrm>
            <a:off x="609600" y="1981200"/>
            <a:ext cx="495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Defined Measuring Points</a:t>
            </a:r>
            <a:endParaRPr lang="en-GB" altLang="en-US" sz="1400"/>
          </a:p>
        </p:txBody>
      </p:sp>
      <p:sp>
        <p:nvSpPr>
          <p:cNvPr id="41994" name="TextBox 14">
            <a:extLst>
              <a:ext uri="{FF2B5EF4-FFF2-40B4-BE49-F238E27FC236}">
                <a16:creationId xmlns:a16="http://schemas.microsoft.com/office/drawing/2014/main" id="{608E665B-FC13-4BEC-B126-03170639CE87}"/>
              </a:ext>
            </a:extLst>
          </p:cNvPr>
          <p:cNvSpPr txBox="1">
            <a:spLocks noChangeArrowheads="1"/>
          </p:cNvSpPr>
          <p:nvPr/>
        </p:nvSpPr>
        <p:spPr bwMode="auto">
          <a:xfrm>
            <a:off x="609600" y="2286000"/>
            <a:ext cx="8153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Configuring a Marker or Event:</a:t>
            </a:r>
          </a:p>
          <a:p>
            <a:pPr algn="l" eaLnBrk="1" hangingPunct="1"/>
            <a:endParaRPr lang="en-GB" altLang="en-US" sz="1400" b="1">
              <a:solidFill>
                <a:srgbClr val="0093D0"/>
              </a:solidFill>
            </a:endParaRPr>
          </a:p>
          <a:p>
            <a:pPr algn="l" eaLnBrk="1" hangingPunct="1"/>
            <a:r>
              <a:rPr lang="en-GB" altLang="en-US" sz="1400"/>
              <a:t>To place a Marker or Event on the graph trace, firstly select the required result under defined measuring points. In this example we will create a Marker called “</a:t>
            </a:r>
            <a:r>
              <a:rPr lang="en-GB" altLang="en-US" sz="1400" b="1"/>
              <a:t>Value A</a:t>
            </a:r>
            <a:r>
              <a:rPr lang="en-GB" altLang="en-US" sz="1400"/>
              <a:t>” at an </a:t>
            </a:r>
            <a:r>
              <a:rPr lang="en-GB" altLang="en-US" sz="1400" b="1"/>
              <a:t>Extension</a:t>
            </a:r>
            <a:r>
              <a:rPr lang="en-GB" altLang="en-US" sz="1400"/>
              <a:t> of </a:t>
            </a:r>
            <a:r>
              <a:rPr lang="en-GB" altLang="en-US" sz="1400" b="1"/>
              <a:t>4mm</a:t>
            </a:r>
            <a:r>
              <a:rPr lang="en-GB" altLang="en-US" sz="1400"/>
              <a:t>. We will ask for </a:t>
            </a:r>
            <a:r>
              <a:rPr lang="en-GB" altLang="en-US" sz="1400" b="1"/>
              <a:t>Load</a:t>
            </a:r>
            <a:r>
              <a:rPr lang="en-GB" altLang="en-US" sz="1400"/>
              <a:t> and </a:t>
            </a:r>
            <a:r>
              <a:rPr lang="en-GB" altLang="en-US" sz="1400" b="1"/>
              <a:t>Stress</a:t>
            </a:r>
            <a:r>
              <a:rPr lang="en-GB" altLang="en-US" sz="1400"/>
              <a:t> values at this point. Select Defined Measuring Points (Marker)</a:t>
            </a:r>
          </a:p>
        </p:txBody>
      </p:sp>
      <p:sp>
        <p:nvSpPr>
          <p:cNvPr id="41995" name="TextBox 16">
            <a:extLst>
              <a:ext uri="{FF2B5EF4-FFF2-40B4-BE49-F238E27FC236}">
                <a16:creationId xmlns:a16="http://schemas.microsoft.com/office/drawing/2014/main" id="{02FE73E4-2C50-4515-BC81-E50355A45C13}"/>
              </a:ext>
            </a:extLst>
          </p:cNvPr>
          <p:cNvSpPr txBox="1">
            <a:spLocks noChangeArrowheads="1"/>
          </p:cNvSpPr>
          <p:nvPr/>
        </p:nvSpPr>
        <p:spPr bwMode="auto">
          <a:xfrm>
            <a:off x="3429000" y="3657600"/>
            <a:ext cx="2438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Place a tick in the top check box.</a:t>
            </a:r>
          </a:p>
          <a:p>
            <a:pPr algn="l" eaLnBrk="1" hangingPunct="1"/>
            <a:endParaRPr lang="en-GB" altLang="en-US" sz="1200"/>
          </a:p>
          <a:p>
            <a:pPr algn="l" eaLnBrk="1" hangingPunct="1"/>
            <a:r>
              <a:rPr lang="en-GB" altLang="en-US" sz="1200"/>
              <a:t>Then select the square box at the end of the window, to display the define Marker  position screen.</a:t>
            </a:r>
          </a:p>
          <a:p>
            <a:pPr algn="l" eaLnBrk="1" hangingPunct="1"/>
            <a:endParaRPr lang="en-GB" altLang="en-US" sz="1200"/>
          </a:p>
          <a:p>
            <a:pPr algn="l" eaLnBrk="1" hangingPunct="1"/>
            <a:r>
              <a:rPr lang="en-GB" altLang="en-US" sz="1200"/>
              <a:t>Select the </a:t>
            </a:r>
            <a:r>
              <a:rPr lang="en-GB" altLang="en-US" sz="1200" b="1"/>
              <a:t>Configuration</a:t>
            </a:r>
            <a:r>
              <a:rPr lang="en-GB" altLang="en-US" sz="1200"/>
              <a:t> tab.</a:t>
            </a:r>
          </a:p>
          <a:p>
            <a:pPr algn="l" eaLnBrk="1" hangingPunct="1"/>
            <a:endParaRPr lang="en-GB" altLang="en-US" sz="1200"/>
          </a:p>
          <a:p>
            <a:pPr algn="l" eaLnBrk="1" hangingPunct="1"/>
            <a:r>
              <a:rPr lang="en-GB" altLang="en-US" sz="1200"/>
              <a:t>Enter the </a:t>
            </a:r>
            <a:r>
              <a:rPr lang="en-GB" altLang="en-US" sz="1100"/>
              <a:t>Marker </a:t>
            </a:r>
            <a:r>
              <a:rPr lang="en-GB" altLang="en-US" sz="1200"/>
              <a:t>Name = </a:t>
            </a:r>
            <a:r>
              <a:rPr lang="en-GB" altLang="en-US" sz="1100" b="1"/>
              <a:t>Value</a:t>
            </a:r>
            <a:r>
              <a:rPr lang="en-GB" altLang="en-US" sz="1200" b="1"/>
              <a:t> </a:t>
            </a:r>
            <a:r>
              <a:rPr lang="en-GB" altLang="en-US" sz="1100" b="1"/>
              <a:t>A</a:t>
            </a:r>
            <a:endParaRPr lang="en-GB" altLang="en-US" sz="1200" b="1"/>
          </a:p>
          <a:p>
            <a:pPr algn="l" eaLnBrk="1" hangingPunct="1"/>
            <a:r>
              <a:rPr lang="en-GB" altLang="en-US" sz="1200"/>
              <a:t>Select the quantity = </a:t>
            </a:r>
            <a:r>
              <a:rPr lang="en-GB" altLang="en-US" sz="1200" b="1"/>
              <a:t>Extension</a:t>
            </a:r>
          </a:p>
          <a:p>
            <a:pPr algn="l" eaLnBrk="1" hangingPunct="1"/>
            <a:r>
              <a:rPr lang="en-GB" altLang="en-US" sz="1200"/>
              <a:t>Value = </a:t>
            </a:r>
            <a:r>
              <a:rPr lang="en-GB" altLang="en-US" sz="1200" b="1"/>
              <a:t>4 </a:t>
            </a:r>
          </a:p>
          <a:p>
            <a:pPr algn="l" eaLnBrk="1" hangingPunct="1"/>
            <a:r>
              <a:rPr lang="en-GB" altLang="en-US" sz="1200"/>
              <a:t>Units = </a:t>
            </a:r>
            <a:r>
              <a:rPr lang="en-GB" altLang="en-US" sz="1200" b="1"/>
              <a:t>mm </a:t>
            </a:r>
          </a:p>
          <a:p>
            <a:pPr algn="l" eaLnBrk="1" hangingPunct="1"/>
            <a:endParaRPr lang="en-GB" altLang="en-US" sz="1200"/>
          </a:p>
          <a:p>
            <a:pPr algn="l" eaLnBrk="1" hangingPunct="1"/>
            <a:r>
              <a:rPr lang="en-GB" altLang="en-US" sz="1200"/>
              <a:t>Press OK button </a:t>
            </a:r>
          </a:p>
        </p:txBody>
      </p:sp>
      <p:sp>
        <p:nvSpPr>
          <p:cNvPr id="41996" name="TextBox 27">
            <a:extLst>
              <a:ext uri="{FF2B5EF4-FFF2-40B4-BE49-F238E27FC236}">
                <a16:creationId xmlns:a16="http://schemas.microsoft.com/office/drawing/2014/main" id="{F03C7978-977A-4BC8-B18A-5A303BFD65E5}"/>
              </a:ext>
            </a:extLst>
          </p:cNvPr>
          <p:cNvSpPr txBox="1">
            <a:spLocks noChangeArrowheads="1"/>
          </p:cNvSpPr>
          <p:nvPr/>
        </p:nvSpPr>
        <p:spPr bwMode="auto">
          <a:xfrm>
            <a:off x="609600" y="34290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The screen below shows the 8 selectable Events. </a:t>
            </a:r>
          </a:p>
        </p:txBody>
      </p:sp>
      <p:pic>
        <p:nvPicPr>
          <p:cNvPr id="41997" name="Picture 22">
            <a:extLst>
              <a:ext uri="{FF2B5EF4-FFF2-40B4-BE49-F238E27FC236}">
                <a16:creationId xmlns:a16="http://schemas.microsoft.com/office/drawing/2014/main" id="{E12F9EC7-0C4D-478F-B1E3-F7E6411B51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962400"/>
            <a:ext cx="2590800" cy="26257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cxnSp>
        <p:nvCxnSpPr>
          <p:cNvPr id="41998" name="Straight Arrow Connector 23">
            <a:extLst>
              <a:ext uri="{FF2B5EF4-FFF2-40B4-BE49-F238E27FC236}">
                <a16:creationId xmlns:a16="http://schemas.microsoft.com/office/drawing/2014/main" id="{2B4F0FBB-C132-4AF7-82CA-69283B0C393B}"/>
              </a:ext>
            </a:extLst>
          </p:cNvPr>
          <p:cNvCxnSpPr>
            <a:cxnSpLocks noChangeShapeType="1"/>
          </p:cNvCxnSpPr>
          <p:nvPr/>
        </p:nvCxnSpPr>
        <p:spPr bwMode="auto">
          <a:xfrm flipH="1">
            <a:off x="838200" y="3810000"/>
            <a:ext cx="2667000" cy="6858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1999" name="Oval 24">
            <a:extLst>
              <a:ext uri="{FF2B5EF4-FFF2-40B4-BE49-F238E27FC236}">
                <a16:creationId xmlns:a16="http://schemas.microsoft.com/office/drawing/2014/main" id="{A9325C77-AAE8-4680-9902-A36EF62DBDB8}"/>
              </a:ext>
            </a:extLst>
          </p:cNvPr>
          <p:cNvSpPr>
            <a:spLocks noChangeArrowheads="1"/>
          </p:cNvSpPr>
          <p:nvPr/>
        </p:nvSpPr>
        <p:spPr bwMode="auto">
          <a:xfrm>
            <a:off x="2057400" y="4343400"/>
            <a:ext cx="304800" cy="3048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cxnSp>
        <p:nvCxnSpPr>
          <p:cNvPr id="42000" name="Straight Arrow Connector 26">
            <a:extLst>
              <a:ext uri="{FF2B5EF4-FFF2-40B4-BE49-F238E27FC236}">
                <a16:creationId xmlns:a16="http://schemas.microsoft.com/office/drawing/2014/main" id="{AD65FC2A-9AC1-49D6-8AC8-9C13394F3F2F}"/>
              </a:ext>
            </a:extLst>
          </p:cNvPr>
          <p:cNvCxnSpPr>
            <a:cxnSpLocks noChangeShapeType="1"/>
          </p:cNvCxnSpPr>
          <p:nvPr/>
        </p:nvCxnSpPr>
        <p:spPr bwMode="auto">
          <a:xfrm flipH="1">
            <a:off x="2438400" y="4267200"/>
            <a:ext cx="990600" cy="2286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2001" name="Picture 23">
            <a:extLst>
              <a:ext uri="{FF2B5EF4-FFF2-40B4-BE49-F238E27FC236}">
                <a16:creationId xmlns:a16="http://schemas.microsoft.com/office/drawing/2014/main" id="{05ADB247-100D-4133-B7D5-381E6919F5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962400"/>
            <a:ext cx="2514600" cy="259873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cxnSp>
        <p:nvCxnSpPr>
          <p:cNvPr id="42002" name="Straight Arrow Connector 29">
            <a:extLst>
              <a:ext uri="{FF2B5EF4-FFF2-40B4-BE49-F238E27FC236}">
                <a16:creationId xmlns:a16="http://schemas.microsoft.com/office/drawing/2014/main" id="{FB094E3C-94C6-4CDC-A6D1-BEDFEF1826D6}"/>
              </a:ext>
            </a:extLst>
          </p:cNvPr>
          <p:cNvCxnSpPr>
            <a:cxnSpLocks noChangeShapeType="1"/>
          </p:cNvCxnSpPr>
          <p:nvPr/>
        </p:nvCxnSpPr>
        <p:spPr bwMode="auto">
          <a:xfrm flipV="1">
            <a:off x="5486400" y="4267200"/>
            <a:ext cx="1066800" cy="6096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2003" name="Straight Arrow Connector 31">
            <a:extLst>
              <a:ext uri="{FF2B5EF4-FFF2-40B4-BE49-F238E27FC236}">
                <a16:creationId xmlns:a16="http://schemas.microsoft.com/office/drawing/2014/main" id="{A7FA3566-8662-4533-A37B-B643F9FE34FC}"/>
              </a:ext>
            </a:extLst>
          </p:cNvPr>
          <p:cNvCxnSpPr>
            <a:cxnSpLocks noChangeShapeType="1"/>
          </p:cNvCxnSpPr>
          <p:nvPr/>
        </p:nvCxnSpPr>
        <p:spPr bwMode="auto">
          <a:xfrm flipV="1">
            <a:off x="5791200" y="4876800"/>
            <a:ext cx="304800" cy="3810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2004" name="Straight Arrow Connector 33">
            <a:extLst>
              <a:ext uri="{FF2B5EF4-FFF2-40B4-BE49-F238E27FC236}">
                <a16:creationId xmlns:a16="http://schemas.microsoft.com/office/drawing/2014/main" id="{73B520FC-AE0F-4804-BD9A-1C4D39902689}"/>
              </a:ext>
            </a:extLst>
          </p:cNvPr>
          <p:cNvCxnSpPr>
            <a:cxnSpLocks noChangeShapeType="1"/>
          </p:cNvCxnSpPr>
          <p:nvPr/>
        </p:nvCxnSpPr>
        <p:spPr bwMode="auto">
          <a:xfrm flipV="1">
            <a:off x="5791200" y="4876800"/>
            <a:ext cx="1143000" cy="3810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2005" name="Straight Arrow Connector 35">
            <a:extLst>
              <a:ext uri="{FF2B5EF4-FFF2-40B4-BE49-F238E27FC236}">
                <a16:creationId xmlns:a16="http://schemas.microsoft.com/office/drawing/2014/main" id="{37E79E85-573B-44F9-A913-A0B30CB7B4D9}"/>
              </a:ext>
            </a:extLst>
          </p:cNvPr>
          <p:cNvCxnSpPr>
            <a:cxnSpLocks noChangeShapeType="1"/>
          </p:cNvCxnSpPr>
          <p:nvPr/>
        </p:nvCxnSpPr>
        <p:spPr bwMode="auto">
          <a:xfrm flipV="1">
            <a:off x="5791200" y="4495800"/>
            <a:ext cx="1143000" cy="7620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EC1FD2-A30A-42C8-A170-9131C8583355}"/>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3. Overview of Results and Extra Measuring Points</a:t>
            </a:r>
          </a:p>
        </p:txBody>
      </p:sp>
      <p:sp>
        <p:nvSpPr>
          <p:cNvPr id="43011" name="Rectangle 8">
            <a:extLst>
              <a:ext uri="{FF2B5EF4-FFF2-40B4-BE49-F238E27FC236}">
                <a16:creationId xmlns:a16="http://schemas.microsoft.com/office/drawing/2014/main" id="{BBF8AA52-B1D4-44A8-B476-C81C4BF17B84}"/>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43012" name="Billede 5" descr="LLOYD.jpg">
            <a:extLst>
              <a:ext uri="{FF2B5EF4-FFF2-40B4-BE49-F238E27FC236}">
                <a16:creationId xmlns:a16="http://schemas.microsoft.com/office/drawing/2014/main" id="{5B1E2FBD-F18B-400C-BE22-7B459DF885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Slide Number Placeholder 5">
            <a:extLst>
              <a:ext uri="{FF2B5EF4-FFF2-40B4-BE49-F238E27FC236}">
                <a16:creationId xmlns:a16="http://schemas.microsoft.com/office/drawing/2014/main" id="{D009140D-C206-4FFA-AE6F-922D75A90C5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C95E45-0519-4DD5-8F5D-0574B8A41608}" type="slidenum">
              <a:rPr lang="en-US" altLang="en-US">
                <a:solidFill>
                  <a:srgbClr val="808080"/>
                </a:solidFill>
              </a:rPr>
              <a:pPr eaLnBrk="1" hangingPunct="1"/>
              <a:t>41</a:t>
            </a:fld>
            <a:endParaRPr lang="en-US" altLang="en-US">
              <a:solidFill>
                <a:srgbClr val="808080"/>
              </a:solidFill>
            </a:endParaRPr>
          </a:p>
        </p:txBody>
      </p:sp>
      <p:sp>
        <p:nvSpPr>
          <p:cNvPr id="43014" name="TextBox 6">
            <a:extLst>
              <a:ext uri="{FF2B5EF4-FFF2-40B4-BE49-F238E27FC236}">
                <a16:creationId xmlns:a16="http://schemas.microsoft.com/office/drawing/2014/main" id="{C7F23612-2EC2-45D1-9D59-A21DC83C965F}"/>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Results Tab</a:t>
            </a:r>
          </a:p>
        </p:txBody>
      </p:sp>
      <p:sp>
        <p:nvSpPr>
          <p:cNvPr id="43015" name="TextBox 15">
            <a:extLst>
              <a:ext uri="{FF2B5EF4-FFF2-40B4-BE49-F238E27FC236}">
                <a16:creationId xmlns:a16="http://schemas.microsoft.com/office/drawing/2014/main" id="{1BF40623-9AC3-4136-BD7E-5F64EE5FB520}"/>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43016" name="TextBox 16">
            <a:extLst>
              <a:ext uri="{FF2B5EF4-FFF2-40B4-BE49-F238E27FC236}">
                <a16:creationId xmlns:a16="http://schemas.microsoft.com/office/drawing/2014/main" id="{35CEACBD-C233-4C20-80E8-210D86E9A359}"/>
              </a:ext>
            </a:extLst>
          </p:cNvPr>
          <p:cNvSpPr txBox="1">
            <a:spLocks noChangeArrowheads="1"/>
          </p:cNvSpPr>
          <p:nvPr/>
        </p:nvSpPr>
        <p:spPr bwMode="auto">
          <a:xfrm>
            <a:off x="609600" y="2667000"/>
            <a:ext cx="320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Select the </a:t>
            </a:r>
            <a:r>
              <a:rPr lang="en-GB" altLang="en-US" sz="1200" b="1"/>
              <a:t>Calculable Results </a:t>
            </a:r>
            <a:r>
              <a:rPr lang="en-GB" altLang="en-US" sz="1200"/>
              <a:t>Tab</a:t>
            </a:r>
          </a:p>
          <a:p>
            <a:pPr algn="l" eaLnBrk="1" hangingPunct="1"/>
            <a:endParaRPr lang="en-GB" altLang="en-US" sz="1200"/>
          </a:p>
          <a:p>
            <a:pPr algn="l" eaLnBrk="1" hangingPunct="1"/>
            <a:r>
              <a:rPr lang="en-GB" altLang="en-US" sz="1200"/>
              <a:t>	Select required 	results at this Marker, </a:t>
            </a:r>
            <a:r>
              <a:rPr lang="en-GB" altLang="en-US" sz="1200" b="1"/>
              <a:t>Load</a:t>
            </a:r>
            <a:r>
              <a:rPr lang="en-GB" altLang="en-US" sz="1200"/>
              <a:t> 	and </a:t>
            </a:r>
            <a:r>
              <a:rPr lang="en-GB" altLang="en-US" sz="1200" b="1"/>
              <a:t>Stress</a:t>
            </a:r>
          </a:p>
        </p:txBody>
      </p:sp>
      <p:sp>
        <p:nvSpPr>
          <p:cNvPr id="43017" name="TextBox 12">
            <a:extLst>
              <a:ext uri="{FF2B5EF4-FFF2-40B4-BE49-F238E27FC236}">
                <a16:creationId xmlns:a16="http://schemas.microsoft.com/office/drawing/2014/main" id="{290882A4-46DC-4607-88E7-BC1FDDCF1643}"/>
              </a:ext>
            </a:extLst>
          </p:cNvPr>
          <p:cNvSpPr txBox="1">
            <a:spLocks noChangeArrowheads="1"/>
          </p:cNvSpPr>
          <p:nvPr/>
        </p:nvSpPr>
        <p:spPr bwMode="auto">
          <a:xfrm>
            <a:off x="609600" y="1981200"/>
            <a:ext cx="495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Defined Measuring Points</a:t>
            </a:r>
            <a:endParaRPr lang="en-GB" altLang="en-US" sz="1400"/>
          </a:p>
        </p:txBody>
      </p:sp>
      <p:sp>
        <p:nvSpPr>
          <p:cNvPr id="43018" name="TextBox 14">
            <a:extLst>
              <a:ext uri="{FF2B5EF4-FFF2-40B4-BE49-F238E27FC236}">
                <a16:creationId xmlns:a16="http://schemas.microsoft.com/office/drawing/2014/main" id="{A4C27EEF-6B6B-4D88-94C1-0C6BFD73D428}"/>
              </a:ext>
            </a:extLst>
          </p:cNvPr>
          <p:cNvSpPr txBox="1">
            <a:spLocks noChangeArrowheads="1"/>
          </p:cNvSpPr>
          <p:nvPr/>
        </p:nvSpPr>
        <p:spPr bwMode="auto">
          <a:xfrm>
            <a:off x="609600" y="2362200"/>
            <a:ext cx="815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Configuring a Marker or Event:</a:t>
            </a:r>
          </a:p>
        </p:txBody>
      </p:sp>
      <p:pic>
        <p:nvPicPr>
          <p:cNvPr id="43019" name="Picture 2">
            <a:extLst>
              <a:ext uri="{FF2B5EF4-FFF2-40B4-BE49-F238E27FC236}">
                <a16:creationId xmlns:a16="http://schemas.microsoft.com/office/drawing/2014/main" id="{9994D610-F548-4C17-91B5-5747B7FD6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86200"/>
            <a:ext cx="2438400" cy="2520950"/>
          </a:xfrm>
          <a:prstGeom prst="rect">
            <a:avLst/>
          </a:prstGeom>
          <a:noFill/>
          <a:ln w="12700">
            <a:solidFill>
              <a:srgbClr val="0000CC"/>
            </a:solidFill>
            <a:miter lim="800000"/>
            <a:headEnd/>
            <a:tailEnd/>
          </a:ln>
          <a:extLst>
            <a:ext uri="{909E8E84-426E-40DD-AFC4-6F175D3DCCD1}">
              <a14:hiddenFill xmlns:a14="http://schemas.microsoft.com/office/drawing/2010/main">
                <a:solidFill>
                  <a:srgbClr val="FFFFFF"/>
                </a:solidFill>
              </a14:hiddenFill>
            </a:ext>
          </a:extLst>
        </p:spPr>
      </p:pic>
      <p:cxnSp>
        <p:nvCxnSpPr>
          <p:cNvPr id="43020" name="Straight Arrow Connector 25">
            <a:extLst>
              <a:ext uri="{FF2B5EF4-FFF2-40B4-BE49-F238E27FC236}">
                <a16:creationId xmlns:a16="http://schemas.microsoft.com/office/drawing/2014/main" id="{ED3E0B00-ECC1-4B9A-81D4-87436C016BD7}"/>
              </a:ext>
            </a:extLst>
          </p:cNvPr>
          <p:cNvCxnSpPr>
            <a:cxnSpLocks noChangeShapeType="1"/>
          </p:cNvCxnSpPr>
          <p:nvPr/>
        </p:nvCxnSpPr>
        <p:spPr bwMode="auto">
          <a:xfrm flipH="1">
            <a:off x="990600" y="2971800"/>
            <a:ext cx="76200" cy="10668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3021" name="Straight Arrow Connector 30">
            <a:extLst>
              <a:ext uri="{FF2B5EF4-FFF2-40B4-BE49-F238E27FC236}">
                <a16:creationId xmlns:a16="http://schemas.microsoft.com/office/drawing/2014/main" id="{51A6A24F-E40C-4C62-8AF1-1005158FB9CD}"/>
              </a:ext>
            </a:extLst>
          </p:cNvPr>
          <p:cNvCxnSpPr>
            <a:cxnSpLocks noChangeShapeType="1"/>
            <a:stCxn id="43016" idx="2"/>
          </p:cNvCxnSpPr>
          <p:nvPr/>
        </p:nvCxnSpPr>
        <p:spPr bwMode="auto">
          <a:xfrm flipH="1">
            <a:off x="1295400" y="3683000"/>
            <a:ext cx="914400" cy="5842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3022" name="Straight Arrow Connector 34">
            <a:extLst>
              <a:ext uri="{FF2B5EF4-FFF2-40B4-BE49-F238E27FC236}">
                <a16:creationId xmlns:a16="http://schemas.microsoft.com/office/drawing/2014/main" id="{62E3C5E2-720A-4AA5-85E5-30953AE5792B}"/>
              </a:ext>
            </a:extLst>
          </p:cNvPr>
          <p:cNvCxnSpPr>
            <a:cxnSpLocks noChangeShapeType="1"/>
            <a:stCxn id="43016" idx="2"/>
          </p:cNvCxnSpPr>
          <p:nvPr/>
        </p:nvCxnSpPr>
        <p:spPr bwMode="auto">
          <a:xfrm flipH="1">
            <a:off x="1295400" y="3683000"/>
            <a:ext cx="914400" cy="10414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43023" name="Picture 36">
            <a:extLst>
              <a:ext uri="{FF2B5EF4-FFF2-40B4-BE49-F238E27FC236}">
                <a16:creationId xmlns:a16="http://schemas.microsoft.com/office/drawing/2014/main" id="{C0A0016C-0616-4A38-8D63-BBD2C55954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925" y="2438400"/>
            <a:ext cx="47910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4" name="TextBox 37">
            <a:extLst>
              <a:ext uri="{FF2B5EF4-FFF2-40B4-BE49-F238E27FC236}">
                <a16:creationId xmlns:a16="http://schemas.microsoft.com/office/drawing/2014/main" id="{9984ED8E-AA5D-4EDB-BC71-0EA3BCE648B7}"/>
              </a:ext>
            </a:extLst>
          </p:cNvPr>
          <p:cNvSpPr txBox="1">
            <a:spLocks noChangeArrowheads="1"/>
          </p:cNvSpPr>
          <p:nvPr/>
        </p:nvSpPr>
        <p:spPr bwMode="auto">
          <a:xfrm>
            <a:off x="3429000" y="5334000"/>
            <a:ext cx="106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Press the OK button 3 times to place the marker</a:t>
            </a:r>
          </a:p>
        </p:txBody>
      </p:sp>
      <p:cxnSp>
        <p:nvCxnSpPr>
          <p:cNvPr id="43025" name="Straight Arrow Connector 39">
            <a:extLst>
              <a:ext uri="{FF2B5EF4-FFF2-40B4-BE49-F238E27FC236}">
                <a16:creationId xmlns:a16="http://schemas.microsoft.com/office/drawing/2014/main" id="{80D0C6E3-A9F3-43F7-8430-D14854D41730}"/>
              </a:ext>
            </a:extLst>
          </p:cNvPr>
          <p:cNvCxnSpPr>
            <a:cxnSpLocks noChangeShapeType="1"/>
            <a:stCxn id="43024" idx="1"/>
          </p:cNvCxnSpPr>
          <p:nvPr/>
        </p:nvCxnSpPr>
        <p:spPr bwMode="auto">
          <a:xfrm flipH="1">
            <a:off x="2971800" y="5842000"/>
            <a:ext cx="457200" cy="1016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3026" name="TextBox 40">
            <a:extLst>
              <a:ext uri="{FF2B5EF4-FFF2-40B4-BE49-F238E27FC236}">
                <a16:creationId xmlns:a16="http://schemas.microsoft.com/office/drawing/2014/main" id="{BD525314-6A44-4B03-A8D7-613262F1F69C}"/>
              </a:ext>
            </a:extLst>
          </p:cNvPr>
          <p:cNvSpPr txBox="1">
            <a:spLocks noChangeArrowheads="1"/>
          </p:cNvSpPr>
          <p:nvPr/>
        </p:nvSpPr>
        <p:spPr bwMode="auto">
          <a:xfrm>
            <a:off x="4724400" y="5334000"/>
            <a:ext cx="4191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The graph above shows the Marker </a:t>
            </a:r>
            <a:r>
              <a:rPr lang="en-GB" altLang="en-US" sz="1200" b="1"/>
              <a:t>Value A</a:t>
            </a:r>
            <a:r>
              <a:rPr lang="en-GB" altLang="en-US" sz="1200"/>
              <a:t> placed at 4mm extension point. </a:t>
            </a:r>
          </a:p>
          <a:p>
            <a:pPr algn="l" eaLnBrk="1" hangingPunct="1"/>
            <a:r>
              <a:rPr lang="en-GB" altLang="en-US" sz="1200"/>
              <a:t>You can also see </a:t>
            </a:r>
            <a:r>
              <a:rPr lang="en-GB" altLang="en-US" sz="1200" b="1"/>
              <a:t>Load At </a:t>
            </a:r>
            <a:r>
              <a:rPr lang="en-GB" altLang="en-US" sz="1200"/>
              <a:t>and </a:t>
            </a:r>
            <a:r>
              <a:rPr lang="en-GB" altLang="en-US" sz="1200" b="1"/>
              <a:t>Stress A</a:t>
            </a:r>
            <a:r>
              <a:rPr lang="en-GB" altLang="en-US" sz="1200"/>
              <a:t>t </a:t>
            </a:r>
            <a:r>
              <a:rPr lang="en-GB" altLang="en-US" sz="1200" b="1"/>
              <a:t>Value A</a:t>
            </a:r>
            <a:r>
              <a:rPr lang="en-GB" altLang="en-US" sz="1200"/>
              <a:t> marker name shown in top left hand corner. This is configured  by  using the ‘show on graph’ option covered in later slides.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993B5E8-17A6-4408-BD2A-1C03BB3683D4}"/>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3. Overview of Results and Extra Measuring Points</a:t>
            </a:r>
          </a:p>
        </p:txBody>
      </p:sp>
      <p:sp>
        <p:nvSpPr>
          <p:cNvPr id="44035" name="Rectangle 8">
            <a:extLst>
              <a:ext uri="{FF2B5EF4-FFF2-40B4-BE49-F238E27FC236}">
                <a16:creationId xmlns:a16="http://schemas.microsoft.com/office/drawing/2014/main" id="{4A0EA452-ACDF-4079-BDC2-38C925C9C6D9}"/>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44036" name="Billede 5" descr="LLOYD.jpg">
            <a:extLst>
              <a:ext uri="{FF2B5EF4-FFF2-40B4-BE49-F238E27FC236}">
                <a16:creationId xmlns:a16="http://schemas.microsoft.com/office/drawing/2014/main" id="{52E67C92-1D4F-4FA7-87B5-AD4744AFB4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Slide Number Placeholder 5">
            <a:extLst>
              <a:ext uri="{FF2B5EF4-FFF2-40B4-BE49-F238E27FC236}">
                <a16:creationId xmlns:a16="http://schemas.microsoft.com/office/drawing/2014/main" id="{940F9A14-1AD5-435F-83DA-89F5760B7FB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3CE270-6BC4-437D-8AFA-D8B180FF0D36}" type="slidenum">
              <a:rPr lang="en-US" altLang="en-US">
                <a:solidFill>
                  <a:srgbClr val="808080"/>
                </a:solidFill>
              </a:rPr>
              <a:pPr eaLnBrk="1" hangingPunct="1"/>
              <a:t>42</a:t>
            </a:fld>
            <a:endParaRPr lang="en-US" altLang="en-US">
              <a:solidFill>
                <a:srgbClr val="808080"/>
              </a:solidFill>
            </a:endParaRPr>
          </a:p>
        </p:txBody>
      </p:sp>
      <p:sp>
        <p:nvSpPr>
          <p:cNvPr id="44038" name="TextBox 6">
            <a:extLst>
              <a:ext uri="{FF2B5EF4-FFF2-40B4-BE49-F238E27FC236}">
                <a16:creationId xmlns:a16="http://schemas.microsoft.com/office/drawing/2014/main" id="{88B05739-06DB-46CE-8492-B938BD374547}"/>
              </a:ext>
            </a:extLst>
          </p:cNvPr>
          <p:cNvSpPr txBox="1">
            <a:spLocks noChangeArrowheads="1"/>
          </p:cNvSpPr>
          <p:nvPr/>
        </p:nvSpPr>
        <p:spPr bwMode="auto">
          <a:xfrm>
            <a:off x="609600" y="1600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Results Tab</a:t>
            </a:r>
          </a:p>
        </p:txBody>
      </p:sp>
      <p:sp>
        <p:nvSpPr>
          <p:cNvPr id="44039" name="TextBox 15">
            <a:extLst>
              <a:ext uri="{FF2B5EF4-FFF2-40B4-BE49-F238E27FC236}">
                <a16:creationId xmlns:a16="http://schemas.microsoft.com/office/drawing/2014/main" id="{253ED3C6-FF46-41F2-928E-55EA1AEE2ADA}"/>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44040" name="TextBox 12">
            <a:extLst>
              <a:ext uri="{FF2B5EF4-FFF2-40B4-BE49-F238E27FC236}">
                <a16:creationId xmlns:a16="http://schemas.microsoft.com/office/drawing/2014/main" id="{5A0102DF-B46A-44D9-9113-E5DBD3F59D5A}"/>
              </a:ext>
            </a:extLst>
          </p:cNvPr>
          <p:cNvSpPr txBox="1">
            <a:spLocks noChangeArrowheads="1"/>
          </p:cNvSpPr>
          <p:nvPr/>
        </p:nvSpPr>
        <p:spPr bwMode="auto">
          <a:xfrm>
            <a:off x="609600" y="1981200"/>
            <a:ext cx="495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Defined Measuring Points</a:t>
            </a:r>
            <a:endParaRPr lang="en-GB" altLang="en-US" sz="1400"/>
          </a:p>
        </p:txBody>
      </p:sp>
      <p:sp>
        <p:nvSpPr>
          <p:cNvPr id="44041" name="TextBox 14">
            <a:extLst>
              <a:ext uri="{FF2B5EF4-FFF2-40B4-BE49-F238E27FC236}">
                <a16:creationId xmlns:a16="http://schemas.microsoft.com/office/drawing/2014/main" id="{53C2C885-118A-4F61-AFE7-FD716A21E6CA}"/>
              </a:ext>
            </a:extLst>
          </p:cNvPr>
          <p:cNvSpPr txBox="1">
            <a:spLocks noChangeArrowheads="1"/>
          </p:cNvSpPr>
          <p:nvPr/>
        </p:nvSpPr>
        <p:spPr bwMode="auto">
          <a:xfrm>
            <a:off x="609600" y="2362200"/>
            <a:ext cx="815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Configuring a Marker or Event:</a:t>
            </a:r>
          </a:p>
        </p:txBody>
      </p:sp>
      <p:pic>
        <p:nvPicPr>
          <p:cNvPr id="44042" name="Picture 18">
            <a:extLst>
              <a:ext uri="{FF2B5EF4-FFF2-40B4-BE49-F238E27FC236}">
                <a16:creationId xmlns:a16="http://schemas.microsoft.com/office/drawing/2014/main" id="{12B10C06-1EBE-4054-8921-A617291183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438400"/>
            <a:ext cx="4495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TextBox 19">
            <a:extLst>
              <a:ext uri="{FF2B5EF4-FFF2-40B4-BE49-F238E27FC236}">
                <a16:creationId xmlns:a16="http://schemas.microsoft.com/office/drawing/2014/main" id="{EA53131B-CFB7-4EE5-9E03-861910E0E2BE}"/>
              </a:ext>
            </a:extLst>
          </p:cNvPr>
          <p:cNvSpPr txBox="1">
            <a:spLocks noChangeArrowheads="1"/>
          </p:cNvSpPr>
          <p:nvPr/>
        </p:nvSpPr>
        <p:spPr bwMode="auto">
          <a:xfrm>
            <a:off x="762000" y="2819400"/>
            <a:ext cx="35052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On the Top Menu Bar of the software is a Move Marker Tool shown circled.</a:t>
            </a:r>
          </a:p>
          <a:p>
            <a:pPr algn="l" eaLnBrk="1" hangingPunct="1"/>
            <a:endParaRPr lang="en-GB" altLang="en-US" sz="1200"/>
          </a:p>
          <a:p>
            <a:pPr algn="l" eaLnBrk="1" hangingPunct="1"/>
            <a:endParaRPr lang="en-GB" altLang="en-US" sz="1200"/>
          </a:p>
          <a:p>
            <a:pPr algn="l" eaLnBrk="1" hangingPunct="1"/>
            <a:endParaRPr lang="en-GB" altLang="en-US" sz="1200"/>
          </a:p>
          <a:p>
            <a:pPr algn="l" eaLnBrk="1" hangingPunct="1"/>
            <a:endParaRPr lang="en-GB" altLang="en-US" sz="1200"/>
          </a:p>
          <a:p>
            <a:pPr algn="l" eaLnBrk="1" hangingPunct="1"/>
            <a:r>
              <a:rPr lang="en-GB" altLang="en-US" sz="1200"/>
              <a:t>Select this button with Mouse. The  mouse pointer icon will change to this symbol. Click on Marker position on graph. Whilst holding the left mouse button slide the Marker along the trace to a new position and release the mouse button. Use the CTRL key in combination with the mouse to move the Marker a greater distance in longer or more complex graph traces.</a:t>
            </a:r>
          </a:p>
          <a:p>
            <a:pPr algn="l" eaLnBrk="1" hangingPunct="1"/>
            <a:endParaRPr lang="en-GB" altLang="en-US" sz="1200"/>
          </a:p>
          <a:p>
            <a:pPr algn="l" eaLnBrk="1" hangingPunct="1"/>
            <a:r>
              <a:rPr lang="en-GB" altLang="en-US" sz="1200"/>
              <a:t>To reset to normal mouse icon select the arrow key shown circled.</a:t>
            </a:r>
          </a:p>
        </p:txBody>
      </p:sp>
      <p:pic>
        <p:nvPicPr>
          <p:cNvPr id="44044" name="Picture 2">
            <a:extLst>
              <a:ext uri="{FF2B5EF4-FFF2-40B4-BE49-F238E27FC236}">
                <a16:creationId xmlns:a16="http://schemas.microsoft.com/office/drawing/2014/main" id="{9227B71F-C434-4932-B3FE-EB19479407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352800"/>
            <a:ext cx="1181100" cy="3714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44045" name="Oval 21">
            <a:extLst>
              <a:ext uri="{FF2B5EF4-FFF2-40B4-BE49-F238E27FC236}">
                <a16:creationId xmlns:a16="http://schemas.microsoft.com/office/drawing/2014/main" id="{3AEEBABF-2E7A-4EAE-9D05-E21491264928}"/>
              </a:ext>
            </a:extLst>
          </p:cNvPr>
          <p:cNvSpPr>
            <a:spLocks noChangeArrowheads="1"/>
          </p:cNvSpPr>
          <p:nvPr/>
        </p:nvSpPr>
        <p:spPr bwMode="auto">
          <a:xfrm>
            <a:off x="2057400" y="3352800"/>
            <a:ext cx="3048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44046" name="Picture 3">
            <a:extLst>
              <a:ext uri="{FF2B5EF4-FFF2-40B4-BE49-F238E27FC236}">
                <a16:creationId xmlns:a16="http://schemas.microsoft.com/office/drawing/2014/main" id="{9DDE5AEF-B89E-4C03-AD36-CA4A3EE42E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6096000"/>
            <a:ext cx="952500" cy="3810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44047" name="Oval 23">
            <a:extLst>
              <a:ext uri="{FF2B5EF4-FFF2-40B4-BE49-F238E27FC236}">
                <a16:creationId xmlns:a16="http://schemas.microsoft.com/office/drawing/2014/main" id="{A15D35DD-1B78-4DCD-8E76-C6EDB47416B6}"/>
              </a:ext>
            </a:extLst>
          </p:cNvPr>
          <p:cNvSpPr>
            <a:spLocks noChangeArrowheads="1"/>
          </p:cNvSpPr>
          <p:nvPr/>
        </p:nvSpPr>
        <p:spPr bwMode="auto">
          <a:xfrm flipV="1">
            <a:off x="2057400" y="6096000"/>
            <a:ext cx="3048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4048" name="TextBox 24">
            <a:extLst>
              <a:ext uri="{FF2B5EF4-FFF2-40B4-BE49-F238E27FC236}">
                <a16:creationId xmlns:a16="http://schemas.microsoft.com/office/drawing/2014/main" id="{96465103-0869-4F0D-B83D-5EE6BA84C616}"/>
              </a:ext>
            </a:extLst>
          </p:cNvPr>
          <p:cNvSpPr txBox="1">
            <a:spLocks noChangeArrowheads="1"/>
          </p:cNvSpPr>
          <p:nvPr/>
        </p:nvSpPr>
        <p:spPr bwMode="auto">
          <a:xfrm>
            <a:off x="4572000" y="17526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The corresponding </a:t>
            </a:r>
            <a:r>
              <a:rPr lang="en-GB" altLang="en-US" sz="1200" b="1"/>
              <a:t>Load</a:t>
            </a:r>
            <a:r>
              <a:rPr lang="en-GB" altLang="en-US" sz="1200"/>
              <a:t> and </a:t>
            </a:r>
            <a:r>
              <a:rPr lang="en-GB" altLang="en-US" sz="1200" b="1"/>
              <a:t>Stress</a:t>
            </a:r>
            <a:r>
              <a:rPr lang="en-GB" altLang="en-US" sz="1200"/>
              <a:t> values have changed now that the marker </a:t>
            </a:r>
            <a:r>
              <a:rPr lang="en-GB" altLang="en-US" sz="1200" b="1"/>
              <a:t>Value A</a:t>
            </a:r>
            <a:r>
              <a:rPr lang="en-GB" altLang="en-US" sz="1200"/>
              <a:t> below has been moved to new position of extension = </a:t>
            </a:r>
            <a:r>
              <a:rPr lang="en-GB" altLang="en-US" sz="1200" b="1"/>
              <a:t>3mm</a:t>
            </a:r>
          </a:p>
        </p:txBody>
      </p:sp>
      <p:sp>
        <p:nvSpPr>
          <p:cNvPr id="44049" name="TextBox 26">
            <a:extLst>
              <a:ext uri="{FF2B5EF4-FFF2-40B4-BE49-F238E27FC236}">
                <a16:creationId xmlns:a16="http://schemas.microsoft.com/office/drawing/2014/main" id="{4E020658-ACFC-4DE5-9BB1-3F3369A45C41}"/>
              </a:ext>
            </a:extLst>
          </p:cNvPr>
          <p:cNvSpPr txBox="1">
            <a:spLocks noChangeArrowheads="1"/>
          </p:cNvSpPr>
          <p:nvPr/>
        </p:nvSpPr>
        <p:spPr bwMode="auto">
          <a:xfrm>
            <a:off x="4724400" y="5638800"/>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Note : </a:t>
            </a:r>
            <a:r>
              <a:rPr lang="en-GB" altLang="en-US" sz="1400"/>
              <a:t>As mentioned earlier, Markers are moveable objects and Events are fixed.</a:t>
            </a:r>
            <a:endParaRPr lang="en-GB" altLang="en-US" sz="14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19B4231-D9F9-463E-A94A-4B57BBD90C07}"/>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45059" name="Rectangle 8">
            <a:extLst>
              <a:ext uri="{FF2B5EF4-FFF2-40B4-BE49-F238E27FC236}">
                <a16:creationId xmlns:a16="http://schemas.microsoft.com/office/drawing/2014/main" id="{BDE4D0E1-52DE-4A21-A363-9FC3D8D961E1}"/>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45060" name="Billede 5" descr="LLOYD.jpg">
            <a:extLst>
              <a:ext uri="{FF2B5EF4-FFF2-40B4-BE49-F238E27FC236}">
                <a16:creationId xmlns:a16="http://schemas.microsoft.com/office/drawing/2014/main" id="{C9D79F0E-970B-4A5B-A670-C44E9D2C71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Slide Number Placeholder 5">
            <a:extLst>
              <a:ext uri="{FF2B5EF4-FFF2-40B4-BE49-F238E27FC236}">
                <a16:creationId xmlns:a16="http://schemas.microsoft.com/office/drawing/2014/main" id="{4D107F7A-6595-4A4C-B204-FD0C4F752FF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63245F-5150-443A-979A-AA7A06E53D29}" type="slidenum">
              <a:rPr lang="en-US" altLang="en-US">
                <a:solidFill>
                  <a:srgbClr val="808080"/>
                </a:solidFill>
              </a:rPr>
              <a:pPr eaLnBrk="1" hangingPunct="1"/>
              <a:t>43</a:t>
            </a:fld>
            <a:endParaRPr lang="en-US" altLang="en-US">
              <a:solidFill>
                <a:srgbClr val="808080"/>
              </a:solidFill>
            </a:endParaRPr>
          </a:p>
        </p:txBody>
      </p:sp>
      <p:sp>
        <p:nvSpPr>
          <p:cNvPr id="45062" name="TextBox 6">
            <a:extLst>
              <a:ext uri="{FF2B5EF4-FFF2-40B4-BE49-F238E27FC236}">
                <a16:creationId xmlns:a16="http://schemas.microsoft.com/office/drawing/2014/main" id="{F2599B25-CABD-40DD-8E14-7567EE3437F2}"/>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45063" name="TextBox 15">
            <a:extLst>
              <a:ext uri="{FF2B5EF4-FFF2-40B4-BE49-F238E27FC236}">
                <a16:creationId xmlns:a16="http://schemas.microsoft.com/office/drawing/2014/main" id="{B5A1709B-B5ED-4379-B89E-19AF4C415238}"/>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38921" name="TextBox 12">
            <a:extLst>
              <a:ext uri="{FF2B5EF4-FFF2-40B4-BE49-F238E27FC236}">
                <a16:creationId xmlns:a16="http://schemas.microsoft.com/office/drawing/2014/main" id="{CD6C5528-A68C-4EB0-B317-EC00C348A2F5}"/>
              </a:ext>
            </a:extLst>
          </p:cNvPr>
          <p:cNvSpPr txBox="1">
            <a:spLocks noChangeArrowheads="1"/>
          </p:cNvSpPr>
          <p:nvPr/>
        </p:nvSpPr>
        <p:spPr bwMode="auto">
          <a:xfrm>
            <a:off x="4343400" y="1981200"/>
            <a:ext cx="4800600" cy="3324225"/>
          </a:xfrm>
          <a:prstGeom prst="rect">
            <a:avLst/>
          </a:prstGeom>
          <a:noFill/>
          <a:ln w="9525">
            <a:noFill/>
            <a:miter lim="800000"/>
            <a:headEnd/>
            <a:tailEnd/>
          </a:ln>
        </p:spPr>
        <p:txBody>
          <a:bodyPr>
            <a:spAutoFit/>
          </a:bodyPr>
          <a:lstStyle/>
          <a:p>
            <a:pPr algn="l">
              <a:defRPr/>
            </a:pPr>
            <a:r>
              <a:rPr lang="en-GB" sz="1400" dirty="0">
                <a:latin typeface="Arial" charset="0"/>
              </a:rPr>
              <a:t>As well as the Tab functions at the top of the test setup window, there are 8 option buttons down the right hand side of the window. They are:</a:t>
            </a:r>
          </a:p>
          <a:p>
            <a:pPr algn="l">
              <a:defRPr/>
            </a:pPr>
            <a:endParaRPr lang="en-GB" sz="1400" dirty="0">
              <a:latin typeface="Arial" charset="0"/>
            </a:endParaRPr>
          </a:p>
          <a:p>
            <a:pPr marL="355600" indent="808038" algn="l">
              <a:buClr>
                <a:srgbClr val="FF0000"/>
              </a:buClr>
              <a:buFont typeface="Wingdings" pitchFamily="2" charset="2"/>
              <a:buChar char="Ø"/>
              <a:defRPr/>
            </a:pPr>
            <a:r>
              <a:rPr lang="en-GB" sz="1400" dirty="0">
                <a:solidFill>
                  <a:srgbClr val="0093D0"/>
                </a:solidFill>
                <a:latin typeface="Arial" charset="0"/>
              </a:rPr>
              <a:t>Pre-Test Questions</a:t>
            </a:r>
          </a:p>
          <a:p>
            <a:pPr marL="355600" indent="808038" algn="l">
              <a:buClr>
                <a:srgbClr val="FF0000"/>
              </a:buClr>
              <a:buFont typeface="Wingdings" pitchFamily="2" charset="2"/>
              <a:buChar char="Ø"/>
              <a:defRPr/>
            </a:pPr>
            <a:r>
              <a:rPr lang="en-GB" sz="1400" dirty="0">
                <a:solidFill>
                  <a:srgbClr val="0093D0"/>
                </a:solidFill>
                <a:latin typeface="Arial" charset="0"/>
              </a:rPr>
              <a:t>Post-Test Questions</a:t>
            </a:r>
          </a:p>
          <a:p>
            <a:pPr marL="355600" indent="808038" algn="l">
              <a:buClr>
                <a:srgbClr val="FF0000"/>
              </a:buClr>
              <a:buFont typeface="Wingdings" pitchFamily="2" charset="2"/>
              <a:buChar char="Ø"/>
              <a:defRPr/>
            </a:pPr>
            <a:r>
              <a:rPr lang="en-GB" sz="1400" dirty="0">
                <a:solidFill>
                  <a:srgbClr val="0093D0"/>
                </a:solidFill>
                <a:latin typeface="Arial" charset="0"/>
              </a:rPr>
              <a:t>Preconditioning</a:t>
            </a:r>
          </a:p>
          <a:p>
            <a:pPr marL="355600" indent="808038" algn="l">
              <a:buClr>
                <a:srgbClr val="FF0000"/>
              </a:buClr>
              <a:buFont typeface="Wingdings" pitchFamily="2" charset="2"/>
              <a:buChar char="Ø"/>
              <a:defRPr/>
            </a:pPr>
            <a:r>
              <a:rPr lang="en-GB" sz="1400" dirty="0">
                <a:solidFill>
                  <a:srgbClr val="0093D0"/>
                </a:solidFill>
                <a:latin typeface="Arial" charset="0"/>
              </a:rPr>
              <a:t>Test Options</a:t>
            </a:r>
          </a:p>
          <a:p>
            <a:pPr marL="355600" indent="808038" algn="l">
              <a:buClr>
                <a:srgbClr val="FF0000"/>
              </a:buClr>
              <a:buFont typeface="Wingdings" pitchFamily="2" charset="2"/>
              <a:buChar char="Ø"/>
              <a:defRPr/>
            </a:pPr>
            <a:r>
              <a:rPr lang="en-GB" sz="1400" dirty="0">
                <a:solidFill>
                  <a:srgbClr val="0093D0"/>
                </a:solidFill>
                <a:latin typeface="Arial" charset="0"/>
              </a:rPr>
              <a:t>Test Automation</a:t>
            </a:r>
          </a:p>
          <a:p>
            <a:pPr marL="355600" indent="808038" algn="l">
              <a:buClr>
                <a:srgbClr val="FF0000"/>
              </a:buClr>
              <a:buFont typeface="Wingdings" pitchFamily="2" charset="2"/>
              <a:buChar char="Ø"/>
              <a:defRPr/>
            </a:pPr>
            <a:r>
              <a:rPr lang="en-GB" sz="1400" dirty="0">
                <a:solidFill>
                  <a:srgbClr val="0093D0"/>
                </a:solidFill>
                <a:latin typeface="Arial" charset="0"/>
              </a:rPr>
              <a:t>Video Capture</a:t>
            </a:r>
          </a:p>
          <a:p>
            <a:pPr marL="355600" indent="808038" algn="l">
              <a:buClr>
                <a:srgbClr val="FF0000"/>
              </a:buClr>
              <a:buFont typeface="Wingdings" pitchFamily="2" charset="2"/>
              <a:buChar char="Ø"/>
              <a:defRPr/>
            </a:pPr>
            <a:r>
              <a:rPr lang="en-GB" sz="1400" dirty="0">
                <a:solidFill>
                  <a:srgbClr val="0093D0"/>
                </a:solidFill>
                <a:latin typeface="Arial" charset="0"/>
              </a:rPr>
              <a:t>DAQ Device</a:t>
            </a:r>
          </a:p>
          <a:p>
            <a:pPr marL="355600" indent="808038" algn="l">
              <a:buClr>
                <a:srgbClr val="FF0000"/>
              </a:buClr>
              <a:buFont typeface="Wingdings" pitchFamily="2" charset="2"/>
              <a:buChar char="Ø"/>
              <a:defRPr/>
            </a:pPr>
            <a:r>
              <a:rPr lang="en-GB" sz="1400" dirty="0">
                <a:solidFill>
                  <a:srgbClr val="0093D0"/>
                </a:solidFill>
                <a:latin typeface="Arial" charset="0"/>
              </a:rPr>
              <a:t>Machine Settings</a:t>
            </a:r>
          </a:p>
          <a:p>
            <a:pPr indent="534988" algn="l">
              <a:buClr>
                <a:srgbClr val="FF0000"/>
              </a:buClr>
              <a:buFont typeface="Wingdings" pitchFamily="2" charset="2"/>
              <a:buChar char="Ø"/>
              <a:defRPr/>
            </a:pPr>
            <a:endParaRPr lang="en-GB" sz="1400" dirty="0">
              <a:solidFill>
                <a:srgbClr val="0093D0"/>
              </a:solidFill>
              <a:latin typeface="Arial" charset="0"/>
            </a:endParaRPr>
          </a:p>
          <a:p>
            <a:pPr algn="l">
              <a:buClr>
                <a:srgbClr val="FF0000"/>
              </a:buClr>
              <a:defRPr/>
            </a:pPr>
            <a:r>
              <a:rPr lang="en-GB" sz="1400" dirty="0">
                <a:latin typeface="Arial" charset="0"/>
              </a:rPr>
              <a:t>The function of some of these options will be shown in the following slides.</a:t>
            </a:r>
          </a:p>
        </p:txBody>
      </p:sp>
      <p:pic>
        <p:nvPicPr>
          <p:cNvPr id="45065" name="Picture 2">
            <a:extLst>
              <a:ext uri="{FF2B5EF4-FFF2-40B4-BE49-F238E27FC236}">
                <a16:creationId xmlns:a16="http://schemas.microsoft.com/office/drawing/2014/main" id="{EFF18186-F348-4352-8A5E-8C4FFCDD1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57400"/>
            <a:ext cx="3705225" cy="388143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BD51A7B-8DC8-4562-8FD4-05BF106E6F4B}"/>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46083" name="Rectangle 8">
            <a:extLst>
              <a:ext uri="{FF2B5EF4-FFF2-40B4-BE49-F238E27FC236}">
                <a16:creationId xmlns:a16="http://schemas.microsoft.com/office/drawing/2014/main" id="{D95D8341-B517-45DC-844F-36FF3451A57C}"/>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46084" name="Billede 5" descr="LLOYD.jpg">
            <a:extLst>
              <a:ext uri="{FF2B5EF4-FFF2-40B4-BE49-F238E27FC236}">
                <a16:creationId xmlns:a16="http://schemas.microsoft.com/office/drawing/2014/main" id="{EC6E238B-F0F6-4067-AF59-4D8307A347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Slide Number Placeholder 5">
            <a:extLst>
              <a:ext uri="{FF2B5EF4-FFF2-40B4-BE49-F238E27FC236}">
                <a16:creationId xmlns:a16="http://schemas.microsoft.com/office/drawing/2014/main" id="{ECA8FBEB-8271-41A6-9D59-2FAD52AD9AD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4AB4ED-9CCA-4C89-A77A-B7FEC0FD78AD}" type="slidenum">
              <a:rPr lang="en-US" altLang="en-US">
                <a:solidFill>
                  <a:srgbClr val="808080"/>
                </a:solidFill>
              </a:rPr>
              <a:pPr eaLnBrk="1" hangingPunct="1"/>
              <a:t>44</a:t>
            </a:fld>
            <a:endParaRPr lang="en-US" altLang="en-US">
              <a:solidFill>
                <a:srgbClr val="808080"/>
              </a:solidFill>
            </a:endParaRPr>
          </a:p>
        </p:txBody>
      </p:sp>
      <p:sp>
        <p:nvSpPr>
          <p:cNvPr id="46086" name="TextBox 6">
            <a:extLst>
              <a:ext uri="{FF2B5EF4-FFF2-40B4-BE49-F238E27FC236}">
                <a16:creationId xmlns:a16="http://schemas.microsoft.com/office/drawing/2014/main" id="{308F6C24-E137-41D1-BB8C-A84ADB32F271}"/>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46087" name="TextBox 15">
            <a:extLst>
              <a:ext uri="{FF2B5EF4-FFF2-40B4-BE49-F238E27FC236}">
                <a16:creationId xmlns:a16="http://schemas.microsoft.com/office/drawing/2014/main" id="{7898FC0C-BA64-4B73-B721-AD61342EE1E7}"/>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46088" name="TextBox 12">
            <a:extLst>
              <a:ext uri="{FF2B5EF4-FFF2-40B4-BE49-F238E27FC236}">
                <a16:creationId xmlns:a16="http://schemas.microsoft.com/office/drawing/2014/main" id="{45A43F9B-6B44-4462-8BC7-39C96B2C5F02}"/>
              </a:ext>
            </a:extLst>
          </p:cNvPr>
          <p:cNvSpPr txBox="1">
            <a:spLocks noChangeArrowheads="1"/>
          </p:cNvSpPr>
          <p:nvPr/>
        </p:nvSpPr>
        <p:spPr bwMode="auto">
          <a:xfrm>
            <a:off x="609600" y="2133600"/>
            <a:ext cx="8229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When Nexygen</a:t>
            </a:r>
            <a:r>
              <a:rPr lang="en-GB" altLang="en-US" sz="1400" i="1"/>
              <a:t>Plus</a:t>
            </a:r>
            <a:r>
              <a:rPr lang="en-GB" altLang="en-US" sz="1400"/>
              <a:t> has been installed, certain display sizes or settings may cause the issue where the side option buttons do not all appear or display correctly on screen.</a:t>
            </a:r>
          </a:p>
          <a:p>
            <a:pPr algn="l" eaLnBrk="1" hangingPunct="1"/>
            <a:endParaRPr lang="en-GB" altLang="en-US" sz="1400"/>
          </a:p>
          <a:p>
            <a:pPr algn="l" eaLnBrk="1" hangingPunct="1"/>
            <a:r>
              <a:rPr lang="en-GB" altLang="en-US" sz="1400"/>
              <a:t>This is can be corrected by changing the DPI (Dots Per Inch) setting in the display settings of the PC.</a:t>
            </a:r>
          </a:p>
          <a:p>
            <a:pPr algn="l" eaLnBrk="1" hangingPunct="1"/>
            <a:endParaRPr lang="en-GB" altLang="en-US" sz="1400"/>
          </a:p>
          <a:p>
            <a:pPr algn="l" eaLnBrk="1" hangingPunct="1"/>
            <a:r>
              <a:rPr lang="en-GB" altLang="en-US" sz="1400"/>
              <a:t>For </a:t>
            </a:r>
            <a:r>
              <a:rPr lang="en-GB" altLang="en-US" sz="1400" b="1"/>
              <a:t>Windows XP</a:t>
            </a:r>
            <a:r>
              <a:rPr lang="en-GB" altLang="en-US" sz="1400"/>
              <a:t>:				For </a:t>
            </a:r>
            <a:r>
              <a:rPr lang="en-GB" altLang="en-US" sz="1400" b="1"/>
              <a:t>Windows 7</a:t>
            </a:r>
            <a:r>
              <a:rPr lang="en-GB" altLang="en-US" sz="1400"/>
              <a:t>:</a:t>
            </a:r>
            <a:endParaRPr lang="en-GB" altLang="en-US" sz="1400" b="1"/>
          </a:p>
          <a:p>
            <a:pPr algn="l" eaLnBrk="1" hangingPunct="1"/>
            <a:endParaRPr lang="en-GB" altLang="en-US" sz="1400"/>
          </a:p>
          <a:p>
            <a:pPr algn="l" eaLnBrk="1" hangingPunct="1"/>
            <a:r>
              <a:rPr lang="en-GB" altLang="en-US" sz="1400"/>
              <a:t>Select </a:t>
            </a:r>
            <a:r>
              <a:rPr lang="en-GB" altLang="en-US" sz="1400" b="1"/>
              <a:t>Start</a:t>
            </a:r>
            <a:r>
              <a:rPr lang="en-GB" altLang="en-US" sz="1400"/>
              <a:t> and </a:t>
            </a:r>
            <a:r>
              <a:rPr lang="en-GB" altLang="en-US" sz="1400" b="1"/>
              <a:t>Control Panel			</a:t>
            </a:r>
            <a:r>
              <a:rPr lang="en-GB" altLang="en-US" sz="1400"/>
              <a:t>Select </a:t>
            </a:r>
            <a:r>
              <a:rPr lang="en-GB" altLang="en-US" sz="1400" b="1"/>
              <a:t>Start</a:t>
            </a:r>
            <a:r>
              <a:rPr lang="en-GB" altLang="en-US" sz="1400"/>
              <a:t> and </a:t>
            </a:r>
            <a:r>
              <a:rPr lang="en-GB" altLang="en-US" sz="1400" b="1"/>
              <a:t>Control Panel 	</a:t>
            </a:r>
          </a:p>
          <a:p>
            <a:pPr algn="l" eaLnBrk="1" hangingPunct="1"/>
            <a:r>
              <a:rPr lang="en-GB" altLang="en-US" sz="1400" b="1"/>
              <a:t>Display </a:t>
            </a:r>
            <a:r>
              <a:rPr lang="en-GB" altLang="en-US" sz="1400"/>
              <a:t>then</a:t>
            </a:r>
            <a:r>
              <a:rPr lang="en-GB" altLang="en-US" sz="1400" b="1"/>
              <a:t> Settings </a:t>
            </a:r>
            <a:r>
              <a:rPr lang="en-GB" altLang="en-US" sz="1400"/>
              <a:t>Tab			</a:t>
            </a:r>
            <a:r>
              <a:rPr lang="en-GB" altLang="en-US" sz="1400" b="1"/>
              <a:t>Display</a:t>
            </a:r>
            <a:r>
              <a:rPr lang="en-GB" altLang="en-US" sz="1400"/>
              <a:t> then </a:t>
            </a:r>
            <a:r>
              <a:rPr lang="en-GB" altLang="en-US" sz="1400" b="1"/>
              <a:t>Set Custom Text Size (DPI)</a:t>
            </a:r>
          </a:p>
          <a:p>
            <a:pPr algn="l" eaLnBrk="1" hangingPunct="1"/>
            <a:r>
              <a:rPr lang="en-GB" altLang="en-US" sz="1400"/>
              <a:t>Select </a:t>
            </a:r>
            <a:r>
              <a:rPr lang="en-GB" altLang="en-US" sz="1400" b="1"/>
              <a:t>Advanced </a:t>
            </a:r>
            <a:r>
              <a:rPr lang="en-GB" altLang="en-US" sz="1400"/>
              <a:t>then</a:t>
            </a:r>
            <a:r>
              <a:rPr lang="en-GB" altLang="en-US" sz="1400" b="1"/>
              <a:t> General </a:t>
            </a:r>
            <a:r>
              <a:rPr lang="en-GB" altLang="en-US" sz="1400"/>
              <a:t>Tab		Ensure the setting is at </a:t>
            </a:r>
            <a:r>
              <a:rPr lang="en-GB" altLang="en-US" sz="1400" b="1"/>
              <a:t>100%</a:t>
            </a:r>
          </a:p>
          <a:p>
            <a:pPr algn="l" eaLnBrk="1" hangingPunct="1"/>
            <a:r>
              <a:rPr lang="en-GB" altLang="en-US" sz="1400"/>
              <a:t>Set the drop down box to </a:t>
            </a:r>
            <a:r>
              <a:rPr lang="en-GB" altLang="en-US" sz="1400" b="1"/>
              <a:t>Normal Size 96 DPI  	Apply </a:t>
            </a:r>
            <a:r>
              <a:rPr lang="en-GB" altLang="en-US" sz="1400"/>
              <a:t>settings to change</a:t>
            </a:r>
            <a:endParaRPr lang="en-GB" altLang="en-US" sz="1400" b="1"/>
          </a:p>
          <a:p>
            <a:pPr algn="l" eaLnBrk="1" hangingPunct="1"/>
            <a:r>
              <a:rPr lang="en-GB" altLang="en-US" sz="1400" b="1"/>
              <a:t>Apply </a:t>
            </a:r>
            <a:r>
              <a:rPr lang="en-GB" altLang="en-US" sz="1400"/>
              <a:t>settings to change			</a:t>
            </a:r>
          </a:p>
          <a:p>
            <a:pPr algn="l" eaLnBrk="1" hangingPunct="1"/>
            <a:endParaRPr lang="en-GB" altLang="en-US" sz="1400"/>
          </a:p>
          <a:p>
            <a:pPr algn="l" eaLnBrk="1" hangingPunct="1"/>
            <a:r>
              <a:rPr lang="en-GB" altLang="en-US" sz="1400"/>
              <a:t>		</a:t>
            </a:r>
          </a:p>
          <a:p>
            <a:pPr algn="l" eaLnBrk="1" hangingPunct="1"/>
            <a:endParaRPr lang="en-GB" altLang="en-US" sz="1400" b="1"/>
          </a:p>
          <a:p>
            <a:pPr algn="l" eaLnBrk="1" hangingPunct="1"/>
            <a:r>
              <a:rPr lang="en-GB" altLang="en-US" sz="1400" b="1"/>
              <a:t>		Note:</a:t>
            </a:r>
            <a:r>
              <a:rPr lang="en-GB" altLang="en-US" sz="1400"/>
              <a:t> 	A log off and log on of an account may be required.	</a:t>
            </a:r>
          </a:p>
          <a:p>
            <a:pPr algn="l" eaLnBrk="1" hangingPunct="1"/>
            <a:r>
              <a:rPr lang="en-GB" altLang="en-US" sz="1400"/>
              <a:t>			A reboot of computer may also be required.</a:t>
            </a:r>
          </a:p>
          <a:p>
            <a:pPr algn="l" eaLnBrk="1" hangingPunct="1"/>
            <a:r>
              <a:rPr lang="en-GB" altLang="en-US" sz="1400" b="1"/>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FA79A23-EDDC-4759-9823-FC81957EAA86}"/>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47107" name="Rectangle 8">
            <a:extLst>
              <a:ext uri="{FF2B5EF4-FFF2-40B4-BE49-F238E27FC236}">
                <a16:creationId xmlns:a16="http://schemas.microsoft.com/office/drawing/2014/main" id="{DC72E2DD-006F-4492-99BC-B3A2A44AD4B5}"/>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47108" name="Billede 5" descr="LLOYD.jpg">
            <a:extLst>
              <a:ext uri="{FF2B5EF4-FFF2-40B4-BE49-F238E27FC236}">
                <a16:creationId xmlns:a16="http://schemas.microsoft.com/office/drawing/2014/main" id="{C30405E8-4777-4AA6-9976-A79DBBBE2F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Slide Number Placeholder 5">
            <a:extLst>
              <a:ext uri="{FF2B5EF4-FFF2-40B4-BE49-F238E27FC236}">
                <a16:creationId xmlns:a16="http://schemas.microsoft.com/office/drawing/2014/main" id="{F82B78FD-7C7F-441E-A3B7-21FC210EDB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97A2FA-4495-45FE-BD2C-936C14452A12}" type="slidenum">
              <a:rPr lang="en-US" altLang="en-US">
                <a:solidFill>
                  <a:srgbClr val="808080"/>
                </a:solidFill>
              </a:rPr>
              <a:pPr eaLnBrk="1" hangingPunct="1"/>
              <a:t>45</a:t>
            </a:fld>
            <a:endParaRPr lang="en-US" altLang="en-US">
              <a:solidFill>
                <a:srgbClr val="808080"/>
              </a:solidFill>
            </a:endParaRPr>
          </a:p>
        </p:txBody>
      </p:sp>
      <p:sp>
        <p:nvSpPr>
          <p:cNvPr id="47110" name="TextBox 6">
            <a:extLst>
              <a:ext uri="{FF2B5EF4-FFF2-40B4-BE49-F238E27FC236}">
                <a16:creationId xmlns:a16="http://schemas.microsoft.com/office/drawing/2014/main" id="{777973D8-BC58-4502-AB93-8055DBD54D16}"/>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47111" name="TextBox 15">
            <a:extLst>
              <a:ext uri="{FF2B5EF4-FFF2-40B4-BE49-F238E27FC236}">
                <a16:creationId xmlns:a16="http://schemas.microsoft.com/office/drawing/2014/main" id="{0DD2A479-E954-48E7-974A-7C7EB3C901D6}"/>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47112" name="TextBox 12">
            <a:extLst>
              <a:ext uri="{FF2B5EF4-FFF2-40B4-BE49-F238E27FC236}">
                <a16:creationId xmlns:a16="http://schemas.microsoft.com/office/drawing/2014/main" id="{B42BACD1-DD03-45DA-93F1-88D75B9264B6}"/>
              </a:ext>
            </a:extLst>
          </p:cNvPr>
          <p:cNvSpPr txBox="1">
            <a:spLocks noChangeArrowheads="1"/>
          </p:cNvSpPr>
          <p:nvPr/>
        </p:nvSpPr>
        <p:spPr bwMode="auto">
          <a:xfrm>
            <a:off x="457200" y="2133600"/>
            <a:ext cx="82296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Pre and Post Test Questions</a:t>
            </a:r>
          </a:p>
          <a:p>
            <a:pPr algn="l" eaLnBrk="1" hangingPunct="1"/>
            <a:endParaRPr lang="en-GB" altLang="en-US" sz="1400" b="1" u="sng"/>
          </a:p>
          <a:p>
            <a:pPr algn="l" eaLnBrk="1" hangingPunct="1"/>
            <a:r>
              <a:rPr lang="en-GB" altLang="en-US" sz="1400"/>
              <a:t>Pre and Post test questions are provided so that the user can tailor or add extra information to a particular test. These can be sample information, process information or an extra value that must be </a:t>
            </a:r>
          </a:p>
          <a:p>
            <a:pPr algn="l" eaLnBrk="1" hangingPunct="1"/>
            <a:r>
              <a:rPr lang="en-GB" altLang="en-US" sz="1400"/>
              <a:t>reported. These will automatically create a new result column labelled with the question title entered.</a:t>
            </a:r>
          </a:p>
          <a:p>
            <a:pPr algn="l" eaLnBrk="1" hangingPunct="1"/>
            <a:endParaRPr lang="en-GB" altLang="en-US" sz="1400"/>
          </a:p>
          <a:p>
            <a:pPr algn="l" eaLnBrk="1" hangingPunct="1"/>
            <a:r>
              <a:rPr lang="en-GB" altLang="en-US" sz="1400"/>
              <a:t>Both are created in the same way. A Pre-Test question will appear before a test is started and a Post-Test question will appear on test completion.  The Questions can be configured in three main categories:</a:t>
            </a:r>
          </a:p>
          <a:p>
            <a:pPr algn="l" eaLnBrk="1" hangingPunct="1"/>
            <a:endParaRPr lang="en-GB" altLang="en-US" sz="1400"/>
          </a:p>
          <a:p>
            <a:pPr algn="l" eaLnBrk="1" hangingPunct="1"/>
            <a:r>
              <a:rPr lang="en-GB" altLang="en-US" sz="1400"/>
              <a:t>			</a:t>
            </a:r>
            <a:r>
              <a:rPr lang="en-GB" altLang="en-US" sz="1400" b="1">
                <a:solidFill>
                  <a:srgbClr val="0093D0"/>
                </a:solidFill>
              </a:rPr>
              <a:t>Yes / No		</a:t>
            </a:r>
            <a:r>
              <a:rPr lang="en-GB" altLang="en-US" sz="1400">
                <a:solidFill>
                  <a:srgbClr val="0093D0"/>
                </a:solidFill>
              </a:rPr>
              <a:t>A simple radio style button that the user 					can check or uncheck. Creates a Boolean 					result type.</a:t>
            </a:r>
          </a:p>
          <a:p>
            <a:pPr algn="l" eaLnBrk="1" hangingPunct="1"/>
            <a:r>
              <a:rPr lang="en-GB" altLang="en-US" sz="1400" b="1">
                <a:solidFill>
                  <a:srgbClr val="0093D0"/>
                </a:solidFill>
              </a:rPr>
              <a:t>			</a:t>
            </a:r>
          </a:p>
          <a:p>
            <a:pPr algn="l" eaLnBrk="1" hangingPunct="1"/>
            <a:r>
              <a:rPr lang="en-GB" altLang="en-US" sz="1400" b="1">
                <a:solidFill>
                  <a:srgbClr val="0093D0"/>
                </a:solidFill>
              </a:rPr>
              <a:t>			Text...		</a:t>
            </a:r>
            <a:r>
              <a:rPr lang="en-GB" altLang="en-US" sz="1400">
                <a:solidFill>
                  <a:srgbClr val="0093D0"/>
                </a:solidFill>
              </a:rPr>
              <a:t>Alpha/Numeric character string stored </a:t>
            </a:r>
          </a:p>
          <a:p>
            <a:pPr algn="l" eaLnBrk="1" hangingPunct="1"/>
            <a:r>
              <a:rPr lang="en-GB" altLang="en-US" sz="1400">
                <a:solidFill>
                  <a:srgbClr val="0093D0"/>
                </a:solidFill>
              </a:rPr>
              <a:t>					as text information.</a:t>
            </a:r>
          </a:p>
          <a:p>
            <a:pPr algn="l" eaLnBrk="1" hangingPunct="1"/>
            <a:r>
              <a:rPr lang="en-GB" altLang="en-US" sz="1400">
                <a:solidFill>
                  <a:srgbClr val="0093D0"/>
                </a:solidFill>
              </a:rPr>
              <a:t>					(What you type is what you see)</a:t>
            </a:r>
          </a:p>
          <a:p>
            <a:pPr algn="l" eaLnBrk="1" hangingPunct="1"/>
            <a:endParaRPr lang="en-GB" altLang="en-US" sz="1400" b="1">
              <a:solidFill>
                <a:srgbClr val="0093D0"/>
              </a:solidFill>
            </a:endParaRPr>
          </a:p>
          <a:p>
            <a:pPr algn="l" eaLnBrk="1" hangingPunct="1"/>
            <a:r>
              <a:rPr lang="en-GB" altLang="en-US" sz="1400" b="1">
                <a:solidFill>
                  <a:srgbClr val="0093D0"/>
                </a:solidFill>
              </a:rPr>
              <a:t>			Numerical...	</a:t>
            </a:r>
            <a:r>
              <a:rPr lang="en-GB" altLang="en-US" sz="1400">
                <a:solidFill>
                  <a:srgbClr val="0093D0"/>
                </a:solidFill>
              </a:rPr>
              <a:t>A question that can be entered as a 					quantity or number with or without units.</a:t>
            </a:r>
            <a:endParaRPr lang="en-GB" altLang="en-US" sz="1400" b="1" u="sng">
              <a:solidFill>
                <a:srgbClr val="0093D0"/>
              </a:solidFill>
            </a:endParaRPr>
          </a:p>
          <a:p>
            <a:pPr algn="l" eaLnBrk="1" hangingPunct="1"/>
            <a:endParaRPr lang="en-GB" altLang="en-US" sz="1400" b="1" u="sng"/>
          </a:p>
        </p:txBody>
      </p:sp>
      <p:pic>
        <p:nvPicPr>
          <p:cNvPr id="47113" name="Picture 2">
            <a:extLst>
              <a:ext uri="{FF2B5EF4-FFF2-40B4-BE49-F238E27FC236}">
                <a16:creationId xmlns:a16="http://schemas.microsoft.com/office/drawing/2014/main" id="{890FE28E-496C-4729-BB3D-DDE47B73C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267200"/>
            <a:ext cx="1905000" cy="23241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2079BC3-BE3C-43FC-9FF5-5944317354FE}"/>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48131" name="Rectangle 8">
            <a:extLst>
              <a:ext uri="{FF2B5EF4-FFF2-40B4-BE49-F238E27FC236}">
                <a16:creationId xmlns:a16="http://schemas.microsoft.com/office/drawing/2014/main" id="{E69BEBB8-4622-4965-AFE8-0820BB5D1EE3}"/>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48132" name="Billede 5" descr="LLOYD.jpg">
            <a:extLst>
              <a:ext uri="{FF2B5EF4-FFF2-40B4-BE49-F238E27FC236}">
                <a16:creationId xmlns:a16="http://schemas.microsoft.com/office/drawing/2014/main" id="{F4A9C754-AF09-41F9-B237-18F94008E8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Slide Number Placeholder 5">
            <a:extLst>
              <a:ext uri="{FF2B5EF4-FFF2-40B4-BE49-F238E27FC236}">
                <a16:creationId xmlns:a16="http://schemas.microsoft.com/office/drawing/2014/main" id="{BB45635B-89EC-426A-9F21-AAA6176BFB2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EDF8A5-13D2-4CE2-A6B0-C0619C15E6FF}" type="slidenum">
              <a:rPr lang="en-US" altLang="en-US">
                <a:solidFill>
                  <a:srgbClr val="808080"/>
                </a:solidFill>
              </a:rPr>
              <a:pPr eaLnBrk="1" hangingPunct="1"/>
              <a:t>46</a:t>
            </a:fld>
            <a:endParaRPr lang="en-US" altLang="en-US">
              <a:solidFill>
                <a:srgbClr val="808080"/>
              </a:solidFill>
            </a:endParaRPr>
          </a:p>
        </p:txBody>
      </p:sp>
      <p:sp>
        <p:nvSpPr>
          <p:cNvPr id="48134" name="TextBox 6">
            <a:extLst>
              <a:ext uri="{FF2B5EF4-FFF2-40B4-BE49-F238E27FC236}">
                <a16:creationId xmlns:a16="http://schemas.microsoft.com/office/drawing/2014/main" id="{43B1948A-2448-4262-BFE7-440F7F9AE075}"/>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48135" name="TextBox 15">
            <a:extLst>
              <a:ext uri="{FF2B5EF4-FFF2-40B4-BE49-F238E27FC236}">
                <a16:creationId xmlns:a16="http://schemas.microsoft.com/office/drawing/2014/main" id="{4D3809E7-53C7-461A-9B68-D2E72C101A20}"/>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48136" name="TextBox 12">
            <a:extLst>
              <a:ext uri="{FF2B5EF4-FFF2-40B4-BE49-F238E27FC236}">
                <a16:creationId xmlns:a16="http://schemas.microsoft.com/office/drawing/2014/main" id="{6618657E-FF78-4700-92AB-EFBA24CA5504}"/>
              </a:ext>
            </a:extLst>
          </p:cNvPr>
          <p:cNvSpPr txBox="1">
            <a:spLocks noChangeArrowheads="1"/>
          </p:cNvSpPr>
          <p:nvPr/>
        </p:nvSpPr>
        <p:spPr bwMode="auto">
          <a:xfrm>
            <a:off x="381000" y="2057400"/>
            <a:ext cx="8229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Pre and Post Test Questions</a:t>
            </a:r>
          </a:p>
          <a:p>
            <a:pPr algn="l" eaLnBrk="1" hangingPunct="1"/>
            <a:endParaRPr lang="en-GB" altLang="en-US" sz="1400" b="1" u="sng"/>
          </a:p>
          <a:p>
            <a:pPr algn="l" eaLnBrk="1" hangingPunct="1"/>
            <a:r>
              <a:rPr lang="en-GB" altLang="en-US" sz="1400" b="1" u="sng"/>
              <a:t>Configuring a Question</a:t>
            </a:r>
          </a:p>
          <a:p>
            <a:pPr algn="l" eaLnBrk="1" hangingPunct="1"/>
            <a:endParaRPr lang="en-GB" altLang="en-US" sz="1400" b="1" u="sng"/>
          </a:p>
          <a:p>
            <a:pPr algn="l" eaLnBrk="1" hangingPunct="1"/>
            <a:r>
              <a:rPr lang="en-GB" altLang="en-US" sz="1400"/>
              <a:t>Select the Pre or Post-Test Question button on right hand side of setup window. If a new setup is being configured a blank screen will be shown. Existing questions will be shown if previously entered.  </a:t>
            </a:r>
          </a:p>
          <a:p>
            <a:pPr algn="l" eaLnBrk="1" hangingPunct="1"/>
            <a:endParaRPr lang="en-GB" altLang="en-US" sz="1400" b="1" u="sng"/>
          </a:p>
          <a:p>
            <a:pPr algn="l" eaLnBrk="1" hangingPunct="1"/>
            <a:endParaRPr lang="en-GB" altLang="en-US" sz="1400" b="1" u="sng"/>
          </a:p>
        </p:txBody>
      </p:sp>
      <p:pic>
        <p:nvPicPr>
          <p:cNvPr id="48137" name="Picture 2">
            <a:extLst>
              <a:ext uri="{FF2B5EF4-FFF2-40B4-BE49-F238E27FC236}">
                <a16:creationId xmlns:a16="http://schemas.microsoft.com/office/drawing/2014/main" id="{F2DAB7CD-9F56-4F81-88FA-21568F3408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33800"/>
            <a:ext cx="3400425" cy="23336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48138" name="TextBox 11">
            <a:extLst>
              <a:ext uri="{FF2B5EF4-FFF2-40B4-BE49-F238E27FC236}">
                <a16:creationId xmlns:a16="http://schemas.microsoft.com/office/drawing/2014/main" id="{0CA0E1E7-B8FA-422E-8338-4CA43EF0FB9D}"/>
              </a:ext>
            </a:extLst>
          </p:cNvPr>
          <p:cNvSpPr txBox="1">
            <a:spLocks noChangeArrowheads="1"/>
          </p:cNvSpPr>
          <p:nvPr/>
        </p:nvSpPr>
        <p:spPr bwMode="auto">
          <a:xfrm>
            <a:off x="3962400" y="3733800"/>
            <a:ext cx="4876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New</a:t>
            </a:r>
            <a:r>
              <a:rPr lang="en-GB" altLang="en-US" sz="1400"/>
              <a:t>	</a:t>
            </a:r>
            <a:r>
              <a:rPr lang="en-GB" altLang="en-US" sz="1400">
                <a:solidFill>
                  <a:srgbClr val="0093D0"/>
                </a:solidFill>
              </a:rPr>
              <a:t>This will display the new question entry 	dialogue to	assist the user with a new question.</a:t>
            </a:r>
          </a:p>
          <a:p>
            <a:pPr algn="l" eaLnBrk="1" hangingPunct="1"/>
            <a:endParaRPr lang="en-GB" altLang="en-US" sz="1400">
              <a:solidFill>
                <a:srgbClr val="0093D0"/>
              </a:solidFill>
            </a:endParaRPr>
          </a:p>
          <a:p>
            <a:pPr algn="l" eaLnBrk="1" hangingPunct="1"/>
            <a:endParaRPr lang="en-GB" altLang="en-US" sz="1400">
              <a:solidFill>
                <a:srgbClr val="0093D0"/>
              </a:solidFill>
            </a:endParaRPr>
          </a:p>
          <a:p>
            <a:pPr algn="l" eaLnBrk="1" hangingPunct="1"/>
            <a:r>
              <a:rPr lang="en-GB" altLang="en-US" sz="1400" b="1">
                <a:solidFill>
                  <a:srgbClr val="0093D0"/>
                </a:solidFill>
              </a:rPr>
              <a:t>Edit</a:t>
            </a:r>
            <a:r>
              <a:rPr lang="en-GB" altLang="en-US" sz="1400">
                <a:solidFill>
                  <a:srgbClr val="0093D0"/>
                </a:solidFill>
              </a:rPr>
              <a:t>	If an existing question is highlighted pressing 		Edit allows the user to change configuration.</a:t>
            </a:r>
          </a:p>
          <a:p>
            <a:pPr algn="l" eaLnBrk="1" hangingPunct="1"/>
            <a:endParaRPr lang="en-GB" altLang="en-US" sz="1400">
              <a:solidFill>
                <a:srgbClr val="0093D0"/>
              </a:solidFill>
            </a:endParaRPr>
          </a:p>
          <a:p>
            <a:pPr algn="l" eaLnBrk="1" hangingPunct="1"/>
            <a:r>
              <a:rPr lang="en-GB" altLang="en-US" sz="1400" b="1">
                <a:solidFill>
                  <a:srgbClr val="0093D0"/>
                </a:solidFill>
              </a:rPr>
              <a:t>Remove</a:t>
            </a:r>
            <a:r>
              <a:rPr lang="en-GB" altLang="en-US" sz="1400">
                <a:solidFill>
                  <a:srgbClr val="0093D0"/>
                </a:solidFill>
              </a:rPr>
              <a:t>	If an existing question is selected, pressing 	Remove will prompt the user to delete the 	question from setup.</a:t>
            </a:r>
          </a:p>
        </p:txBody>
      </p:sp>
      <p:sp>
        <p:nvSpPr>
          <p:cNvPr id="48139" name="TextBox 12">
            <a:extLst>
              <a:ext uri="{FF2B5EF4-FFF2-40B4-BE49-F238E27FC236}">
                <a16:creationId xmlns:a16="http://schemas.microsoft.com/office/drawing/2014/main" id="{CF14149C-6B4E-4918-ABB7-223793A235B6}"/>
              </a:ext>
            </a:extLst>
          </p:cNvPr>
          <p:cNvSpPr txBox="1">
            <a:spLocks noChangeArrowheads="1"/>
          </p:cNvSpPr>
          <p:nvPr/>
        </p:nvSpPr>
        <p:spPr bwMode="auto">
          <a:xfrm>
            <a:off x="533400" y="6172200"/>
            <a:ext cx="807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t>Note:	</a:t>
            </a:r>
            <a:r>
              <a:rPr lang="en-GB" altLang="en-US" sz="1400"/>
              <a:t>Pressing OK button saves changes, but Cancel button does not.</a:t>
            </a:r>
            <a:endParaRPr lang="en-GB" altLang="en-US" sz="1400" b="1"/>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6D2EF08-B4AC-45B3-AC47-D320184415CC}"/>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49155" name="Rectangle 8">
            <a:extLst>
              <a:ext uri="{FF2B5EF4-FFF2-40B4-BE49-F238E27FC236}">
                <a16:creationId xmlns:a16="http://schemas.microsoft.com/office/drawing/2014/main" id="{874967B8-8859-43B8-88E9-4EC8AD2B6FB1}"/>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49156" name="Billede 5" descr="LLOYD.jpg">
            <a:extLst>
              <a:ext uri="{FF2B5EF4-FFF2-40B4-BE49-F238E27FC236}">
                <a16:creationId xmlns:a16="http://schemas.microsoft.com/office/drawing/2014/main" id="{DD3316EE-4D66-45DB-A644-C700D3EEAB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Slide Number Placeholder 5">
            <a:extLst>
              <a:ext uri="{FF2B5EF4-FFF2-40B4-BE49-F238E27FC236}">
                <a16:creationId xmlns:a16="http://schemas.microsoft.com/office/drawing/2014/main" id="{95DD88A0-2E53-47AE-9BAA-B5AD2038D1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19CD95-96BA-4984-8BAE-94624D1A7317}" type="slidenum">
              <a:rPr lang="en-US" altLang="en-US">
                <a:solidFill>
                  <a:srgbClr val="808080"/>
                </a:solidFill>
              </a:rPr>
              <a:pPr eaLnBrk="1" hangingPunct="1"/>
              <a:t>47</a:t>
            </a:fld>
            <a:endParaRPr lang="en-US" altLang="en-US">
              <a:solidFill>
                <a:srgbClr val="808080"/>
              </a:solidFill>
            </a:endParaRPr>
          </a:p>
        </p:txBody>
      </p:sp>
      <p:sp>
        <p:nvSpPr>
          <p:cNvPr id="49158" name="TextBox 6">
            <a:extLst>
              <a:ext uri="{FF2B5EF4-FFF2-40B4-BE49-F238E27FC236}">
                <a16:creationId xmlns:a16="http://schemas.microsoft.com/office/drawing/2014/main" id="{BFEF1464-2BEA-4E49-8F80-891C053B584F}"/>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49159" name="TextBox 15">
            <a:extLst>
              <a:ext uri="{FF2B5EF4-FFF2-40B4-BE49-F238E27FC236}">
                <a16:creationId xmlns:a16="http://schemas.microsoft.com/office/drawing/2014/main" id="{57654613-1CC9-425C-96F3-0F05BC040EDF}"/>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49160" name="TextBox 12">
            <a:extLst>
              <a:ext uri="{FF2B5EF4-FFF2-40B4-BE49-F238E27FC236}">
                <a16:creationId xmlns:a16="http://schemas.microsoft.com/office/drawing/2014/main" id="{AD2879A3-6DEA-4EA2-8152-680858EB132F}"/>
              </a:ext>
            </a:extLst>
          </p:cNvPr>
          <p:cNvSpPr txBox="1">
            <a:spLocks noChangeArrowheads="1"/>
          </p:cNvSpPr>
          <p:nvPr/>
        </p:nvSpPr>
        <p:spPr bwMode="auto">
          <a:xfrm>
            <a:off x="304800" y="1981200"/>
            <a:ext cx="8229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Pre and Post Test Questions</a:t>
            </a:r>
          </a:p>
          <a:p>
            <a:pPr algn="l" eaLnBrk="1" hangingPunct="1"/>
            <a:endParaRPr lang="en-GB" altLang="en-US" sz="1400" b="1" u="sng"/>
          </a:p>
          <a:p>
            <a:pPr algn="l" eaLnBrk="1" hangingPunct="1"/>
            <a:r>
              <a:rPr lang="en-GB" altLang="en-US" sz="1400" b="1" u="sng"/>
              <a:t>Configuring a Question</a:t>
            </a:r>
          </a:p>
          <a:p>
            <a:pPr algn="l" eaLnBrk="1" hangingPunct="1"/>
            <a:endParaRPr lang="en-GB" altLang="en-US" sz="1400" b="1" u="sng"/>
          </a:p>
          <a:p>
            <a:pPr algn="l" eaLnBrk="1" hangingPunct="1"/>
            <a:r>
              <a:rPr lang="en-GB" altLang="en-US" sz="1400"/>
              <a:t>For a new </a:t>
            </a:r>
            <a:r>
              <a:rPr lang="en-GB" altLang="en-US" sz="1400" b="1">
                <a:solidFill>
                  <a:srgbClr val="0093D0"/>
                </a:solidFill>
              </a:rPr>
              <a:t>Yes/No</a:t>
            </a:r>
            <a:r>
              <a:rPr lang="en-GB" altLang="en-US" sz="1400"/>
              <a:t> question.  </a:t>
            </a:r>
            <a:endParaRPr lang="en-GB" altLang="en-US" sz="1400" b="1" u="sng"/>
          </a:p>
        </p:txBody>
      </p:sp>
      <p:pic>
        <p:nvPicPr>
          <p:cNvPr id="49161" name="Picture 2">
            <a:extLst>
              <a:ext uri="{FF2B5EF4-FFF2-40B4-BE49-F238E27FC236}">
                <a16:creationId xmlns:a16="http://schemas.microsoft.com/office/drawing/2014/main" id="{7C27BC40-7FFB-46E3-A5CC-D53216E19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91000"/>
            <a:ext cx="1905000" cy="2324100"/>
          </a:xfrm>
          <a:prstGeom prst="rect">
            <a:avLst/>
          </a:prstGeom>
          <a:noFill/>
          <a:ln w="127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49162" name="Oval 14">
            <a:extLst>
              <a:ext uri="{FF2B5EF4-FFF2-40B4-BE49-F238E27FC236}">
                <a16:creationId xmlns:a16="http://schemas.microsoft.com/office/drawing/2014/main" id="{461AEE0A-2E3C-4D32-9692-2180C6AF4311}"/>
              </a:ext>
            </a:extLst>
          </p:cNvPr>
          <p:cNvSpPr>
            <a:spLocks noChangeArrowheads="1"/>
          </p:cNvSpPr>
          <p:nvPr/>
        </p:nvSpPr>
        <p:spPr bwMode="auto">
          <a:xfrm>
            <a:off x="1524000" y="4800600"/>
            <a:ext cx="533400" cy="4572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49163" name="Picture 3">
            <a:extLst>
              <a:ext uri="{FF2B5EF4-FFF2-40B4-BE49-F238E27FC236}">
                <a16:creationId xmlns:a16="http://schemas.microsoft.com/office/drawing/2014/main" id="{E95F502E-AB8E-4D8E-8BA2-395117845D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200400"/>
            <a:ext cx="2641600" cy="1219200"/>
          </a:xfrm>
          <a:prstGeom prst="rect">
            <a:avLst/>
          </a:prstGeom>
          <a:noFill/>
          <a:ln w="127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49164" name="TextBox 15">
            <a:extLst>
              <a:ext uri="{FF2B5EF4-FFF2-40B4-BE49-F238E27FC236}">
                <a16:creationId xmlns:a16="http://schemas.microsoft.com/office/drawing/2014/main" id="{F80B3B36-09E4-45E9-9E35-2FE5BEF88D4E}"/>
              </a:ext>
            </a:extLst>
          </p:cNvPr>
          <p:cNvSpPr txBox="1">
            <a:spLocks noChangeArrowheads="1"/>
          </p:cNvSpPr>
          <p:nvPr/>
        </p:nvSpPr>
        <p:spPr bwMode="auto">
          <a:xfrm>
            <a:off x="228600" y="335280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buFontTx/>
              <a:buAutoNum type="arabicPeriod"/>
            </a:pPr>
            <a:r>
              <a:rPr lang="en-GB" altLang="en-US" sz="1200"/>
              <a:t>Select Pre or Post-Test question                    button Then select </a:t>
            </a:r>
            <a:r>
              <a:rPr lang="en-GB" altLang="en-US" sz="1200" b="1">
                <a:solidFill>
                  <a:srgbClr val="0093D0"/>
                </a:solidFill>
              </a:rPr>
              <a:t>Yes/No</a:t>
            </a:r>
            <a:r>
              <a:rPr lang="en-GB" altLang="en-US" sz="1200">
                <a:solidFill>
                  <a:srgbClr val="0093D0"/>
                </a:solidFill>
              </a:rPr>
              <a:t> </a:t>
            </a:r>
            <a:r>
              <a:rPr lang="en-GB" altLang="en-US" sz="1200"/>
              <a:t>option (circled)</a:t>
            </a:r>
            <a:endParaRPr lang="en-GB" altLang="en-US"/>
          </a:p>
        </p:txBody>
      </p:sp>
      <p:sp>
        <p:nvSpPr>
          <p:cNvPr id="49165" name="TextBox 16">
            <a:extLst>
              <a:ext uri="{FF2B5EF4-FFF2-40B4-BE49-F238E27FC236}">
                <a16:creationId xmlns:a16="http://schemas.microsoft.com/office/drawing/2014/main" id="{56790B8D-B952-478E-8BE3-09BB4C02E18E}"/>
              </a:ext>
            </a:extLst>
          </p:cNvPr>
          <p:cNvSpPr txBox="1">
            <a:spLocks noChangeArrowheads="1"/>
          </p:cNvSpPr>
          <p:nvPr/>
        </p:nvSpPr>
        <p:spPr bwMode="auto">
          <a:xfrm>
            <a:off x="3048000" y="259080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buFontTx/>
              <a:buAutoNum type="arabicPeriod" startAt="2"/>
            </a:pPr>
            <a:r>
              <a:rPr lang="en-GB" altLang="en-US" sz="1200"/>
              <a:t>Type the required question text </a:t>
            </a:r>
          </a:p>
          <a:p>
            <a:pPr algn="l" eaLnBrk="1" hangingPunct="1"/>
            <a:r>
              <a:rPr lang="en-GB" altLang="en-US" sz="1200"/>
              <a:t>      (example “Sample Heat Treated ?”)</a:t>
            </a:r>
          </a:p>
        </p:txBody>
      </p:sp>
      <p:pic>
        <p:nvPicPr>
          <p:cNvPr id="49166" name="Picture 4">
            <a:extLst>
              <a:ext uri="{FF2B5EF4-FFF2-40B4-BE49-F238E27FC236}">
                <a16:creationId xmlns:a16="http://schemas.microsoft.com/office/drawing/2014/main" id="{243C73E1-47C2-4DCB-A575-40D222A58C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5334000"/>
            <a:ext cx="2771775" cy="1143000"/>
          </a:xfrm>
          <a:prstGeom prst="rect">
            <a:avLst/>
          </a:prstGeom>
          <a:noFill/>
          <a:ln w="127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49167" name="TextBox 18">
            <a:extLst>
              <a:ext uri="{FF2B5EF4-FFF2-40B4-BE49-F238E27FC236}">
                <a16:creationId xmlns:a16="http://schemas.microsoft.com/office/drawing/2014/main" id="{C1DC921D-98A2-4E6D-B726-BBE906631E1A}"/>
              </a:ext>
            </a:extLst>
          </p:cNvPr>
          <p:cNvSpPr txBox="1">
            <a:spLocks noChangeArrowheads="1"/>
          </p:cNvSpPr>
          <p:nvPr/>
        </p:nvSpPr>
        <p:spPr bwMode="auto">
          <a:xfrm>
            <a:off x="3124200" y="472440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3.  When the test is started the question plus check/uncheck box will be shown.</a:t>
            </a:r>
          </a:p>
        </p:txBody>
      </p:sp>
      <p:sp>
        <p:nvSpPr>
          <p:cNvPr id="49168" name="TextBox 17">
            <a:extLst>
              <a:ext uri="{FF2B5EF4-FFF2-40B4-BE49-F238E27FC236}">
                <a16:creationId xmlns:a16="http://schemas.microsoft.com/office/drawing/2014/main" id="{6E4F24CF-7EF3-4F66-AC78-006E40226DC5}"/>
              </a:ext>
            </a:extLst>
          </p:cNvPr>
          <p:cNvSpPr txBox="1">
            <a:spLocks noChangeArrowheads="1"/>
          </p:cNvSpPr>
          <p:nvPr/>
        </p:nvSpPr>
        <p:spPr bwMode="auto">
          <a:xfrm>
            <a:off x="6248400" y="25908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4.   A  Boolean or logical result will be created. Shown as “True” below.</a:t>
            </a:r>
          </a:p>
        </p:txBody>
      </p:sp>
      <p:pic>
        <p:nvPicPr>
          <p:cNvPr id="49169" name="Picture 2">
            <a:extLst>
              <a:ext uri="{FF2B5EF4-FFF2-40B4-BE49-F238E27FC236}">
                <a16:creationId xmlns:a16="http://schemas.microsoft.com/office/drawing/2014/main" id="{B82E49F9-22E6-4508-8824-7A05DDB0E6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3200400"/>
            <a:ext cx="1409700" cy="466725"/>
          </a:xfrm>
          <a:prstGeom prst="rect">
            <a:avLst/>
          </a:prstGeom>
          <a:noFill/>
          <a:ln w="127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49170" name="TextBox 19">
            <a:extLst>
              <a:ext uri="{FF2B5EF4-FFF2-40B4-BE49-F238E27FC236}">
                <a16:creationId xmlns:a16="http://schemas.microsoft.com/office/drawing/2014/main" id="{7EB98630-EB9A-4425-8AFC-D7C89C0EE5DF}"/>
              </a:ext>
            </a:extLst>
          </p:cNvPr>
          <p:cNvSpPr txBox="1">
            <a:spLocks noChangeArrowheads="1"/>
          </p:cNvSpPr>
          <p:nvPr/>
        </p:nvSpPr>
        <p:spPr bwMode="auto">
          <a:xfrm>
            <a:off x="6248400" y="3962400"/>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5.   This can be changed to the following results type by right clicking the column name and selecting.</a:t>
            </a:r>
          </a:p>
        </p:txBody>
      </p:sp>
      <p:pic>
        <p:nvPicPr>
          <p:cNvPr id="49171" name="Picture 3">
            <a:extLst>
              <a:ext uri="{FF2B5EF4-FFF2-40B4-BE49-F238E27FC236}">
                <a16:creationId xmlns:a16="http://schemas.microsoft.com/office/drawing/2014/main" id="{E0F6E672-1A83-42D4-A9A4-4F08C4CEA8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4876800"/>
            <a:ext cx="1009650" cy="1533525"/>
          </a:xfrm>
          <a:prstGeom prst="rect">
            <a:avLst/>
          </a:prstGeom>
          <a:noFill/>
          <a:ln w="127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B217959-BB30-4943-BAF4-F460CFEF6F58}"/>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50179" name="Rectangle 8">
            <a:extLst>
              <a:ext uri="{FF2B5EF4-FFF2-40B4-BE49-F238E27FC236}">
                <a16:creationId xmlns:a16="http://schemas.microsoft.com/office/drawing/2014/main" id="{4F2F7712-4467-4344-BADD-3EB4A5719648}"/>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50180" name="Billede 5" descr="LLOYD.jpg">
            <a:extLst>
              <a:ext uri="{FF2B5EF4-FFF2-40B4-BE49-F238E27FC236}">
                <a16:creationId xmlns:a16="http://schemas.microsoft.com/office/drawing/2014/main" id="{2C2C1E11-8100-47BC-A220-33F2621DCA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Slide Number Placeholder 5">
            <a:extLst>
              <a:ext uri="{FF2B5EF4-FFF2-40B4-BE49-F238E27FC236}">
                <a16:creationId xmlns:a16="http://schemas.microsoft.com/office/drawing/2014/main" id="{4BE891C5-DA22-4E5D-A986-D3E42BBF8E1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DACE8C-121A-4C2C-9F37-9AC610219CF6}" type="slidenum">
              <a:rPr lang="en-US" altLang="en-US">
                <a:solidFill>
                  <a:srgbClr val="808080"/>
                </a:solidFill>
              </a:rPr>
              <a:pPr eaLnBrk="1" hangingPunct="1"/>
              <a:t>48</a:t>
            </a:fld>
            <a:endParaRPr lang="en-US" altLang="en-US">
              <a:solidFill>
                <a:srgbClr val="808080"/>
              </a:solidFill>
            </a:endParaRPr>
          </a:p>
        </p:txBody>
      </p:sp>
      <p:sp>
        <p:nvSpPr>
          <p:cNvPr id="50182" name="TextBox 6">
            <a:extLst>
              <a:ext uri="{FF2B5EF4-FFF2-40B4-BE49-F238E27FC236}">
                <a16:creationId xmlns:a16="http://schemas.microsoft.com/office/drawing/2014/main" id="{B63E701E-536A-4F9A-809F-C472E8DF8DC0}"/>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50183" name="TextBox 15">
            <a:extLst>
              <a:ext uri="{FF2B5EF4-FFF2-40B4-BE49-F238E27FC236}">
                <a16:creationId xmlns:a16="http://schemas.microsoft.com/office/drawing/2014/main" id="{8E215157-B67D-493C-8D02-C23B3A7444B3}"/>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50184" name="TextBox 12">
            <a:extLst>
              <a:ext uri="{FF2B5EF4-FFF2-40B4-BE49-F238E27FC236}">
                <a16:creationId xmlns:a16="http://schemas.microsoft.com/office/drawing/2014/main" id="{ECC9C239-C183-4C0A-8F10-433610E4C4BD}"/>
              </a:ext>
            </a:extLst>
          </p:cNvPr>
          <p:cNvSpPr txBox="1">
            <a:spLocks noChangeArrowheads="1"/>
          </p:cNvSpPr>
          <p:nvPr/>
        </p:nvSpPr>
        <p:spPr bwMode="auto">
          <a:xfrm>
            <a:off x="304800" y="1981200"/>
            <a:ext cx="8229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Pre and Post Test Questions</a:t>
            </a:r>
          </a:p>
          <a:p>
            <a:pPr algn="l" eaLnBrk="1" hangingPunct="1"/>
            <a:endParaRPr lang="en-GB" altLang="en-US" sz="1400" b="1" u="sng"/>
          </a:p>
          <a:p>
            <a:pPr algn="l" eaLnBrk="1" hangingPunct="1"/>
            <a:r>
              <a:rPr lang="en-GB" altLang="en-US" sz="1400" b="1" u="sng"/>
              <a:t>Configuring a Question</a:t>
            </a:r>
          </a:p>
          <a:p>
            <a:pPr algn="l" eaLnBrk="1" hangingPunct="1"/>
            <a:endParaRPr lang="en-GB" altLang="en-US" sz="1400" b="1" u="sng"/>
          </a:p>
          <a:p>
            <a:pPr algn="l" eaLnBrk="1" hangingPunct="1"/>
            <a:r>
              <a:rPr lang="en-GB" altLang="en-US" sz="1400"/>
              <a:t>For a new </a:t>
            </a:r>
            <a:r>
              <a:rPr lang="en-GB" altLang="en-US" sz="1400" b="1">
                <a:solidFill>
                  <a:srgbClr val="0093D0"/>
                </a:solidFill>
              </a:rPr>
              <a:t>Text</a:t>
            </a:r>
            <a:r>
              <a:rPr lang="en-GB" altLang="en-US" sz="1400">
                <a:solidFill>
                  <a:srgbClr val="0093D0"/>
                </a:solidFill>
              </a:rPr>
              <a:t> </a:t>
            </a:r>
            <a:r>
              <a:rPr lang="en-GB" altLang="en-US" sz="1400"/>
              <a:t>question.  </a:t>
            </a:r>
            <a:endParaRPr lang="en-GB" altLang="en-US" sz="1400" b="1" u="sng"/>
          </a:p>
        </p:txBody>
      </p:sp>
      <p:pic>
        <p:nvPicPr>
          <p:cNvPr id="50185" name="Picture 2">
            <a:extLst>
              <a:ext uri="{FF2B5EF4-FFF2-40B4-BE49-F238E27FC236}">
                <a16:creationId xmlns:a16="http://schemas.microsoft.com/office/drawing/2014/main" id="{0A984445-538E-4654-92EF-2EE14CFB24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91000"/>
            <a:ext cx="1905000" cy="2324100"/>
          </a:xfrm>
          <a:prstGeom prst="rect">
            <a:avLst/>
          </a:prstGeom>
          <a:noFill/>
          <a:ln w="127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50186" name="Oval 14">
            <a:extLst>
              <a:ext uri="{FF2B5EF4-FFF2-40B4-BE49-F238E27FC236}">
                <a16:creationId xmlns:a16="http://schemas.microsoft.com/office/drawing/2014/main" id="{DEBE85C8-43ED-4A44-B048-72516A5F523E}"/>
              </a:ext>
            </a:extLst>
          </p:cNvPr>
          <p:cNvSpPr>
            <a:spLocks noChangeArrowheads="1"/>
          </p:cNvSpPr>
          <p:nvPr/>
        </p:nvSpPr>
        <p:spPr bwMode="auto">
          <a:xfrm>
            <a:off x="1524000" y="5181600"/>
            <a:ext cx="533400" cy="4572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0187" name="TextBox 15">
            <a:extLst>
              <a:ext uri="{FF2B5EF4-FFF2-40B4-BE49-F238E27FC236}">
                <a16:creationId xmlns:a16="http://schemas.microsoft.com/office/drawing/2014/main" id="{6FDE829D-9FBB-4176-9310-A4D54C14E729}"/>
              </a:ext>
            </a:extLst>
          </p:cNvPr>
          <p:cNvSpPr txBox="1">
            <a:spLocks noChangeArrowheads="1"/>
          </p:cNvSpPr>
          <p:nvPr/>
        </p:nvSpPr>
        <p:spPr bwMode="auto">
          <a:xfrm>
            <a:off x="228600" y="335280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buFontTx/>
              <a:buAutoNum type="arabicPeriod"/>
            </a:pPr>
            <a:r>
              <a:rPr lang="en-GB" altLang="en-US" sz="1200"/>
              <a:t>Select Pre or Post-Test question                    button Then select </a:t>
            </a:r>
            <a:r>
              <a:rPr lang="en-GB" altLang="en-US" sz="1200" b="1">
                <a:solidFill>
                  <a:srgbClr val="0093D0"/>
                </a:solidFill>
              </a:rPr>
              <a:t>Text</a:t>
            </a:r>
            <a:r>
              <a:rPr lang="en-GB" altLang="en-US" sz="1200" b="1"/>
              <a:t> </a:t>
            </a:r>
            <a:r>
              <a:rPr lang="en-GB" altLang="en-US" sz="1200"/>
              <a:t>option (circled)</a:t>
            </a:r>
            <a:endParaRPr lang="en-GB" altLang="en-US"/>
          </a:p>
        </p:txBody>
      </p:sp>
      <p:sp>
        <p:nvSpPr>
          <p:cNvPr id="50188" name="TextBox 20">
            <a:extLst>
              <a:ext uri="{FF2B5EF4-FFF2-40B4-BE49-F238E27FC236}">
                <a16:creationId xmlns:a16="http://schemas.microsoft.com/office/drawing/2014/main" id="{C81C9D56-7FB5-46CA-85D2-28FB6BC95709}"/>
              </a:ext>
            </a:extLst>
          </p:cNvPr>
          <p:cNvSpPr txBox="1">
            <a:spLocks noChangeArrowheads="1"/>
          </p:cNvSpPr>
          <p:nvPr/>
        </p:nvSpPr>
        <p:spPr bwMode="auto">
          <a:xfrm>
            <a:off x="3657600" y="33528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buFontTx/>
              <a:buAutoNum type="arabicPeriod" startAt="2"/>
            </a:pPr>
            <a:r>
              <a:rPr lang="en-GB" altLang="en-US" sz="1200"/>
              <a:t>Type the required question text (example “Batch Number”)  </a:t>
            </a:r>
          </a:p>
        </p:txBody>
      </p:sp>
      <p:pic>
        <p:nvPicPr>
          <p:cNvPr id="50189" name="Picture 5">
            <a:extLst>
              <a:ext uri="{FF2B5EF4-FFF2-40B4-BE49-F238E27FC236}">
                <a16:creationId xmlns:a16="http://schemas.microsoft.com/office/drawing/2014/main" id="{F0AB02EF-FC44-4BE6-BC74-ABD441EB5F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886200"/>
            <a:ext cx="3590925" cy="7048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50190" name="TextBox 25">
            <a:extLst>
              <a:ext uri="{FF2B5EF4-FFF2-40B4-BE49-F238E27FC236}">
                <a16:creationId xmlns:a16="http://schemas.microsoft.com/office/drawing/2014/main" id="{EF897F1E-7ACF-4B9B-B9B6-7C7E028FB439}"/>
              </a:ext>
            </a:extLst>
          </p:cNvPr>
          <p:cNvSpPr txBox="1">
            <a:spLocks noChangeArrowheads="1"/>
          </p:cNvSpPr>
          <p:nvPr/>
        </p:nvSpPr>
        <p:spPr bwMode="auto">
          <a:xfrm>
            <a:off x="3657600" y="4800600"/>
            <a:ext cx="533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buFontTx/>
              <a:buAutoNum type="arabicPeriod" startAt="3"/>
            </a:pPr>
            <a:r>
              <a:rPr lang="en-GB" altLang="en-US" sz="1200"/>
              <a:t>Select result to be </a:t>
            </a:r>
            <a:r>
              <a:rPr lang="en-GB" altLang="en-US" sz="1200" b="1">
                <a:solidFill>
                  <a:srgbClr val="0093D0"/>
                </a:solidFill>
              </a:rPr>
              <a:t>Mandatory</a:t>
            </a:r>
            <a:r>
              <a:rPr lang="en-GB" altLang="en-US" sz="1200"/>
              <a:t>. Mandatory results must be answered before the test can start. The software will not continue without an answer. The entry dialogue box displayed when the question is shown to the user will always be blank.  </a:t>
            </a:r>
          </a:p>
        </p:txBody>
      </p:sp>
      <p:pic>
        <p:nvPicPr>
          <p:cNvPr id="50191" name="Picture 6">
            <a:extLst>
              <a:ext uri="{FF2B5EF4-FFF2-40B4-BE49-F238E27FC236}">
                <a16:creationId xmlns:a16="http://schemas.microsoft.com/office/drawing/2014/main" id="{E7DD47A6-6562-4F53-B1A4-18F37031B8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5791200"/>
            <a:ext cx="3543300" cy="6096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0E081E3-0CF1-49BF-A8F3-605281D6D03F}"/>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51203" name="Rectangle 8">
            <a:extLst>
              <a:ext uri="{FF2B5EF4-FFF2-40B4-BE49-F238E27FC236}">
                <a16:creationId xmlns:a16="http://schemas.microsoft.com/office/drawing/2014/main" id="{1E7B4937-A772-4249-A5EA-E88EDE38F428}"/>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51204" name="Billede 5" descr="LLOYD.jpg">
            <a:extLst>
              <a:ext uri="{FF2B5EF4-FFF2-40B4-BE49-F238E27FC236}">
                <a16:creationId xmlns:a16="http://schemas.microsoft.com/office/drawing/2014/main" id="{8FFF4848-D0CD-4A3A-8D61-37AE72A09A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Slide Number Placeholder 5">
            <a:extLst>
              <a:ext uri="{FF2B5EF4-FFF2-40B4-BE49-F238E27FC236}">
                <a16:creationId xmlns:a16="http://schemas.microsoft.com/office/drawing/2014/main" id="{9048D250-2390-42FF-954B-0DFD2E4D9A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4E383A-65AA-4FBF-A5B2-B788DD56D49B}" type="slidenum">
              <a:rPr lang="en-US" altLang="en-US">
                <a:solidFill>
                  <a:srgbClr val="808080"/>
                </a:solidFill>
              </a:rPr>
              <a:pPr eaLnBrk="1" hangingPunct="1"/>
              <a:t>49</a:t>
            </a:fld>
            <a:endParaRPr lang="en-US" altLang="en-US">
              <a:solidFill>
                <a:srgbClr val="808080"/>
              </a:solidFill>
            </a:endParaRPr>
          </a:p>
        </p:txBody>
      </p:sp>
      <p:sp>
        <p:nvSpPr>
          <p:cNvPr id="51206" name="TextBox 6">
            <a:extLst>
              <a:ext uri="{FF2B5EF4-FFF2-40B4-BE49-F238E27FC236}">
                <a16:creationId xmlns:a16="http://schemas.microsoft.com/office/drawing/2014/main" id="{5C81AEE7-DE8F-404D-9F69-CB6E6E03A6B6}"/>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51207" name="TextBox 15">
            <a:extLst>
              <a:ext uri="{FF2B5EF4-FFF2-40B4-BE49-F238E27FC236}">
                <a16:creationId xmlns:a16="http://schemas.microsoft.com/office/drawing/2014/main" id="{934D49A3-ACD8-45D4-985B-AB1B05FA39D9}"/>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51208" name="TextBox 12">
            <a:extLst>
              <a:ext uri="{FF2B5EF4-FFF2-40B4-BE49-F238E27FC236}">
                <a16:creationId xmlns:a16="http://schemas.microsoft.com/office/drawing/2014/main" id="{5B12ADE9-9E98-4289-A88B-DF650673029E}"/>
              </a:ext>
            </a:extLst>
          </p:cNvPr>
          <p:cNvSpPr txBox="1">
            <a:spLocks noChangeArrowheads="1"/>
          </p:cNvSpPr>
          <p:nvPr/>
        </p:nvSpPr>
        <p:spPr bwMode="auto">
          <a:xfrm>
            <a:off x="304800" y="1981200"/>
            <a:ext cx="8229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Pre and Post Test Questions</a:t>
            </a:r>
          </a:p>
          <a:p>
            <a:pPr algn="l" eaLnBrk="1" hangingPunct="1"/>
            <a:endParaRPr lang="en-GB" altLang="en-US" sz="1400" b="1" u="sng"/>
          </a:p>
          <a:p>
            <a:pPr algn="l" eaLnBrk="1" hangingPunct="1"/>
            <a:r>
              <a:rPr lang="en-GB" altLang="en-US" sz="1400" b="1" u="sng"/>
              <a:t>Configuring a Question</a:t>
            </a:r>
          </a:p>
          <a:p>
            <a:pPr algn="l" eaLnBrk="1" hangingPunct="1"/>
            <a:endParaRPr lang="en-GB" altLang="en-US" sz="1400" b="1" u="sng"/>
          </a:p>
          <a:p>
            <a:pPr algn="l" eaLnBrk="1" hangingPunct="1"/>
            <a:r>
              <a:rPr lang="en-GB" altLang="en-US" sz="1400"/>
              <a:t>For a new </a:t>
            </a:r>
            <a:r>
              <a:rPr lang="en-GB" altLang="en-US" sz="1400" b="1">
                <a:solidFill>
                  <a:srgbClr val="0093D0"/>
                </a:solidFill>
              </a:rPr>
              <a:t>Text</a:t>
            </a:r>
            <a:r>
              <a:rPr lang="en-GB" altLang="en-US" sz="1400">
                <a:solidFill>
                  <a:srgbClr val="0093D0"/>
                </a:solidFill>
              </a:rPr>
              <a:t> </a:t>
            </a:r>
            <a:r>
              <a:rPr lang="en-GB" altLang="en-US" sz="1400"/>
              <a:t>question (contd..)  </a:t>
            </a:r>
            <a:endParaRPr lang="en-GB" altLang="en-US" sz="1400" b="1" u="sng"/>
          </a:p>
        </p:txBody>
      </p:sp>
      <p:sp>
        <p:nvSpPr>
          <p:cNvPr id="51209" name="TextBox 15">
            <a:extLst>
              <a:ext uri="{FF2B5EF4-FFF2-40B4-BE49-F238E27FC236}">
                <a16:creationId xmlns:a16="http://schemas.microsoft.com/office/drawing/2014/main" id="{98582FAC-65D3-4440-81D2-376067F5432F}"/>
              </a:ext>
            </a:extLst>
          </p:cNvPr>
          <p:cNvSpPr txBox="1">
            <a:spLocks noChangeArrowheads="1"/>
          </p:cNvSpPr>
          <p:nvPr/>
        </p:nvSpPr>
        <p:spPr bwMode="auto">
          <a:xfrm>
            <a:off x="228600" y="3352800"/>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buFontTx/>
              <a:buAutoNum type="arabicPeriod" startAt="4"/>
            </a:pPr>
            <a:r>
              <a:rPr lang="en-GB" altLang="en-US" sz="1200"/>
              <a:t>Select whether a previous entry will be remembered and shown when the question appears. Or whether a number of previous entries (max 5) will be shown with a drop down list.  </a:t>
            </a:r>
            <a:r>
              <a:rPr lang="en-GB" altLang="en-US" sz="1200" b="1"/>
              <a:t>Note: </a:t>
            </a:r>
            <a:r>
              <a:rPr lang="en-GB" altLang="en-US" sz="1200"/>
              <a:t>If Mandatory is selected, A blank entry field will be shown. </a:t>
            </a:r>
            <a:endParaRPr lang="en-GB" altLang="en-US"/>
          </a:p>
        </p:txBody>
      </p:sp>
      <p:pic>
        <p:nvPicPr>
          <p:cNvPr id="51210" name="Picture 2">
            <a:extLst>
              <a:ext uri="{FF2B5EF4-FFF2-40B4-BE49-F238E27FC236}">
                <a16:creationId xmlns:a16="http://schemas.microsoft.com/office/drawing/2014/main" id="{8F2D2040-4152-4ECF-A7FF-A662E2750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19600"/>
            <a:ext cx="3562350" cy="11334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51211" name="TextBox 16">
            <a:extLst>
              <a:ext uri="{FF2B5EF4-FFF2-40B4-BE49-F238E27FC236}">
                <a16:creationId xmlns:a16="http://schemas.microsoft.com/office/drawing/2014/main" id="{A632EFFA-4E43-4D94-91FC-013BDED84F14}"/>
              </a:ext>
            </a:extLst>
          </p:cNvPr>
          <p:cNvSpPr txBox="1">
            <a:spLocks noChangeArrowheads="1"/>
          </p:cNvSpPr>
          <p:nvPr/>
        </p:nvSpPr>
        <p:spPr bwMode="auto">
          <a:xfrm>
            <a:off x="4724400" y="22860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5.   The question entry list can be limited to a number of pre-set answers in a drop down list.</a:t>
            </a:r>
            <a:endParaRPr lang="en-GB" altLang="en-US"/>
          </a:p>
        </p:txBody>
      </p:sp>
      <p:pic>
        <p:nvPicPr>
          <p:cNvPr id="51212" name="Picture 3">
            <a:extLst>
              <a:ext uri="{FF2B5EF4-FFF2-40B4-BE49-F238E27FC236}">
                <a16:creationId xmlns:a16="http://schemas.microsoft.com/office/drawing/2014/main" id="{5571B71F-E8CB-4279-B439-AFB34B1F6C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3600450" cy="12573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51213" name="TextBox 18">
            <a:extLst>
              <a:ext uri="{FF2B5EF4-FFF2-40B4-BE49-F238E27FC236}">
                <a16:creationId xmlns:a16="http://schemas.microsoft.com/office/drawing/2014/main" id="{B686E786-391D-4131-A20A-454448CF64B3}"/>
              </a:ext>
            </a:extLst>
          </p:cNvPr>
          <p:cNvSpPr txBox="1">
            <a:spLocks noChangeArrowheads="1"/>
          </p:cNvSpPr>
          <p:nvPr/>
        </p:nvSpPr>
        <p:spPr bwMode="auto">
          <a:xfrm>
            <a:off x="4876800" y="42672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Type the answer in the text box</a:t>
            </a:r>
          </a:p>
        </p:txBody>
      </p:sp>
      <p:sp>
        <p:nvSpPr>
          <p:cNvPr id="51214" name="TextBox 19">
            <a:extLst>
              <a:ext uri="{FF2B5EF4-FFF2-40B4-BE49-F238E27FC236}">
                <a16:creationId xmlns:a16="http://schemas.microsoft.com/office/drawing/2014/main" id="{B1BF066A-DDB6-44E3-9510-1778335B9649}"/>
              </a:ext>
            </a:extLst>
          </p:cNvPr>
          <p:cNvSpPr txBox="1">
            <a:spLocks noChangeArrowheads="1"/>
          </p:cNvSpPr>
          <p:nvPr/>
        </p:nvSpPr>
        <p:spPr bwMode="auto">
          <a:xfrm>
            <a:off x="5638800" y="48768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Press the &gt; button to store the answer</a:t>
            </a:r>
          </a:p>
        </p:txBody>
      </p:sp>
      <p:sp>
        <p:nvSpPr>
          <p:cNvPr id="51215" name="TextBox 21">
            <a:extLst>
              <a:ext uri="{FF2B5EF4-FFF2-40B4-BE49-F238E27FC236}">
                <a16:creationId xmlns:a16="http://schemas.microsoft.com/office/drawing/2014/main" id="{DFB929C6-CFB8-4FE7-8A55-CC54D0BF4700}"/>
              </a:ext>
            </a:extLst>
          </p:cNvPr>
          <p:cNvSpPr txBox="1">
            <a:spLocks noChangeArrowheads="1"/>
          </p:cNvSpPr>
          <p:nvPr/>
        </p:nvSpPr>
        <p:spPr bwMode="auto">
          <a:xfrm>
            <a:off x="7239000" y="41910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Highlight an answer and press X to remove it from storage</a:t>
            </a:r>
          </a:p>
        </p:txBody>
      </p:sp>
      <p:cxnSp>
        <p:nvCxnSpPr>
          <p:cNvPr id="51216" name="Straight Arrow Connector 23">
            <a:extLst>
              <a:ext uri="{FF2B5EF4-FFF2-40B4-BE49-F238E27FC236}">
                <a16:creationId xmlns:a16="http://schemas.microsoft.com/office/drawing/2014/main" id="{13316F72-0ABC-4885-8D92-A88BF4F7BAE6}"/>
              </a:ext>
            </a:extLst>
          </p:cNvPr>
          <p:cNvCxnSpPr>
            <a:cxnSpLocks noChangeShapeType="1"/>
            <a:stCxn id="51213" idx="0"/>
          </p:cNvCxnSpPr>
          <p:nvPr/>
        </p:nvCxnSpPr>
        <p:spPr bwMode="auto">
          <a:xfrm flipV="1">
            <a:off x="5753100" y="3581400"/>
            <a:ext cx="266700" cy="6858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1217" name="Straight Arrow Connector 26">
            <a:extLst>
              <a:ext uri="{FF2B5EF4-FFF2-40B4-BE49-F238E27FC236}">
                <a16:creationId xmlns:a16="http://schemas.microsoft.com/office/drawing/2014/main" id="{15A8CFCE-2E51-421E-885C-6E33E73D09B9}"/>
              </a:ext>
            </a:extLst>
          </p:cNvPr>
          <p:cNvCxnSpPr>
            <a:cxnSpLocks noChangeShapeType="1"/>
            <a:stCxn id="51214" idx="0"/>
          </p:cNvCxnSpPr>
          <p:nvPr/>
        </p:nvCxnSpPr>
        <p:spPr bwMode="auto">
          <a:xfrm flipV="1">
            <a:off x="6515100" y="3505200"/>
            <a:ext cx="419100" cy="13716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1218" name="Straight Arrow Connector 28">
            <a:extLst>
              <a:ext uri="{FF2B5EF4-FFF2-40B4-BE49-F238E27FC236}">
                <a16:creationId xmlns:a16="http://schemas.microsoft.com/office/drawing/2014/main" id="{1EA2127F-7909-4A8E-8D1F-B3E5E28CD453}"/>
              </a:ext>
            </a:extLst>
          </p:cNvPr>
          <p:cNvCxnSpPr>
            <a:cxnSpLocks noChangeShapeType="1"/>
            <a:stCxn id="51215" idx="0"/>
          </p:cNvCxnSpPr>
          <p:nvPr/>
        </p:nvCxnSpPr>
        <p:spPr bwMode="auto">
          <a:xfrm flipH="1" flipV="1">
            <a:off x="7162800" y="3886200"/>
            <a:ext cx="952500" cy="3048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1219" name="TextBox 31">
            <a:extLst>
              <a:ext uri="{FF2B5EF4-FFF2-40B4-BE49-F238E27FC236}">
                <a16:creationId xmlns:a16="http://schemas.microsoft.com/office/drawing/2014/main" id="{996B0CF2-44D4-4C3E-9F80-A11A42389BBE}"/>
              </a:ext>
            </a:extLst>
          </p:cNvPr>
          <p:cNvSpPr txBox="1">
            <a:spLocks noChangeArrowheads="1"/>
          </p:cNvSpPr>
          <p:nvPr/>
        </p:nvSpPr>
        <p:spPr bwMode="auto">
          <a:xfrm>
            <a:off x="5105400" y="56388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This option is very useful if the integrity of answer is critical and can be time saving if answers are detailed.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73B66A7-5998-418B-B166-A13E8AB90EE8}"/>
              </a:ext>
            </a:extLst>
          </p:cNvPr>
          <p:cNvSpPr>
            <a:spLocks noGrp="1" noChangeArrowheads="1"/>
          </p:cNvSpPr>
          <p:nvPr>
            <p:ph type="title"/>
          </p:nvPr>
        </p:nvSpPr>
        <p:spPr>
          <a:xfrm>
            <a:off x="457200" y="838200"/>
            <a:ext cx="8229600" cy="762000"/>
          </a:xfrm>
        </p:spPr>
        <p:txBody>
          <a:bodyPr/>
          <a:lstStyle/>
          <a:p>
            <a:pPr eaLnBrk="1" hangingPunct="1">
              <a:defRPr/>
            </a:pPr>
            <a:r>
              <a:rPr lang="da-DK" sz="2800" u="sng" dirty="0">
                <a:solidFill>
                  <a:srgbClr val="0093D0"/>
                </a:solidFill>
              </a:rPr>
              <a:t>1. Creating a Test File (.batch file)</a:t>
            </a:r>
          </a:p>
        </p:txBody>
      </p:sp>
      <p:sp>
        <p:nvSpPr>
          <p:cNvPr id="6147" name="Rectangle 8">
            <a:extLst>
              <a:ext uri="{FF2B5EF4-FFF2-40B4-BE49-F238E27FC236}">
                <a16:creationId xmlns:a16="http://schemas.microsoft.com/office/drawing/2014/main" id="{9152BD62-869C-45AD-AEFD-BC01223601AE}"/>
              </a:ext>
            </a:extLst>
          </p:cNvPr>
          <p:cNvSpPr>
            <a:spLocks noGrp="1" noChangeArrowheads="1"/>
          </p:cNvSpPr>
          <p:nvPr>
            <p:ph type="body" idx="1"/>
          </p:nvPr>
        </p:nvSpPr>
        <p:spPr>
          <a:xfrm>
            <a:off x="533400" y="1600200"/>
            <a:ext cx="8229600" cy="1295400"/>
          </a:xfrm>
        </p:spPr>
        <p:txBody>
          <a:bodyPr/>
          <a:lstStyle/>
          <a:p>
            <a:pPr eaLnBrk="1" hangingPunct="1">
              <a:buClr>
                <a:srgbClr val="0093D0"/>
              </a:buClr>
              <a:buFontTx/>
              <a:buNone/>
            </a:pPr>
            <a:r>
              <a:rPr lang="da-DK" altLang="en-US" sz="1400"/>
              <a:t>The TEST TYPE screen will display the six dedicated test method templates. To select a test type, use</a:t>
            </a:r>
          </a:p>
          <a:p>
            <a:pPr eaLnBrk="1" hangingPunct="1">
              <a:buClr>
                <a:srgbClr val="0093D0"/>
              </a:buClr>
              <a:buFontTx/>
              <a:buNone/>
            </a:pPr>
            <a:r>
              <a:rPr lang="da-DK" altLang="en-US" sz="1400"/>
              <a:t>the mouse button to highlight it. </a:t>
            </a:r>
          </a:p>
          <a:p>
            <a:pPr eaLnBrk="1" hangingPunct="1">
              <a:buClr>
                <a:srgbClr val="0093D0"/>
              </a:buClr>
              <a:buFontTx/>
              <a:buNone/>
            </a:pPr>
            <a:endParaRPr lang="da-DK" altLang="en-US" sz="1400"/>
          </a:p>
          <a:p>
            <a:pPr eaLnBrk="1" hangingPunct="1">
              <a:buClr>
                <a:srgbClr val="0093D0"/>
              </a:buClr>
              <a:buFontTx/>
              <a:buNone/>
            </a:pPr>
            <a:r>
              <a:rPr lang="da-DK" altLang="en-US" sz="1400"/>
              <a:t>Click ’Finish’ to create the file.</a:t>
            </a:r>
          </a:p>
        </p:txBody>
      </p:sp>
      <p:pic>
        <p:nvPicPr>
          <p:cNvPr id="6148" name="Billede 5" descr="LLOYD.jpg">
            <a:extLst>
              <a:ext uri="{FF2B5EF4-FFF2-40B4-BE49-F238E27FC236}">
                <a16:creationId xmlns:a16="http://schemas.microsoft.com/office/drawing/2014/main" id="{2B80DA86-B114-4515-8591-B67C0CEAD8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a:extLst>
              <a:ext uri="{FF2B5EF4-FFF2-40B4-BE49-F238E27FC236}">
                <a16:creationId xmlns:a16="http://schemas.microsoft.com/office/drawing/2014/main" id="{07FFFB9C-7027-4CFB-9B6E-BC6A2754D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971800"/>
            <a:ext cx="3733800" cy="327818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6150" name="Slide Number Placeholder 6">
            <a:extLst>
              <a:ext uri="{FF2B5EF4-FFF2-40B4-BE49-F238E27FC236}">
                <a16:creationId xmlns:a16="http://schemas.microsoft.com/office/drawing/2014/main" id="{952C6B3F-8C2F-4919-9F72-2070D844B13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781568-E32F-4729-A7EB-390CBDD7088F}" type="slidenum">
              <a:rPr lang="en-US" altLang="en-US">
                <a:solidFill>
                  <a:srgbClr val="808080"/>
                </a:solidFill>
              </a:rPr>
              <a:pPr eaLnBrk="1" hangingPunct="1"/>
              <a:t>5</a:t>
            </a:fld>
            <a:endParaRPr lang="en-US" altLang="en-US">
              <a:solidFill>
                <a:srgbClr val="80808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5AA1C62-50BF-4DEE-85D2-0B970C5B9FB4}"/>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52227" name="Rectangle 8">
            <a:extLst>
              <a:ext uri="{FF2B5EF4-FFF2-40B4-BE49-F238E27FC236}">
                <a16:creationId xmlns:a16="http://schemas.microsoft.com/office/drawing/2014/main" id="{0B46FC75-A8BE-4B62-8D81-64693507602D}"/>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52228" name="Billede 5" descr="LLOYD.jpg">
            <a:extLst>
              <a:ext uri="{FF2B5EF4-FFF2-40B4-BE49-F238E27FC236}">
                <a16:creationId xmlns:a16="http://schemas.microsoft.com/office/drawing/2014/main" id="{72858804-E5FC-459F-A961-3D63F12824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Slide Number Placeholder 5">
            <a:extLst>
              <a:ext uri="{FF2B5EF4-FFF2-40B4-BE49-F238E27FC236}">
                <a16:creationId xmlns:a16="http://schemas.microsoft.com/office/drawing/2014/main" id="{B876BE13-95A9-4E8D-96E2-450256FB5DA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88596F-BF5C-4333-886A-0CC91244F609}" type="slidenum">
              <a:rPr lang="en-US" altLang="en-US">
                <a:solidFill>
                  <a:srgbClr val="808080"/>
                </a:solidFill>
              </a:rPr>
              <a:pPr eaLnBrk="1" hangingPunct="1"/>
              <a:t>50</a:t>
            </a:fld>
            <a:endParaRPr lang="en-US" altLang="en-US">
              <a:solidFill>
                <a:srgbClr val="808080"/>
              </a:solidFill>
            </a:endParaRPr>
          </a:p>
        </p:txBody>
      </p:sp>
      <p:sp>
        <p:nvSpPr>
          <p:cNvPr id="52230" name="TextBox 6">
            <a:extLst>
              <a:ext uri="{FF2B5EF4-FFF2-40B4-BE49-F238E27FC236}">
                <a16:creationId xmlns:a16="http://schemas.microsoft.com/office/drawing/2014/main" id="{D9309BFA-F165-4FC7-AB3C-2BE7090475C8}"/>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52231" name="TextBox 15">
            <a:extLst>
              <a:ext uri="{FF2B5EF4-FFF2-40B4-BE49-F238E27FC236}">
                <a16:creationId xmlns:a16="http://schemas.microsoft.com/office/drawing/2014/main" id="{3F5C2D96-3580-45AE-8B16-E2AC7E08F1EB}"/>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52232" name="TextBox 12">
            <a:extLst>
              <a:ext uri="{FF2B5EF4-FFF2-40B4-BE49-F238E27FC236}">
                <a16:creationId xmlns:a16="http://schemas.microsoft.com/office/drawing/2014/main" id="{2C2E64DC-E788-4A51-B0F0-70EFEE491881}"/>
              </a:ext>
            </a:extLst>
          </p:cNvPr>
          <p:cNvSpPr txBox="1">
            <a:spLocks noChangeArrowheads="1"/>
          </p:cNvSpPr>
          <p:nvPr/>
        </p:nvSpPr>
        <p:spPr bwMode="auto">
          <a:xfrm>
            <a:off x="304800" y="1981200"/>
            <a:ext cx="8229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Pre and Post Test Questions</a:t>
            </a:r>
          </a:p>
          <a:p>
            <a:pPr algn="l" eaLnBrk="1" hangingPunct="1"/>
            <a:endParaRPr lang="en-GB" altLang="en-US" sz="1400" b="1" u="sng"/>
          </a:p>
          <a:p>
            <a:pPr algn="l" eaLnBrk="1" hangingPunct="1"/>
            <a:r>
              <a:rPr lang="en-GB" altLang="en-US" sz="1400" b="1" u="sng"/>
              <a:t>Configuring a Question</a:t>
            </a:r>
          </a:p>
          <a:p>
            <a:pPr algn="l" eaLnBrk="1" hangingPunct="1"/>
            <a:endParaRPr lang="en-GB" altLang="en-US" sz="1400" b="1" u="sng"/>
          </a:p>
          <a:p>
            <a:pPr algn="l" eaLnBrk="1" hangingPunct="1"/>
            <a:r>
              <a:rPr lang="en-GB" altLang="en-US" sz="1400"/>
              <a:t>For a new </a:t>
            </a:r>
            <a:r>
              <a:rPr lang="en-GB" altLang="en-US" sz="1400" b="1">
                <a:solidFill>
                  <a:srgbClr val="0093D0"/>
                </a:solidFill>
              </a:rPr>
              <a:t>Numerical</a:t>
            </a:r>
            <a:r>
              <a:rPr lang="en-GB" altLang="en-US" sz="1400" b="1"/>
              <a:t> </a:t>
            </a:r>
            <a:r>
              <a:rPr lang="en-GB" altLang="en-US" sz="1400"/>
              <a:t>question.  </a:t>
            </a:r>
            <a:endParaRPr lang="en-GB" altLang="en-US" sz="1400" b="1" u="sng"/>
          </a:p>
        </p:txBody>
      </p:sp>
      <p:pic>
        <p:nvPicPr>
          <p:cNvPr id="52233" name="Picture 2">
            <a:extLst>
              <a:ext uri="{FF2B5EF4-FFF2-40B4-BE49-F238E27FC236}">
                <a16:creationId xmlns:a16="http://schemas.microsoft.com/office/drawing/2014/main" id="{E34E68F0-6987-4BB0-BA40-5F678D0B1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91000"/>
            <a:ext cx="1905000" cy="2324100"/>
          </a:xfrm>
          <a:prstGeom prst="rect">
            <a:avLst/>
          </a:prstGeom>
          <a:noFill/>
          <a:ln w="127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52234" name="Oval 14">
            <a:extLst>
              <a:ext uri="{FF2B5EF4-FFF2-40B4-BE49-F238E27FC236}">
                <a16:creationId xmlns:a16="http://schemas.microsoft.com/office/drawing/2014/main" id="{48E56A44-A755-4EC7-ABF4-317189649861}"/>
              </a:ext>
            </a:extLst>
          </p:cNvPr>
          <p:cNvSpPr>
            <a:spLocks noChangeArrowheads="1"/>
          </p:cNvSpPr>
          <p:nvPr/>
        </p:nvSpPr>
        <p:spPr bwMode="auto">
          <a:xfrm>
            <a:off x="1524000" y="5562600"/>
            <a:ext cx="533400" cy="4572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52235" name="TextBox 15">
            <a:extLst>
              <a:ext uri="{FF2B5EF4-FFF2-40B4-BE49-F238E27FC236}">
                <a16:creationId xmlns:a16="http://schemas.microsoft.com/office/drawing/2014/main" id="{7DABC7FB-FF5B-43B2-8D83-AC367908AC84}"/>
              </a:ext>
            </a:extLst>
          </p:cNvPr>
          <p:cNvSpPr txBox="1">
            <a:spLocks noChangeArrowheads="1"/>
          </p:cNvSpPr>
          <p:nvPr/>
        </p:nvSpPr>
        <p:spPr bwMode="auto">
          <a:xfrm>
            <a:off x="228600" y="3352800"/>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buFontTx/>
              <a:buAutoNum type="arabicPeriod"/>
            </a:pPr>
            <a:r>
              <a:rPr lang="en-GB" altLang="en-US" sz="1200"/>
              <a:t>Select Pre or Post-Test question                    button Then select </a:t>
            </a:r>
            <a:r>
              <a:rPr lang="en-GB" altLang="en-US" sz="1200" b="1">
                <a:solidFill>
                  <a:srgbClr val="0093D0"/>
                </a:solidFill>
              </a:rPr>
              <a:t>Numerical</a:t>
            </a:r>
            <a:r>
              <a:rPr lang="en-GB" altLang="en-US" sz="1200" b="1"/>
              <a:t> </a:t>
            </a:r>
            <a:r>
              <a:rPr lang="en-GB" altLang="en-US" sz="1200"/>
              <a:t>option (circled)</a:t>
            </a:r>
            <a:endParaRPr lang="en-GB" altLang="en-US"/>
          </a:p>
        </p:txBody>
      </p:sp>
      <p:sp>
        <p:nvSpPr>
          <p:cNvPr id="52236" name="TextBox 20">
            <a:extLst>
              <a:ext uri="{FF2B5EF4-FFF2-40B4-BE49-F238E27FC236}">
                <a16:creationId xmlns:a16="http://schemas.microsoft.com/office/drawing/2014/main" id="{255F4598-3AF7-4B19-9D1A-36EF478E40B8}"/>
              </a:ext>
            </a:extLst>
          </p:cNvPr>
          <p:cNvSpPr txBox="1">
            <a:spLocks noChangeArrowheads="1"/>
          </p:cNvSpPr>
          <p:nvPr/>
        </p:nvSpPr>
        <p:spPr bwMode="auto">
          <a:xfrm>
            <a:off x="3657600" y="2286000"/>
            <a:ext cx="476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buFontTx/>
              <a:buAutoNum type="arabicPeriod" startAt="2"/>
            </a:pPr>
            <a:r>
              <a:rPr lang="en-GB" altLang="en-US" sz="1200"/>
              <a:t>Enter the text for question and select a dimension if a quantity answer is required. (mm, °C, kg, MPa etc...) The drop down box contains a number of quantity fields for most units.</a:t>
            </a:r>
          </a:p>
        </p:txBody>
      </p:sp>
      <p:pic>
        <p:nvPicPr>
          <p:cNvPr id="52237" name="Picture 2">
            <a:extLst>
              <a:ext uri="{FF2B5EF4-FFF2-40B4-BE49-F238E27FC236}">
                <a16:creationId xmlns:a16="http://schemas.microsoft.com/office/drawing/2014/main" id="{AF158EEF-189D-4222-8978-5A5D57E88A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971800"/>
            <a:ext cx="3876675" cy="10191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52238" name="TextBox 17">
            <a:extLst>
              <a:ext uri="{FF2B5EF4-FFF2-40B4-BE49-F238E27FC236}">
                <a16:creationId xmlns:a16="http://schemas.microsoft.com/office/drawing/2014/main" id="{A1665599-6F5F-4907-88BE-7A38D12C1BBF}"/>
              </a:ext>
            </a:extLst>
          </p:cNvPr>
          <p:cNvSpPr txBox="1">
            <a:spLocks noChangeArrowheads="1"/>
          </p:cNvSpPr>
          <p:nvPr/>
        </p:nvSpPr>
        <p:spPr bwMode="auto">
          <a:xfrm>
            <a:off x="3810000" y="4191000"/>
            <a:ext cx="464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b="1"/>
              <a:t>Note:</a:t>
            </a:r>
            <a:r>
              <a:rPr lang="en-GB" altLang="en-US" sz="1200"/>
              <a:t> If a unit-less number is required, then dimension         </a:t>
            </a:r>
          </a:p>
          <a:p>
            <a:pPr algn="l" eaLnBrk="1" hangingPunct="1"/>
            <a:r>
              <a:rPr lang="en-GB" altLang="en-US" sz="1200"/>
              <a:t>          type can be set to ‘None’. </a:t>
            </a:r>
          </a:p>
        </p:txBody>
      </p:sp>
      <p:sp>
        <p:nvSpPr>
          <p:cNvPr id="52239" name="TextBox 18">
            <a:extLst>
              <a:ext uri="{FF2B5EF4-FFF2-40B4-BE49-F238E27FC236}">
                <a16:creationId xmlns:a16="http://schemas.microsoft.com/office/drawing/2014/main" id="{FC89CEFB-44AD-4226-9F20-CB8C02C38409}"/>
              </a:ext>
            </a:extLst>
          </p:cNvPr>
          <p:cNvSpPr txBox="1">
            <a:spLocks noChangeArrowheads="1"/>
          </p:cNvSpPr>
          <p:nvPr/>
        </p:nvSpPr>
        <p:spPr bwMode="auto">
          <a:xfrm>
            <a:off x="3657600" y="4800600"/>
            <a:ext cx="533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buFontTx/>
              <a:buAutoNum type="arabicPeriod" startAt="3"/>
            </a:pPr>
            <a:r>
              <a:rPr lang="en-GB" altLang="en-US" sz="1200"/>
              <a:t>Select result to be </a:t>
            </a:r>
            <a:r>
              <a:rPr lang="en-GB" altLang="en-US" sz="1200" b="1">
                <a:solidFill>
                  <a:srgbClr val="0093D0"/>
                </a:solidFill>
              </a:rPr>
              <a:t>Mandatory</a:t>
            </a:r>
            <a:r>
              <a:rPr lang="en-GB" altLang="en-US" sz="1200"/>
              <a:t>. Mandatory results must be answered before the test can start. The software will not continue without an answer. The entry dialogue box displayed when the question is shown to the user will always be blank.  </a:t>
            </a:r>
          </a:p>
        </p:txBody>
      </p:sp>
      <p:pic>
        <p:nvPicPr>
          <p:cNvPr id="52240" name="Picture 6">
            <a:extLst>
              <a:ext uri="{FF2B5EF4-FFF2-40B4-BE49-F238E27FC236}">
                <a16:creationId xmlns:a16="http://schemas.microsoft.com/office/drawing/2014/main" id="{00A8C3BF-6C87-4B03-A4A3-C21400B52D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5791200"/>
            <a:ext cx="3543300" cy="6096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608B77E-07FE-4F94-8D74-0D8E405D98F4}"/>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53251" name="Rectangle 8">
            <a:extLst>
              <a:ext uri="{FF2B5EF4-FFF2-40B4-BE49-F238E27FC236}">
                <a16:creationId xmlns:a16="http://schemas.microsoft.com/office/drawing/2014/main" id="{1BC892ED-AF7F-4F51-AA5C-5452D1F2C604}"/>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53252" name="Billede 5" descr="LLOYD.jpg">
            <a:extLst>
              <a:ext uri="{FF2B5EF4-FFF2-40B4-BE49-F238E27FC236}">
                <a16:creationId xmlns:a16="http://schemas.microsoft.com/office/drawing/2014/main" id="{1F55B272-CCEE-4F5F-AA7B-29C896C114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Slide Number Placeholder 5">
            <a:extLst>
              <a:ext uri="{FF2B5EF4-FFF2-40B4-BE49-F238E27FC236}">
                <a16:creationId xmlns:a16="http://schemas.microsoft.com/office/drawing/2014/main" id="{5B1B7AE1-3E77-487B-9F58-E886BE66E23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269DA1-64E0-49B1-9700-4D27ADF1AE8B}" type="slidenum">
              <a:rPr lang="en-US" altLang="en-US">
                <a:solidFill>
                  <a:srgbClr val="808080"/>
                </a:solidFill>
              </a:rPr>
              <a:pPr eaLnBrk="1" hangingPunct="1"/>
              <a:t>51</a:t>
            </a:fld>
            <a:endParaRPr lang="en-US" altLang="en-US">
              <a:solidFill>
                <a:srgbClr val="808080"/>
              </a:solidFill>
            </a:endParaRPr>
          </a:p>
        </p:txBody>
      </p:sp>
      <p:sp>
        <p:nvSpPr>
          <p:cNvPr id="53254" name="TextBox 6">
            <a:extLst>
              <a:ext uri="{FF2B5EF4-FFF2-40B4-BE49-F238E27FC236}">
                <a16:creationId xmlns:a16="http://schemas.microsoft.com/office/drawing/2014/main" id="{21AD5402-DA28-49AC-8CF9-3ED538BB4776}"/>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53255" name="TextBox 15">
            <a:extLst>
              <a:ext uri="{FF2B5EF4-FFF2-40B4-BE49-F238E27FC236}">
                <a16:creationId xmlns:a16="http://schemas.microsoft.com/office/drawing/2014/main" id="{4F32378B-9169-4AD4-9730-AD263FDD6B59}"/>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53256" name="TextBox 12">
            <a:extLst>
              <a:ext uri="{FF2B5EF4-FFF2-40B4-BE49-F238E27FC236}">
                <a16:creationId xmlns:a16="http://schemas.microsoft.com/office/drawing/2014/main" id="{2805EC2C-DCA4-4F85-B743-3E2561526B0F}"/>
              </a:ext>
            </a:extLst>
          </p:cNvPr>
          <p:cNvSpPr txBox="1">
            <a:spLocks noChangeArrowheads="1"/>
          </p:cNvSpPr>
          <p:nvPr/>
        </p:nvSpPr>
        <p:spPr bwMode="auto">
          <a:xfrm>
            <a:off x="304800" y="1981200"/>
            <a:ext cx="8229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Pre and Post Test Questions</a:t>
            </a:r>
          </a:p>
          <a:p>
            <a:pPr algn="l" eaLnBrk="1" hangingPunct="1"/>
            <a:endParaRPr lang="en-GB" altLang="en-US" sz="1400" b="1" u="sng"/>
          </a:p>
          <a:p>
            <a:pPr algn="l" eaLnBrk="1" hangingPunct="1"/>
            <a:r>
              <a:rPr lang="en-GB" altLang="en-US" sz="1400" b="1" u="sng"/>
              <a:t>Configuring a Question</a:t>
            </a:r>
          </a:p>
          <a:p>
            <a:pPr algn="l" eaLnBrk="1" hangingPunct="1"/>
            <a:endParaRPr lang="en-GB" altLang="en-US" sz="1400" b="1" u="sng"/>
          </a:p>
          <a:p>
            <a:pPr algn="l" eaLnBrk="1" hangingPunct="1"/>
            <a:r>
              <a:rPr lang="en-GB" altLang="en-US" sz="1400"/>
              <a:t>For a new </a:t>
            </a:r>
            <a:r>
              <a:rPr lang="en-GB" altLang="en-US" sz="1400" b="1">
                <a:solidFill>
                  <a:srgbClr val="0093D0"/>
                </a:solidFill>
              </a:rPr>
              <a:t>Numerical</a:t>
            </a:r>
            <a:r>
              <a:rPr lang="en-GB" altLang="en-US" sz="1400" b="1"/>
              <a:t> </a:t>
            </a:r>
            <a:r>
              <a:rPr lang="en-GB" altLang="en-US" sz="1400"/>
              <a:t>question (contd..)  </a:t>
            </a:r>
            <a:endParaRPr lang="en-GB" altLang="en-US" sz="1400" b="1" u="sng"/>
          </a:p>
        </p:txBody>
      </p:sp>
      <p:sp>
        <p:nvSpPr>
          <p:cNvPr id="53257" name="TextBox 15">
            <a:extLst>
              <a:ext uri="{FF2B5EF4-FFF2-40B4-BE49-F238E27FC236}">
                <a16:creationId xmlns:a16="http://schemas.microsoft.com/office/drawing/2014/main" id="{D953D413-53E8-40C6-87D0-528087EFCF72}"/>
              </a:ext>
            </a:extLst>
          </p:cNvPr>
          <p:cNvSpPr txBox="1">
            <a:spLocks noChangeArrowheads="1"/>
          </p:cNvSpPr>
          <p:nvPr/>
        </p:nvSpPr>
        <p:spPr bwMode="auto">
          <a:xfrm>
            <a:off x="228600" y="32766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buFontTx/>
              <a:buAutoNum type="arabicPeriod" startAt="4"/>
            </a:pPr>
            <a:r>
              <a:rPr lang="en-GB" altLang="en-US" sz="1200"/>
              <a:t>User can define whether the answer entered must be within a tolerance configured between minimum and maximum values. Values are typed in min and max fields and units are selected. </a:t>
            </a:r>
            <a:endParaRPr lang="en-GB" altLang="en-US"/>
          </a:p>
        </p:txBody>
      </p:sp>
      <p:sp>
        <p:nvSpPr>
          <p:cNvPr id="53258" name="TextBox 16">
            <a:extLst>
              <a:ext uri="{FF2B5EF4-FFF2-40B4-BE49-F238E27FC236}">
                <a16:creationId xmlns:a16="http://schemas.microsoft.com/office/drawing/2014/main" id="{C8A78235-1AE9-4291-B1B7-35ECC4BC1F79}"/>
              </a:ext>
            </a:extLst>
          </p:cNvPr>
          <p:cNvSpPr txBox="1">
            <a:spLocks noChangeArrowheads="1"/>
          </p:cNvSpPr>
          <p:nvPr/>
        </p:nvSpPr>
        <p:spPr bwMode="auto">
          <a:xfrm>
            <a:off x="4724400" y="22860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5.  The question entry list can be limited to a number of pre-set answers in a drop down list.</a:t>
            </a:r>
            <a:endParaRPr lang="en-GB" altLang="en-US"/>
          </a:p>
        </p:txBody>
      </p:sp>
      <p:sp>
        <p:nvSpPr>
          <p:cNvPr id="53259" name="TextBox 18">
            <a:extLst>
              <a:ext uri="{FF2B5EF4-FFF2-40B4-BE49-F238E27FC236}">
                <a16:creationId xmlns:a16="http://schemas.microsoft.com/office/drawing/2014/main" id="{418416B0-F344-496C-85BE-64F23CFBD178}"/>
              </a:ext>
            </a:extLst>
          </p:cNvPr>
          <p:cNvSpPr txBox="1">
            <a:spLocks noChangeArrowheads="1"/>
          </p:cNvSpPr>
          <p:nvPr/>
        </p:nvSpPr>
        <p:spPr bwMode="auto">
          <a:xfrm>
            <a:off x="4648200" y="42672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Type the answer in the text box</a:t>
            </a:r>
          </a:p>
        </p:txBody>
      </p:sp>
      <p:sp>
        <p:nvSpPr>
          <p:cNvPr id="53260" name="TextBox 19">
            <a:extLst>
              <a:ext uri="{FF2B5EF4-FFF2-40B4-BE49-F238E27FC236}">
                <a16:creationId xmlns:a16="http://schemas.microsoft.com/office/drawing/2014/main" id="{66E3E3C9-8931-4695-9423-6FBB62012792}"/>
              </a:ext>
            </a:extLst>
          </p:cNvPr>
          <p:cNvSpPr txBox="1">
            <a:spLocks noChangeArrowheads="1"/>
          </p:cNvSpPr>
          <p:nvPr/>
        </p:nvSpPr>
        <p:spPr bwMode="auto">
          <a:xfrm>
            <a:off x="6537325" y="486727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Press the </a:t>
            </a:r>
            <a:r>
              <a:rPr lang="en-GB" altLang="en-US" sz="1200" b="1"/>
              <a:t>&gt;</a:t>
            </a:r>
            <a:r>
              <a:rPr lang="en-GB" altLang="en-US" sz="1200"/>
              <a:t> button to store the answer</a:t>
            </a:r>
          </a:p>
        </p:txBody>
      </p:sp>
      <p:sp>
        <p:nvSpPr>
          <p:cNvPr id="53261" name="TextBox 21">
            <a:extLst>
              <a:ext uri="{FF2B5EF4-FFF2-40B4-BE49-F238E27FC236}">
                <a16:creationId xmlns:a16="http://schemas.microsoft.com/office/drawing/2014/main" id="{4AF943BD-C235-40E1-A632-CE40D4765B65}"/>
              </a:ext>
            </a:extLst>
          </p:cNvPr>
          <p:cNvSpPr txBox="1">
            <a:spLocks noChangeArrowheads="1"/>
          </p:cNvSpPr>
          <p:nvPr/>
        </p:nvSpPr>
        <p:spPr bwMode="auto">
          <a:xfrm>
            <a:off x="7391400" y="42672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Highlight an answer and press X to remove it from storage</a:t>
            </a:r>
          </a:p>
        </p:txBody>
      </p:sp>
      <p:sp>
        <p:nvSpPr>
          <p:cNvPr id="53262" name="TextBox 31">
            <a:extLst>
              <a:ext uri="{FF2B5EF4-FFF2-40B4-BE49-F238E27FC236}">
                <a16:creationId xmlns:a16="http://schemas.microsoft.com/office/drawing/2014/main" id="{6B8B6128-34E7-4679-8E7C-EE3F9AD1083F}"/>
              </a:ext>
            </a:extLst>
          </p:cNvPr>
          <p:cNvSpPr txBox="1">
            <a:spLocks noChangeArrowheads="1"/>
          </p:cNvSpPr>
          <p:nvPr/>
        </p:nvSpPr>
        <p:spPr bwMode="auto">
          <a:xfrm>
            <a:off x="5024438" y="56388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This option is very useful if the integrity of answer is critical and can also be time saving if answers required detailed entry.</a:t>
            </a:r>
          </a:p>
        </p:txBody>
      </p:sp>
      <p:pic>
        <p:nvPicPr>
          <p:cNvPr id="53263" name="Picture 2">
            <a:extLst>
              <a:ext uri="{FF2B5EF4-FFF2-40B4-BE49-F238E27FC236}">
                <a16:creationId xmlns:a16="http://schemas.microsoft.com/office/drawing/2014/main" id="{3BF5C296-F0F4-4C25-9EB6-2BCEBBC970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114800"/>
            <a:ext cx="3924300" cy="7143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53264" name="Picture 3">
            <a:extLst>
              <a:ext uri="{FF2B5EF4-FFF2-40B4-BE49-F238E27FC236}">
                <a16:creationId xmlns:a16="http://schemas.microsoft.com/office/drawing/2014/main" id="{92E1E5EA-C0D3-4B64-85A9-A381171E73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4916488"/>
            <a:ext cx="2209800" cy="10826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53265" name="TextBox 22">
            <a:extLst>
              <a:ext uri="{FF2B5EF4-FFF2-40B4-BE49-F238E27FC236}">
                <a16:creationId xmlns:a16="http://schemas.microsoft.com/office/drawing/2014/main" id="{6C30F01B-B616-4286-96BC-4E1B61C01F56}"/>
              </a:ext>
            </a:extLst>
          </p:cNvPr>
          <p:cNvSpPr txBox="1">
            <a:spLocks noChangeArrowheads="1"/>
          </p:cNvSpPr>
          <p:nvPr/>
        </p:nvSpPr>
        <p:spPr bwMode="auto">
          <a:xfrm>
            <a:off x="469900" y="6019800"/>
            <a:ext cx="388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A warning message will be displayed  if the answer is outside a set limit. The test will not continue until a legal value is entered.</a:t>
            </a:r>
          </a:p>
        </p:txBody>
      </p:sp>
      <p:pic>
        <p:nvPicPr>
          <p:cNvPr id="53266" name="Picture 4">
            <a:extLst>
              <a:ext uri="{FF2B5EF4-FFF2-40B4-BE49-F238E27FC236}">
                <a16:creationId xmlns:a16="http://schemas.microsoft.com/office/drawing/2014/main" id="{A65F078E-AB3D-4C69-931F-0B3EC43B92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6025" y="2819400"/>
            <a:ext cx="3905250" cy="13430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53267" name="TextBox 24">
            <a:extLst>
              <a:ext uri="{FF2B5EF4-FFF2-40B4-BE49-F238E27FC236}">
                <a16:creationId xmlns:a16="http://schemas.microsoft.com/office/drawing/2014/main" id="{C26BF6AE-9270-4B37-A406-9AE5C938F082}"/>
              </a:ext>
            </a:extLst>
          </p:cNvPr>
          <p:cNvSpPr txBox="1">
            <a:spLocks noChangeArrowheads="1"/>
          </p:cNvSpPr>
          <p:nvPr/>
        </p:nvSpPr>
        <p:spPr bwMode="auto">
          <a:xfrm>
            <a:off x="4953000" y="48006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a:t>Select the quantity units</a:t>
            </a:r>
          </a:p>
        </p:txBody>
      </p:sp>
      <p:cxnSp>
        <p:nvCxnSpPr>
          <p:cNvPr id="53268" name="Straight Arrow Connector 27">
            <a:extLst>
              <a:ext uri="{FF2B5EF4-FFF2-40B4-BE49-F238E27FC236}">
                <a16:creationId xmlns:a16="http://schemas.microsoft.com/office/drawing/2014/main" id="{C768C8A2-CC4C-45B2-9916-15A381039F9E}"/>
              </a:ext>
            </a:extLst>
          </p:cNvPr>
          <p:cNvCxnSpPr>
            <a:cxnSpLocks noChangeShapeType="1"/>
            <a:stCxn id="53261" idx="0"/>
          </p:cNvCxnSpPr>
          <p:nvPr/>
        </p:nvCxnSpPr>
        <p:spPr bwMode="auto">
          <a:xfrm flipH="1" flipV="1">
            <a:off x="7224713" y="3775075"/>
            <a:ext cx="1042987" cy="492125"/>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3269" name="Straight Arrow Connector 30">
            <a:extLst>
              <a:ext uri="{FF2B5EF4-FFF2-40B4-BE49-F238E27FC236}">
                <a16:creationId xmlns:a16="http://schemas.microsoft.com/office/drawing/2014/main" id="{38613641-5188-4711-B828-9A3AC81A8AD0}"/>
              </a:ext>
            </a:extLst>
          </p:cNvPr>
          <p:cNvCxnSpPr>
            <a:cxnSpLocks noChangeShapeType="1"/>
          </p:cNvCxnSpPr>
          <p:nvPr/>
        </p:nvCxnSpPr>
        <p:spPr bwMode="auto">
          <a:xfrm flipH="1" flipV="1">
            <a:off x="7134225" y="3494088"/>
            <a:ext cx="28575" cy="1382712"/>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3270" name="Straight Arrow Connector 34">
            <a:extLst>
              <a:ext uri="{FF2B5EF4-FFF2-40B4-BE49-F238E27FC236}">
                <a16:creationId xmlns:a16="http://schemas.microsoft.com/office/drawing/2014/main" id="{63564170-4A18-42E4-86BF-273E8FC4830E}"/>
              </a:ext>
            </a:extLst>
          </p:cNvPr>
          <p:cNvCxnSpPr>
            <a:cxnSpLocks noChangeShapeType="1"/>
          </p:cNvCxnSpPr>
          <p:nvPr/>
        </p:nvCxnSpPr>
        <p:spPr bwMode="auto">
          <a:xfrm flipV="1">
            <a:off x="6248400" y="3505200"/>
            <a:ext cx="152400" cy="12954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3271" name="Straight Arrow Connector 36">
            <a:extLst>
              <a:ext uri="{FF2B5EF4-FFF2-40B4-BE49-F238E27FC236}">
                <a16:creationId xmlns:a16="http://schemas.microsoft.com/office/drawing/2014/main" id="{3A17BCA4-7E6C-49E2-9584-585F935F2563}"/>
              </a:ext>
            </a:extLst>
          </p:cNvPr>
          <p:cNvCxnSpPr>
            <a:cxnSpLocks noChangeShapeType="1"/>
            <a:stCxn id="53259" idx="0"/>
          </p:cNvCxnSpPr>
          <p:nvPr/>
        </p:nvCxnSpPr>
        <p:spPr bwMode="auto">
          <a:xfrm flipV="1">
            <a:off x="5524500" y="3505200"/>
            <a:ext cx="38100" cy="762000"/>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B0B56B0-AB99-4B74-826A-4570B9EEFEA3}"/>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54275" name="Rectangle 8">
            <a:extLst>
              <a:ext uri="{FF2B5EF4-FFF2-40B4-BE49-F238E27FC236}">
                <a16:creationId xmlns:a16="http://schemas.microsoft.com/office/drawing/2014/main" id="{E0602DE7-E5D9-44E7-BF00-400E2F86504D}"/>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54276" name="Billede 5" descr="LLOYD.jpg">
            <a:extLst>
              <a:ext uri="{FF2B5EF4-FFF2-40B4-BE49-F238E27FC236}">
                <a16:creationId xmlns:a16="http://schemas.microsoft.com/office/drawing/2014/main" id="{A2048D6A-37BE-4650-9907-ADF35A50AF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Slide Number Placeholder 5">
            <a:extLst>
              <a:ext uri="{FF2B5EF4-FFF2-40B4-BE49-F238E27FC236}">
                <a16:creationId xmlns:a16="http://schemas.microsoft.com/office/drawing/2014/main" id="{EB2E6DFC-E726-4B9B-A980-7D5B939D72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DD7B70-D03D-4C80-B839-60BAEF92BD88}" type="slidenum">
              <a:rPr lang="en-US" altLang="en-US">
                <a:solidFill>
                  <a:srgbClr val="808080"/>
                </a:solidFill>
              </a:rPr>
              <a:pPr eaLnBrk="1" hangingPunct="1"/>
              <a:t>52</a:t>
            </a:fld>
            <a:endParaRPr lang="en-US" altLang="en-US">
              <a:solidFill>
                <a:srgbClr val="808080"/>
              </a:solidFill>
            </a:endParaRPr>
          </a:p>
        </p:txBody>
      </p:sp>
      <p:sp>
        <p:nvSpPr>
          <p:cNvPr id="54278" name="TextBox 6">
            <a:extLst>
              <a:ext uri="{FF2B5EF4-FFF2-40B4-BE49-F238E27FC236}">
                <a16:creationId xmlns:a16="http://schemas.microsoft.com/office/drawing/2014/main" id="{A4091FD9-7B05-4571-A2ED-9A500645F8E2}"/>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54279" name="TextBox 15">
            <a:extLst>
              <a:ext uri="{FF2B5EF4-FFF2-40B4-BE49-F238E27FC236}">
                <a16:creationId xmlns:a16="http://schemas.microsoft.com/office/drawing/2014/main" id="{69E5C179-C182-4D71-B94C-A71934C6D504}"/>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54280" name="TextBox 12">
            <a:extLst>
              <a:ext uri="{FF2B5EF4-FFF2-40B4-BE49-F238E27FC236}">
                <a16:creationId xmlns:a16="http://schemas.microsoft.com/office/drawing/2014/main" id="{0F64FD94-04DE-4D54-8607-6995B91637AB}"/>
              </a:ext>
            </a:extLst>
          </p:cNvPr>
          <p:cNvSpPr txBox="1">
            <a:spLocks noChangeArrowheads="1"/>
          </p:cNvSpPr>
          <p:nvPr/>
        </p:nvSpPr>
        <p:spPr bwMode="auto">
          <a:xfrm>
            <a:off x="5181600" y="2057400"/>
            <a:ext cx="3581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b="1" u="sng"/>
          </a:p>
          <a:p>
            <a:pPr algn="l" eaLnBrk="1" hangingPunct="1"/>
            <a:r>
              <a:rPr lang="en-GB" altLang="en-US" sz="1400"/>
              <a:t>The Preconditioning option is the third side button down on the edit setup window.</a:t>
            </a:r>
          </a:p>
          <a:p>
            <a:pPr algn="l" eaLnBrk="1" hangingPunct="1"/>
            <a:endParaRPr lang="en-GB" altLang="en-US" sz="1400"/>
          </a:p>
          <a:p>
            <a:pPr algn="l" eaLnBrk="1" hangingPunct="1"/>
            <a:r>
              <a:rPr lang="en-GB" altLang="en-US" sz="1400"/>
              <a:t>Preconditioning is an area of the program that will allow a sample to be exercised for a predetermined set of conditions prior to test. </a:t>
            </a:r>
          </a:p>
          <a:p>
            <a:pPr algn="l" eaLnBrk="1" hangingPunct="1"/>
            <a:r>
              <a:rPr lang="en-GB" altLang="en-US" sz="1400"/>
              <a:t>Such things as foams, rubbers or springs, may require such an initial phase of testing to prepare the sample for ‘working’ condition.</a:t>
            </a:r>
          </a:p>
          <a:p>
            <a:pPr algn="l" eaLnBrk="1" hangingPunct="1"/>
            <a:endParaRPr lang="en-GB" altLang="en-US" sz="1400"/>
          </a:p>
          <a:p>
            <a:pPr algn="l" eaLnBrk="1" hangingPunct="1"/>
            <a:r>
              <a:rPr lang="en-GB" altLang="en-US" sz="1400"/>
              <a:t>The difference between a normal test running and preconditioning stage before a test, is that </a:t>
            </a:r>
            <a:r>
              <a:rPr lang="en-GB" altLang="en-US" sz="1400" b="1"/>
              <a:t>a graph will not be created</a:t>
            </a:r>
            <a:r>
              <a:rPr lang="en-GB" altLang="en-US" sz="1400"/>
              <a:t> during the preconditioning phase and </a:t>
            </a:r>
            <a:r>
              <a:rPr lang="en-GB" altLang="en-US" sz="1400" b="1"/>
              <a:t>no results will be obtained</a:t>
            </a:r>
            <a:r>
              <a:rPr lang="en-GB" altLang="en-US" sz="1400"/>
              <a:t>.</a:t>
            </a:r>
          </a:p>
          <a:p>
            <a:pPr algn="l" eaLnBrk="1" hangingPunct="1"/>
            <a:endParaRPr lang="en-GB" altLang="en-US" sz="1400" b="1" u="sng"/>
          </a:p>
          <a:p>
            <a:pPr algn="l" eaLnBrk="1" hangingPunct="1"/>
            <a:endParaRPr lang="en-GB" altLang="en-US" sz="1400" b="1" u="sng"/>
          </a:p>
        </p:txBody>
      </p:sp>
      <p:pic>
        <p:nvPicPr>
          <p:cNvPr id="54281" name="Picture 10">
            <a:extLst>
              <a:ext uri="{FF2B5EF4-FFF2-40B4-BE49-F238E27FC236}">
                <a16:creationId xmlns:a16="http://schemas.microsoft.com/office/drawing/2014/main" id="{837AE773-3C7D-45D4-B80A-AB6540B55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62200"/>
            <a:ext cx="4486275" cy="42957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54282" name="TextBox 10">
            <a:extLst>
              <a:ext uri="{FF2B5EF4-FFF2-40B4-BE49-F238E27FC236}">
                <a16:creationId xmlns:a16="http://schemas.microsoft.com/office/drawing/2014/main" id="{30A79DD2-B7D7-43AC-B093-FBE444B536C9}"/>
              </a:ext>
            </a:extLst>
          </p:cNvPr>
          <p:cNvSpPr txBox="1">
            <a:spLocks noChangeArrowheads="1"/>
          </p:cNvSpPr>
          <p:nvPr/>
        </p:nvSpPr>
        <p:spPr bwMode="auto">
          <a:xfrm>
            <a:off x="457200" y="1981200"/>
            <a:ext cx="342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Preconditioning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E5DABB-EC4B-48C6-A61C-6999ED9A3C84}"/>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55299" name="Rectangle 8">
            <a:extLst>
              <a:ext uri="{FF2B5EF4-FFF2-40B4-BE49-F238E27FC236}">
                <a16:creationId xmlns:a16="http://schemas.microsoft.com/office/drawing/2014/main" id="{765590F0-F47F-4AF4-A7C8-0C1EB3271AC5}"/>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55300" name="Billede 5" descr="LLOYD.jpg">
            <a:extLst>
              <a:ext uri="{FF2B5EF4-FFF2-40B4-BE49-F238E27FC236}">
                <a16:creationId xmlns:a16="http://schemas.microsoft.com/office/drawing/2014/main" id="{FC8208BC-2FE4-4249-9C15-A80461AFC4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Slide Number Placeholder 5">
            <a:extLst>
              <a:ext uri="{FF2B5EF4-FFF2-40B4-BE49-F238E27FC236}">
                <a16:creationId xmlns:a16="http://schemas.microsoft.com/office/drawing/2014/main" id="{30681188-586C-4207-BCEE-6859A5FED5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860C2B-C770-4E5D-9112-629DD5FB63AE}" type="slidenum">
              <a:rPr lang="en-US" altLang="en-US">
                <a:solidFill>
                  <a:srgbClr val="808080"/>
                </a:solidFill>
              </a:rPr>
              <a:pPr eaLnBrk="1" hangingPunct="1"/>
              <a:t>53</a:t>
            </a:fld>
            <a:endParaRPr lang="en-US" altLang="en-US">
              <a:solidFill>
                <a:srgbClr val="808080"/>
              </a:solidFill>
            </a:endParaRPr>
          </a:p>
        </p:txBody>
      </p:sp>
      <p:sp>
        <p:nvSpPr>
          <p:cNvPr id="55302" name="TextBox 6">
            <a:extLst>
              <a:ext uri="{FF2B5EF4-FFF2-40B4-BE49-F238E27FC236}">
                <a16:creationId xmlns:a16="http://schemas.microsoft.com/office/drawing/2014/main" id="{B47F2EC5-C559-4862-A742-74993FA00266}"/>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55303" name="TextBox 15">
            <a:extLst>
              <a:ext uri="{FF2B5EF4-FFF2-40B4-BE49-F238E27FC236}">
                <a16:creationId xmlns:a16="http://schemas.microsoft.com/office/drawing/2014/main" id="{8ACBB9D9-E808-4C82-B147-A45552842306}"/>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55304" name="TextBox 10">
            <a:extLst>
              <a:ext uri="{FF2B5EF4-FFF2-40B4-BE49-F238E27FC236}">
                <a16:creationId xmlns:a16="http://schemas.microsoft.com/office/drawing/2014/main" id="{26617461-F315-4EB8-84CD-87473B704F89}"/>
              </a:ext>
            </a:extLst>
          </p:cNvPr>
          <p:cNvSpPr txBox="1">
            <a:spLocks noChangeArrowheads="1"/>
          </p:cNvSpPr>
          <p:nvPr/>
        </p:nvSpPr>
        <p:spPr bwMode="auto">
          <a:xfrm>
            <a:off x="457200" y="1981200"/>
            <a:ext cx="342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Preconditioning</a:t>
            </a:r>
          </a:p>
        </p:txBody>
      </p:sp>
      <p:sp>
        <p:nvSpPr>
          <p:cNvPr id="55305" name="TextBox 11">
            <a:extLst>
              <a:ext uri="{FF2B5EF4-FFF2-40B4-BE49-F238E27FC236}">
                <a16:creationId xmlns:a16="http://schemas.microsoft.com/office/drawing/2014/main" id="{D65B952E-C188-4356-875E-0182252C2F73}"/>
              </a:ext>
            </a:extLst>
          </p:cNvPr>
          <p:cNvSpPr txBox="1">
            <a:spLocks noChangeArrowheads="1"/>
          </p:cNvSpPr>
          <p:nvPr/>
        </p:nvSpPr>
        <p:spPr bwMode="auto">
          <a:xfrm>
            <a:off x="4953000" y="1905000"/>
            <a:ext cx="3810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Preconditioning is enabled with a check box in the upper left hand corner.</a:t>
            </a:r>
          </a:p>
          <a:p>
            <a:pPr algn="l" eaLnBrk="1" hangingPunct="1"/>
            <a:endParaRPr lang="en-GB" altLang="en-US" sz="1400"/>
          </a:p>
          <a:p>
            <a:pPr algn="l" eaLnBrk="1" hangingPunct="1"/>
            <a:r>
              <a:rPr lang="en-GB" altLang="en-US" sz="1400"/>
              <a:t>The user can select which type of Limit</a:t>
            </a:r>
            <a:r>
              <a:rPr lang="en-GB" altLang="en-US" sz="1400" b="1">
                <a:solidFill>
                  <a:srgbClr val="0093D0"/>
                </a:solidFill>
              </a:rPr>
              <a:t> </a:t>
            </a:r>
            <a:r>
              <a:rPr lang="en-GB" altLang="en-US" sz="1400"/>
              <a:t>to drive between using </a:t>
            </a:r>
            <a:r>
              <a:rPr lang="en-GB" altLang="en-US" sz="1400" b="1">
                <a:solidFill>
                  <a:srgbClr val="0093D0"/>
                </a:solidFill>
              </a:rPr>
              <a:t>Drive To </a:t>
            </a:r>
            <a:r>
              <a:rPr lang="en-GB" altLang="en-US" sz="1400"/>
              <a:t>(Load or Extension), the value of the </a:t>
            </a:r>
            <a:r>
              <a:rPr lang="en-GB" altLang="en-US" sz="1400" b="1">
                <a:solidFill>
                  <a:srgbClr val="0093D0"/>
                </a:solidFill>
              </a:rPr>
              <a:t>Drive Limits</a:t>
            </a:r>
            <a:r>
              <a:rPr lang="en-GB" altLang="en-US" sz="1400"/>
              <a:t>  (limit 1 being lower and limit 2 being upper) and the unit type.</a:t>
            </a:r>
          </a:p>
          <a:p>
            <a:pPr algn="l" eaLnBrk="1" hangingPunct="1"/>
            <a:endParaRPr lang="en-GB" altLang="en-US" sz="1400"/>
          </a:p>
          <a:p>
            <a:pPr algn="l" eaLnBrk="1" hangingPunct="1"/>
            <a:r>
              <a:rPr lang="en-GB" altLang="en-US" sz="1400" b="1">
                <a:solidFill>
                  <a:srgbClr val="0093D0"/>
                </a:solidFill>
              </a:rPr>
              <a:t>Drive Speed </a:t>
            </a:r>
            <a:r>
              <a:rPr lang="en-GB" altLang="en-US" sz="1400"/>
              <a:t>can be set. This will be the speed for both limits.</a:t>
            </a:r>
          </a:p>
        </p:txBody>
      </p:sp>
      <p:pic>
        <p:nvPicPr>
          <p:cNvPr id="55306" name="Picture 4">
            <a:extLst>
              <a:ext uri="{FF2B5EF4-FFF2-40B4-BE49-F238E27FC236}">
                <a16:creationId xmlns:a16="http://schemas.microsoft.com/office/drawing/2014/main" id="{DB10CE6A-840B-4757-BC10-AC135D966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63" y="2398713"/>
            <a:ext cx="4343400" cy="18542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55307" name="Picture 5">
            <a:extLst>
              <a:ext uri="{FF2B5EF4-FFF2-40B4-BE49-F238E27FC236}">
                <a16:creationId xmlns:a16="http://schemas.microsoft.com/office/drawing/2014/main" id="{476E09E4-8855-4C0A-B168-5761DD1E5E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19600"/>
            <a:ext cx="4343400" cy="8509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55308" name="TextBox 17">
            <a:extLst>
              <a:ext uri="{FF2B5EF4-FFF2-40B4-BE49-F238E27FC236}">
                <a16:creationId xmlns:a16="http://schemas.microsoft.com/office/drawing/2014/main" id="{6D05DA2B-6AA0-491A-82A7-D1F45F61CD13}"/>
              </a:ext>
            </a:extLst>
          </p:cNvPr>
          <p:cNvSpPr txBox="1">
            <a:spLocks noChangeArrowheads="1"/>
          </p:cNvSpPr>
          <p:nvPr/>
        </p:nvSpPr>
        <p:spPr bwMode="auto">
          <a:xfrm>
            <a:off x="4953000" y="4343400"/>
            <a:ext cx="403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Until</a:t>
            </a:r>
            <a:r>
              <a:rPr lang="en-GB" altLang="en-US" sz="1400" b="1"/>
              <a:t> </a:t>
            </a:r>
            <a:r>
              <a:rPr lang="en-GB" altLang="en-US" sz="1400"/>
              <a:t>is a condition that will stop the preconditioning phase when a time limit, number of cycles or a measured change in actual Load or Extension between limits is reached.</a:t>
            </a:r>
          </a:p>
        </p:txBody>
      </p:sp>
      <p:pic>
        <p:nvPicPr>
          <p:cNvPr id="55309" name="Picture 6">
            <a:extLst>
              <a:ext uri="{FF2B5EF4-FFF2-40B4-BE49-F238E27FC236}">
                <a16:creationId xmlns:a16="http://schemas.microsoft.com/office/drawing/2014/main" id="{B79CD7A7-627B-4B15-9069-44EE1CD29C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63" y="5626100"/>
            <a:ext cx="4343400" cy="7620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55310" name="TextBox 19">
            <a:extLst>
              <a:ext uri="{FF2B5EF4-FFF2-40B4-BE49-F238E27FC236}">
                <a16:creationId xmlns:a16="http://schemas.microsoft.com/office/drawing/2014/main" id="{2C06D845-F434-4CF4-83E7-0AF5C7AF9195}"/>
              </a:ext>
            </a:extLst>
          </p:cNvPr>
          <p:cNvSpPr txBox="1">
            <a:spLocks noChangeArrowheads="1"/>
          </p:cNvSpPr>
          <p:nvPr/>
        </p:nvSpPr>
        <p:spPr bwMode="auto">
          <a:xfrm>
            <a:off x="4953000" y="5562600"/>
            <a:ext cx="4038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At Finish </a:t>
            </a:r>
            <a:r>
              <a:rPr lang="en-GB" altLang="en-US" sz="1400"/>
              <a:t>The machine will return to it’s set zero point or will  drive back to zero load for safe removal of sample if required.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F301BE1-0CD3-4B94-9B7D-947C38F0C03E}"/>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56323" name="Rectangle 8">
            <a:extLst>
              <a:ext uri="{FF2B5EF4-FFF2-40B4-BE49-F238E27FC236}">
                <a16:creationId xmlns:a16="http://schemas.microsoft.com/office/drawing/2014/main" id="{E65D03CC-5D8B-4432-A5A7-61B5B5061B72}"/>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56324" name="Billede 5" descr="LLOYD.jpg">
            <a:extLst>
              <a:ext uri="{FF2B5EF4-FFF2-40B4-BE49-F238E27FC236}">
                <a16:creationId xmlns:a16="http://schemas.microsoft.com/office/drawing/2014/main" id="{166561A3-7539-4036-90CA-38F9D676B1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Slide Number Placeholder 5">
            <a:extLst>
              <a:ext uri="{FF2B5EF4-FFF2-40B4-BE49-F238E27FC236}">
                <a16:creationId xmlns:a16="http://schemas.microsoft.com/office/drawing/2014/main" id="{FABCF954-9A2A-4115-82D8-B76B7C0BB75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AB6C15-DB35-45C4-967A-D9D3AB2EDC66}" type="slidenum">
              <a:rPr lang="en-US" altLang="en-US">
                <a:solidFill>
                  <a:srgbClr val="808080"/>
                </a:solidFill>
              </a:rPr>
              <a:pPr eaLnBrk="1" hangingPunct="1"/>
              <a:t>54</a:t>
            </a:fld>
            <a:endParaRPr lang="en-US" altLang="en-US">
              <a:solidFill>
                <a:srgbClr val="808080"/>
              </a:solidFill>
            </a:endParaRPr>
          </a:p>
        </p:txBody>
      </p:sp>
      <p:sp>
        <p:nvSpPr>
          <p:cNvPr id="56326" name="TextBox 6">
            <a:extLst>
              <a:ext uri="{FF2B5EF4-FFF2-40B4-BE49-F238E27FC236}">
                <a16:creationId xmlns:a16="http://schemas.microsoft.com/office/drawing/2014/main" id="{E04509E8-999F-4CBD-8FAC-AB40ED666E21}"/>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56327" name="TextBox 15">
            <a:extLst>
              <a:ext uri="{FF2B5EF4-FFF2-40B4-BE49-F238E27FC236}">
                <a16:creationId xmlns:a16="http://schemas.microsoft.com/office/drawing/2014/main" id="{EEB47010-AB0C-44A2-84BC-9A1226F03171}"/>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56328" name="TextBox 10">
            <a:extLst>
              <a:ext uri="{FF2B5EF4-FFF2-40B4-BE49-F238E27FC236}">
                <a16:creationId xmlns:a16="http://schemas.microsoft.com/office/drawing/2014/main" id="{DB546FAE-6894-4722-B603-FF64E018D641}"/>
              </a:ext>
            </a:extLst>
          </p:cNvPr>
          <p:cNvSpPr txBox="1">
            <a:spLocks noChangeArrowheads="1"/>
          </p:cNvSpPr>
          <p:nvPr/>
        </p:nvSpPr>
        <p:spPr bwMode="auto">
          <a:xfrm>
            <a:off x="609600" y="2057400"/>
            <a:ext cx="8153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Test Options</a:t>
            </a:r>
          </a:p>
          <a:p>
            <a:pPr algn="l" eaLnBrk="1" hangingPunct="1"/>
            <a:endParaRPr lang="en-GB" altLang="en-US" sz="1400" b="1" u="sng"/>
          </a:p>
          <a:p>
            <a:pPr algn="l" eaLnBrk="1" hangingPunct="1"/>
            <a:r>
              <a:rPr lang="en-GB" altLang="en-US" sz="1400"/>
              <a:t>The fourth option button down the right hand side of the setup window is Test Options. These options will be run </a:t>
            </a:r>
            <a:r>
              <a:rPr lang="en-GB" altLang="en-US" sz="1400" b="1"/>
              <a:t>every time a test is run</a:t>
            </a:r>
            <a:r>
              <a:rPr lang="en-GB" altLang="en-US" sz="1400"/>
              <a:t>, before or after a test, regardless of any other automation functions. The options come under four main areas.</a:t>
            </a:r>
          </a:p>
          <a:p>
            <a:pPr algn="l" eaLnBrk="1" hangingPunct="1"/>
            <a:endParaRPr lang="en-GB" altLang="en-US" sz="1400" b="1" u="sng"/>
          </a:p>
          <a:p>
            <a:pPr algn="l" eaLnBrk="1" hangingPunct="1"/>
            <a:r>
              <a:rPr lang="en-GB" altLang="en-US" sz="1400" b="1">
                <a:solidFill>
                  <a:srgbClr val="0093D0"/>
                </a:solidFill>
              </a:rPr>
              <a:t>Pre-Test Options</a:t>
            </a:r>
          </a:p>
        </p:txBody>
      </p:sp>
      <p:sp>
        <p:nvSpPr>
          <p:cNvPr id="56329" name="TextBox 15">
            <a:extLst>
              <a:ext uri="{FF2B5EF4-FFF2-40B4-BE49-F238E27FC236}">
                <a16:creationId xmlns:a16="http://schemas.microsoft.com/office/drawing/2014/main" id="{C3DEB532-5C3C-458D-9E78-BA274F810753}"/>
              </a:ext>
            </a:extLst>
          </p:cNvPr>
          <p:cNvSpPr txBox="1">
            <a:spLocks noChangeArrowheads="1"/>
          </p:cNvSpPr>
          <p:nvPr/>
        </p:nvSpPr>
        <p:spPr bwMode="auto">
          <a:xfrm>
            <a:off x="609600" y="4876800"/>
            <a:ext cx="8229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Specified Load-Cell is Required</a:t>
            </a:r>
          </a:p>
          <a:p>
            <a:pPr algn="l" eaLnBrk="1" hangingPunct="1"/>
            <a:endParaRPr lang="en-GB" altLang="en-US" sz="1400">
              <a:solidFill>
                <a:srgbClr val="0093D0"/>
              </a:solidFill>
            </a:endParaRPr>
          </a:p>
          <a:p>
            <a:pPr algn="l" eaLnBrk="1" hangingPunct="1"/>
            <a:r>
              <a:rPr lang="en-GB" altLang="en-US" sz="1400"/>
              <a:t>If this check box is selected, then only a load cell of that capacity can be used when starting a test.</a:t>
            </a:r>
          </a:p>
          <a:p>
            <a:pPr algn="l" eaLnBrk="1" hangingPunct="1"/>
            <a:r>
              <a:rPr lang="en-GB" altLang="en-US" sz="1400"/>
              <a:t>This information will be stored with the test file and the load cell fitted to the test machine will be checked each time a test is started. A warning will be displayed if the specified value does not match.</a:t>
            </a:r>
          </a:p>
          <a:p>
            <a:pPr algn="l" eaLnBrk="1" hangingPunct="1"/>
            <a:endParaRPr lang="en-GB" altLang="en-US" sz="1400"/>
          </a:p>
          <a:p>
            <a:pPr algn="l" eaLnBrk="1" hangingPunct="1"/>
            <a:r>
              <a:rPr lang="en-GB" altLang="en-US" sz="1400"/>
              <a:t>This can be a useful safety feature to prevent damage if a number of load cells are used on a machine. </a:t>
            </a:r>
          </a:p>
        </p:txBody>
      </p:sp>
      <p:pic>
        <p:nvPicPr>
          <p:cNvPr id="56330" name="Picture 3">
            <a:extLst>
              <a:ext uri="{FF2B5EF4-FFF2-40B4-BE49-F238E27FC236}">
                <a16:creationId xmlns:a16="http://schemas.microsoft.com/office/drawing/2014/main" id="{19336ACC-BBE3-4FAC-B7BD-61811EB6B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33800"/>
            <a:ext cx="5057775" cy="9715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6846F3B-DEBB-469D-95D6-3DEF5ADAE18B}"/>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57347" name="Rectangle 8">
            <a:extLst>
              <a:ext uri="{FF2B5EF4-FFF2-40B4-BE49-F238E27FC236}">
                <a16:creationId xmlns:a16="http://schemas.microsoft.com/office/drawing/2014/main" id="{65F90BFB-F992-4E8B-B2C2-827EC3CA7692}"/>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57348" name="Billede 5" descr="LLOYD.jpg">
            <a:extLst>
              <a:ext uri="{FF2B5EF4-FFF2-40B4-BE49-F238E27FC236}">
                <a16:creationId xmlns:a16="http://schemas.microsoft.com/office/drawing/2014/main" id="{B962EC01-1DE6-4FB7-B8C1-4251B72A77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Slide Number Placeholder 5">
            <a:extLst>
              <a:ext uri="{FF2B5EF4-FFF2-40B4-BE49-F238E27FC236}">
                <a16:creationId xmlns:a16="http://schemas.microsoft.com/office/drawing/2014/main" id="{6AC25C6F-FAD6-4D83-9D1C-1C2CAC40A9F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9E4FA4-B03E-445F-A3C6-C1F62C1AD007}" type="slidenum">
              <a:rPr lang="en-US" altLang="en-US">
                <a:solidFill>
                  <a:srgbClr val="808080"/>
                </a:solidFill>
              </a:rPr>
              <a:pPr eaLnBrk="1" hangingPunct="1"/>
              <a:t>55</a:t>
            </a:fld>
            <a:endParaRPr lang="en-US" altLang="en-US">
              <a:solidFill>
                <a:srgbClr val="808080"/>
              </a:solidFill>
            </a:endParaRPr>
          </a:p>
        </p:txBody>
      </p:sp>
      <p:sp>
        <p:nvSpPr>
          <p:cNvPr id="57350" name="TextBox 6">
            <a:extLst>
              <a:ext uri="{FF2B5EF4-FFF2-40B4-BE49-F238E27FC236}">
                <a16:creationId xmlns:a16="http://schemas.microsoft.com/office/drawing/2014/main" id="{A1AEA384-5497-4161-B3D1-D6C63ED9CDDC}"/>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57351" name="TextBox 15">
            <a:extLst>
              <a:ext uri="{FF2B5EF4-FFF2-40B4-BE49-F238E27FC236}">
                <a16:creationId xmlns:a16="http://schemas.microsoft.com/office/drawing/2014/main" id="{9B93BDE5-DE81-491C-AB03-E84FCA4EEC72}"/>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57352" name="TextBox 10">
            <a:extLst>
              <a:ext uri="{FF2B5EF4-FFF2-40B4-BE49-F238E27FC236}">
                <a16:creationId xmlns:a16="http://schemas.microsoft.com/office/drawing/2014/main" id="{95580AB1-E00B-4612-837A-CCA463160A52}"/>
              </a:ext>
            </a:extLst>
          </p:cNvPr>
          <p:cNvSpPr txBox="1">
            <a:spLocks noChangeArrowheads="1"/>
          </p:cNvSpPr>
          <p:nvPr/>
        </p:nvSpPr>
        <p:spPr bwMode="auto">
          <a:xfrm>
            <a:off x="609600" y="2057400"/>
            <a:ext cx="815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Test Options</a:t>
            </a:r>
          </a:p>
          <a:p>
            <a:pPr algn="l" eaLnBrk="1" hangingPunct="1"/>
            <a:endParaRPr lang="en-GB" altLang="en-US" sz="1400" b="1" u="sng"/>
          </a:p>
          <a:p>
            <a:pPr algn="l" eaLnBrk="1" hangingPunct="1"/>
            <a:r>
              <a:rPr lang="en-GB" altLang="en-US" sz="1400" b="1" u="sng">
                <a:solidFill>
                  <a:srgbClr val="0093D0"/>
                </a:solidFill>
              </a:rPr>
              <a:t>Post-Test Options</a:t>
            </a:r>
          </a:p>
        </p:txBody>
      </p:sp>
      <p:sp>
        <p:nvSpPr>
          <p:cNvPr id="57353" name="TextBox 15">
            <a:extLst>
              <a:ext uri="{FF2B5EF4-FFF2-40B4-BE49-F238E27FC236}">
                <a16:creationId xmlns:a16="http://schemas.microsoft.com/office/drawing/2014/main" id="{D8DBE461-8738-401C-BBF2-3FD2024C980C}"/>
              </a:ext>
            </a:extLst>
          </p:cNvPr>
          <p:cNvSpPr txBox="1">
            <a:spLocks noChangeArrowheads="1"/>
          </p:cNvSpPr>
          <p:nvPr/>
        </p:nvSpPr>
        <p:spPr bwMode="auto">
          <a:xfrm>
            <a:off x="609600" y="4114800"/>
            <a:ext cx="8382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solidFill>
                <a:srgbClr val="0093D0"/>
              </a:solidFill>
            </a:endParaRPr>
          </a:p>
          <a:p>
            <a:pPr algn="l" eaLnBrk="1" hangingPunct="1"/>
            <a:r>
              <a:rPr lang="en-GB" altLang="en-US" sz="1400" b="1">
                <a:solidFill>
                  <a:srgbClr val="0093D0"/>
                </a:solidFill>
              </a:rPr>
              <a:t>Specified Range</a:t>
            </a:r>
          </a:p>
          <a:p>
            <a:pPr algn="l" eaLnBrk="1" hangingPunct="1"/>
            <a:endParaRPr lang="en-GB" altLang="en-US" sz="1400">
              <a:solidFill>
                <a:srgbClr val="0093D0"/>
              </a:solidFill>
            </a:endParaRPr>
          </a:p>
          <a:p>
            <a:pPr algn="l" eaLnBrk="1" hangingPunct="1"/>
            <a:r>
              <a:rPr lang="en-GB" altLang="en-US" sz="1400"/>
              <a:t>Two Axes, Major (X) and Minor (Y) can be set to a defined zoom area at the end of a test. The display range can be entered as lower and upper values with units for both axes.</a:t>
            </a:r>
          </a:p>
          <a:p>
            <a:pPr algn="l" eaLnBrk="1" hangingPunct="1"/>
            <a:r>
              <a:rPr lang="en-GB" altLang="en-US" sz="1400" b="1"/>
              <a:t>Note: </a:t>
            </a:r>
            <a:r>
              <a:rPr lang="en-GB" altLang="en-US" sz="1400"/>
              <a:t>For this option to work, a test must already be in the batch to create the required axes names.</a:t>
            </a:r>
          </a:p>
          <a:p>
            <a:pPr algn="l" eaLnBrk="1" hangingPunct="1"/>
            <a:endParaRPr lang="en-GB" altLang="en-US" sz="1400" b="1"/>
          </a:p>
          <a:p>
            <a:pPr algn="l" eaLnBrk="1" hangingPunct="1"/>
            <a:r>
              <a:rPr lang="en-GB" altLang="en-US" sz="1400" b="1">
                <a:solidFill>
                  <a:srgbClr val="0093D0"/>
                </a:solidFill>
              </a:rPr>
              <a:t>Zoom Right Out</a:t>
            </a:r>
          </a:p>
          <a:p>
            <a:pPr algn="l" eaLnBrk="1" hangingPunct="1"/>
            <a:endParaRPr lang="en-GB" altLang="en-US" sz="1400">
              <a:solidFill>
                <a:srgbClr val="0093D0"/>
              </a:solidFill>
            </a:endParaRPr>
          </a:p>
          <a:p>
            <a:pPr algn="l" eaLnBrk="1" hangingPunct="1"/>
            <a:r>
              <a:rPr lang="en-GB" altLang="en-US" sz="1400"/>
              <a:t>This option makes the selected X and Y axes re-size to best fit the complete graph trace. </a:t>
            </a:r>
          </a:p>
          <a:p>
            <a:pPr algn="l" eaLnBrk="1" hangingPunct="1"/>
            <a:r>
              <a:rPr lang="en-GB" altLang="en-US" sz="1400" b="1"/>
              <a:t>Note: </a:t>
            </a:r>
            <a:r>
              <a:rPr lang="en-GB" altLang="en-US" sz="1400"/>
              <a:t>This is a similar function to the tool bar key shown or pressing the </a:t>
            </a:r>
            <a:r>
              <a:rPr lang="en-GB" altLang="en-US" sz="1400" b="1"/>
              <a:t>HOME</a:t>
            </a:r>
            <a:r>
              <a:rPr lang="en-GB" altLang="en-US" sz="1400"/>
              <a:t> key on the keyboard.</a:t>
            </a:r>
          </a:p>
        </p:txBody>
      </p:sp>
      <p:pic>
        <p:nvPicPr>
          <p:cNvPr id="57354" name="Picture 2">
            <a:extLst>
              <a:ext uri="{FF2B5EF4-FFF2-40B4-BE49-F238E27FC236}">
                <a16:creationId xmlns:a16="http://schemas.microsoft.com/office/drawing/2014/main" id="{F70845DB-2B1D-41D6-AB06-0AFD72D5A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48000"/>
            <a:ext cx="5048250" cy="10668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57355" name="Picture 3">
            <a:extLst>
              <a:ext uri="{FF2B5EF4-FFF2-40B4-BE49-F238E27FC236}">
                <a16:creationId xmlns:a16="http://schemas.microsoft.com/office/drawing/2014/main" id="{12C342F9-1E0A-4508-8FF6-1ECC0346D6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5638800"/>
            <a:ext cx="792163" cy="3143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57356" name="Oval 12">
            <a:extLst>
              <a:ext uri="{FF2B5EF4-FFF2-40B4-BE49-F238E27FC236}">
                <a16:creationId xmlns:a16="http://schemas.microsoft.com/office/drawing/2014/main" id="{86942318-8548-471A-9956-12A7B604BE2B}"/>
              </a:ext>
            </a:extLst>
          </p:cNvPr>
          <p:cNvSpPr>
            <a:spLocks noChangeArrowheads="1"/>
          </p:cNvSpPr>
          <p:nvPr/>
        </p:nvSpPr>
        <p:spPr bwMode="auto">
          <a:xfrm>
            <a:off x="2514600" y="5562600"/>
            <a:ext cx="304800" cy="4572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0958F9-99A0-4721-914C-EA897FF8EF8C}"/>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58371" name="Rectangle 8">
            <a:extLst>
              <a:ext uri="{FF2B5EF4-FFF2-40B4-BE49-F238E27FC236}">
                <a16:creationId xmlns:a16="http://schemas.microsoft.com/office/drawing/2014/main" id="{0B4AE14F-B019-400F-81AE-B08968B2CD0B}"/>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58372" name="Billede 5" descr="LLOYD.jpg">
            <a:extLst>
              <a:ext uri="{FF2B5EF4-FFF2-40B4-BE49-F238E27FC236}">
                <a16:creationId xmlns:a16="http://schemas.microsoft.com/office/drawing/2014/main" id="{50C4C70A-780B-44EE-9D92-1A6C4C827E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Slide Number Placeholder 5">
            <a:extLst>
              <a:ext uri="{FF2B5EF4-FFF2-40B4-BE49-F238E27FC236}">
                <a16:creationId xmlns:a16="http://schemas.microsoft.com/office/drawing/2014/main" id="{259AB9F5-DEAF-4A7E-A1AC-CE88B40EB17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4EDE5B-86F7-4735-957C-CB024A5E67B8}" type="slidenum">
              <a:rPr lang="en-US" altLang="en-US">
                <a:solidFill>
                  <a:srgbClr val="808080"/>
                </a:solidFill>
              </a:rPr>
              <a:pPr eaLnBrk="1" hangingPunct="1"/>
              <a:t>56</a:t>
            </a:fld>
            <a:endParaRPr lang="en-US" altLang="en-US">
              <a:solidFill>
                <a:srgbClr val="808080"/>
              </a:solidFill>
            </a:endParaRPr>
          </a:p>
        </p:txBody>
      </p:sp>
      <p:sp>
        <p:nvSpPr>
          <p:cNvPr id="58374" name="TextBox 6">
            <a:extLst>
              <a:ext uri="{FF2B5EF4-FFF2-40B4-BE49-F238E27FC236}">
                <a16:creationId xmlns:a16="http://schemas.microsoft.com/office/drawing/2014/main" id="{9736B9C1-F9E9-41AA-B321-D618BE18F55F}"/>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58375" name="TextBox 15">
            <a:extLst>
              <a:ext uri="{FF2B5EF4-FFF2-40B4-BE49-F238E27FC236}">
                <a16:creationId xmlns:a16="http://schemas.microsoft.com/office/drawing/2014/main" id="{C03FC17D-53BA-4EE2-9C8C-B830B6B4A5AF}"/>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58376" name="TextBox 10">
            <a:extLst>
              <a:ext uri="{FF2B5EF4-FFF2-40B4-BE49-F238E27FC236}">
                <a16:creationId xmlns:a16="http://schemas.microsoft.com/office/drawing/2014/main" id="{33D1CEF2-883F-4071-A5CA-BE388BE792A4}"/>
              </a:ext>
            </a:extLst>
          </p:cNvPr>
          <p:cNvSpPr txBox="1">
            <a:spLocks noChangeArrowheads="1"/>
          </p:cNvSpPr>
          <p:nvPr/>
        </p:nvSpPr>
        <p:spPr bwMode="auto">
          <a:xfrm>
            <a:off x="533400" y="1981200"/>
            <a:ext cx="815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Test Options</a:t>
            </a:r>
          </a:p>
          <a:p>
            <a:pPr algn="l" eaLnBrk="1" hangingPunct="1"/>
            <a:endParaRPr lang="en-GB" altLang="en-US" sz="1400" b="1" u="sng"/>
          </a:p>
          <a:p>
            <a:pPr algn="l" eaLnBrk="1" hangingPunct="1"/>
            <a:r>
              <a:rPr lang="en-GB" altLang="en-US" sz="1400" b="1">
                <a:solidFill>
                  <a:srgbClr val="0093D0"/>
                </a:solidFill>
              </a:rPr>
              <a:t>Batch</a:t>
            </a:r>
          </a:p>
        </p:txBody>
      </p:sp>
      <p:sp>
        <p:nvSpPr>
          <p:cNvPr id="58377" name="TextBox 15">
            <a:extLst>
              <a:ext uri="{FF2B5EF4-FFF2-40B4-BE49-F238E27FC236}">
                <a16:creationId xmlns:a16="http://schemas.microsoft.com/office/drawing/2014/main" id="{5C47D7AB-F08F-425E-A707-81507598EF3B}"/>
              </a:ext>
            </a:extLst>
          </p:cNvPr>
          <p:cNvSpPr txBox="1">
            <a:spLocks noChangeArrowheads="1"/>
          </p:cNvSpPr>
          <p:nvPr/>
        </p:nvSpPr>
        <p:spPr bwMode="auto">
          <a:xfrm>
            <a:off x="592138" y="3638550"/>
            <a:ext cx="8382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Show</a:t>
            </a:r>
            <a:r>
              <a:rPr lang="en-GB" altLang="en-US" sz="1400">
                <a:solidFill>
                  <a:srgbClr val="0093D0"/>
                </a:solidFill>
              </a:rPr>
              <a:t>:</a:t>
            </a:r>
          </a:p>
          <a:p>
            <a:pPr algn="l" eaLnBrk="1" hangingPunct="1"/>
            <a:endParaRPr lang="en-GB" altLang="en-US" sz="1400">
              <a:solidFill>
                <a:srgbClr val="0093D0"/>
              </a:solidFill>
            </a:endParaRPr>
          </a:p>
          <a:p>
            <a:pPr algn="l" eaLnBrk="1" hangingPunct="1"/>
            <a:r>
              <a:rPr lang="en-GB" altLang="en-US" sz="1400"/>
              <a:t>When a test is completed,  a number of different screens can be displayed to the user available in a drop down box. They are:</a:t>
            </a:r>
          </a:p>
          <a:p>
            <a:pPr algn="l" eaLnBrk="1" hangingPunct="1"/>
            <a:endParaRPr lang="en-GB" altLang="en-US" sz="1400"/>
          </a:p>
          <a:p>
            <a:pPr algn="l" eaLnBrk="1" hangingPunct="1"/>
            <a:r>
              <a:rPr lang="en-GB" altLang="en-US" sz="1400" b="1">
                <a:solidFill>
                  <a:srgbClr val="0093D0"/>
                </a:solidFill>
              </a:rPr>
              <a:t>None</a:t>
            </a:r>
            <a:r>
              <a:rPr lang="en-GB" altLang="en-US" sz="1400">
                <a:solidFill>
                  <a:srgbClr val="0093D0"/>
                </a:solidFill>
              </a:rPr>
              <a:t>			Default setting (the graph screen will stay on screen)</a:t>
            </a:r>
          </a:p>
          <a:p>
            <a:pPr algn="l" eaLnBrk="1" hangingPunct="1"/>
            <a:r>
              <a:rPr lang="en-GB" altLang="en-US" sz="1400" b="1">
                <a:solidFill>
                  <a:srgbClr val="0093D0"/>
                </a:solidFill>
              </a:rPr>
              <a:t>Batch Results Screen	</a:t>
            </a:r>
            <a:r>
              <a:rPr lang="en-GB" altLang="en-US" sz="1400">
                <a:solidFill>
                  <a:srgbClr val="0093D0"/>
                </a:solidFill>
              </a:rPr>
              <a:t>	The screen will show the results table</a:t>
            </a:r>
          </a:p>
          <a:p>
            <a:pPr algn="l" eaLnBrk="1" hangingPunct="1"/>
            <a:r>
              <a:rPr lang="en-GB" altLang="en-US" sz="1400" b="1">
                <a:solidFill>
                  <a:srgbClr val="0093D0"/>
                </a:solidFill>
              </a:rPr>
              <a:t>Statistics Screen</a:t>
            </a:r>
            <a:r>
              <a:rPr lang="en-GB" altLang="en-US" sz="1400">
                <a:solidFill>
                  <a:srgbClr val="0093D0"/>
                </a:solidFill>
              </a:rPr>
              <a:t>		Statistics of all the current tests results will be shown</a:t>
            </a:r>
          </a:p>
          <a:p>
            <a:pPr algn="l" eaLnBrk="1" hangingPunct="1"/>
            <a:r>
              <a:rPr lang="en-GB" altLang="en-US" sz="1400" b="1">
                <a:solidFill>
                  <a:srgbClr val="0093D0"/>
                </a:solidFill>
              </a:rPr>
              <a:t>Xbar Range Screen</a:t>
            </a:r>
            <a:r>
              <a:rPr lang="en-GB" altLang="en-US" sz="1400">
                <a:solidFill>
                  <a:srgbClr val="0093D0"/>
                </a:solidFill>
              </a:rPr>
              <a:t>		Part of the advanced SPC function showing trend analysis</a:t>
            </a:r>
          </a:p>
          <a:p>
            <a:pPr algn="l" eaLnBrk="1" hangingPunct="1"/>
            <a:r>
              <a:rPr lang="en-GB" altLang="en-US" sz="1400" b="1">
                <a:solidFill>
                  <a:srgbClr val="0093D0"/>
                </a:solidFill>
              </a:rPr>
              <a:t>Histogram Screen</a:t>
            </a:r>
            <a:r>
              <a:rPr lang="en-GB" altLang="en-US" sz="1400">
                <a:solidFill>
                  <a:srgbClr val="0093D0"/>
                </a:solidFill>
              </a:rPr>
              <a:t>		A  display showing a “Bell Curve” based upon Upper and Lower 			values. </a:t>
            </a:r>
          </a:p>
          <a:p>
            <a:pPr algn="l" eaLnBrk="1" hangingPunct="1"/>
            <a:endParaRPr lang="en-GB" altLang="en-US" sz="1400">
              <a:solidFill>
                <a:srgbClr val="0093D0"/>
              </a:solidFill>
            </a:endParaRPr>
          </a:p>
          <a:p>
            <a:pPr algn="l" eaLnBrk="1" hangingPunct="1"/>
            <a:r>
              <a:rPr lang="en-GB" altLang="en-US" sz="1400" b="1"/>
              <a:t>Note: </a:t>
            </a:r>
            <a:r>
              <a:rPr lang="en-GB" altLang="en-US" sz="1400"/>
              <a:t>Xbar or Histogram screens will NOT show any data without Pass/Fail limits set in at least 1 result.</a:t>
            </a:r>
          </a:p>
          <a:p>
            <a:pPr algn="l" eaLnBrk="1" hangingPunct="1"/>
            <a:r>
              <a:rPr lang="en-GB" altLang="en-US" sz="1400"/>
              <a:t>SPC (Statistical Process Control) is not covered in this presentation.</a:t>
            </a:r>
          </a:p>
        </p:txBody>
      </p:sp>
      <p:pic>
        <p:nvPicPr>
          <p:cNvPr id="58378" name="Picture 2">
            <a:extLst>
              <a:ext uri="{FF2B5EF4-FFF2-40B4-BE49-F238E27FC236}">
                <a16:creationId xmlns:a16="http://schemas.microsoft.com/office/drawing/2014/main" id="{9590A198-57E3-4E5A-B069-71D40FE37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3" y="2778125"/>
            <a:ext cx="5029200" cy="7429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54BA65B-27F8-493E-AD69-43AA7CE60D60}"/>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59395" name="Rectangle 8">
            <a:extLst>
              <a:ext uri="{FF2B5EF4-FFF2-40B4-BE49-F238E27FC236}">
                <a16:creationId xmlns:a16="http://schemas.microsoft.com/office/drawing/2014/main" id="{7548D58C-2907-47E8-B5D8-E736D010F4FC}"/>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59396" name="Billede 5" descr="LLOYD.jpg">
            <a:extLst>
              <a:ext uri="{FF2B5EF4-FFF2-40B4-BE49-F238E27FC236}">
                <a16:creationId xmlns:a16="http://schemas.microsoft.com/office/drawing/2014/main" id="{A883CCF6-18AB-47B7-A3D5-078120B9D8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Slide Number Placeholder 5">
            <a:extLst>
              <a:ext uri="{FF2B5EF4-FFF2-40B4-BE49-F238E27FC236}">
                <a16:creationId xmlns:a16="http://schemas.microsoft.com/office/drawing/2014/main" id="{E9CBE6E2-77D3-4F53-8059-FBF72BE01D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22E6FB-BCBB-4308-90D3-E07470464D0C}" type="slidenum">
              <a:rPr lang="en-US" altLang="en-US">
                <a:solidFill>
                  <a:srgbClr val="808080"/>
                </a:solidFill>
              </a:rPr>
              <a:pPr eaLnBrk="1" hangingPunct="1"/>
              <a:t>57</a:t>
            </a:fld>
            <a:endParaRPr lang="en-US" altLang="en-US">
              <a:solidFill>
                <a:srgbClr val="808080"/>
              </a:solidFill>
            </a:endParaRPr>
          </a:p>
        </p:txBody>
      </p:sp>
      <p:sp>
        <p:nvSpPr>
          <p:cNvPr id="59398" name="TextBox 6">
            <a:extLst>
              <a:ext uri="{FF2B5EF4-FFF2-40B4-BE49-F238E27FC236}">
                <a16:creationId xmlns:a16="http://schemas.microsoft.com/office/drawing/2014/main" id="{204433CA-3E1A-4B4B-99CB-07142E30A953}"/>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59399" name="TextBox 15">
            <a:extLst>
              <a:ext uri="{FF2B5EF4-FFF2-40B4-BE49-F238E27FC236}">
                <a16:creationId xmlns:a16="http://schemas.microsoft.com/office/drawing/2014/main" id="{91648513-7F9E-426E-8072-94217A2A6AB9}"/>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59400" name="TextBox 10">
            <a:extLst>
              <a:ext uri="{FF2B5EF4-FFF2-40B4-BE49-F238E27FC236}">
                <a16:creationId xmlns:a16="http://schemas.microsoft.com/office/drawing/2014/main" id="{DDF0823D-F407-4E1A-82FB-B7D48FAD73CF}"/>
              </a:ext>
            </a:extLst>
          </p:cNvPr>
          <p:cNvSpPr txBox="1">
            <a:spLocks noChangeArrowheads="1"/>
          </p:cNvSpPr>
          <p:nvPr/>
        </p:nvSpPr>
        <p:spPr bwMode="auto">
          <a:xfrm>
            <a:off x="533400" y="1981200"/>
            <a:ext cx="815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Test Options</a:t>
            </a:r>
          </a:p>
          <a:p>
            <a:pPr algn="l" eaLnBrk="1" hangingPunct="1"/>
            <a:endParaRPr lang="en-GB" altLang="en-US" sz="1400" b="1" u="sng"/>
          </a:p>
          <a:p>
            <a:pPr algn="l" eaLnBrk="1" hangingPunct="1"/>
            <a:r>
              <a:rPr lang="en-GB" altLang="en-US" sz="1400" b="1">
                <a:solidFill>
                  <a:srgbClr val="0093D0"/>
                </a:solidFill>
              </a:rPr>
              <a:t>Batch</a:t>
            </a:r>
          </a:p>
        </p:txBody>
      </p:sp>
      <p:sp>
        <p:nvSpPr>
          <p:cNvPr id="59401" name="TextBox 15">
            <a:extLst>
              <a:ext uri="{FF2B5EF4-FFF2-40B4-BE49-F238E27FC236}">
                <a16:creationId xmlns:a16="http://schemas.microsoft.com/office/drawing/2014/main" id="{43F5BA0D-317D-42F2-8F4B-4325352272F8}"/>
              </a:ext>
            </a:extLst>
          </p:cNvPr>
          <p:cNvSpPr txBox="1">
            <a:spLocks noChangeArrowheads="1"/>
          </p:cNvSpPr>
          <p:nvPr/>
        </p:nvSpPr>
        <p:spPr bwMode="auto">
          <a:xfrm>
            <a:off x="533400" y="3810000"/>
            <a:ext cx="8382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Auto-Fit Results Columns</a:t>
            </a:r>
            <a:endParaRPr lang="en-GB" altLang="en-US" sz="1400">
              <a:solidFill>
                <a:srgbClr val="0093D0"/>
              </a:solidFill>
            </a:endParaRPr>
          </a:p>
          <a:p>
            <a:pPr algn="l" eaLnBrk="1" hangingPunct="1"/>
            <a:endParaRPr lang="en-GB" altLang="en-US" sz="1400">
              <a:solidFill>
                <a:srgbClr val="0093D0"/>
              </a:solidFill>
            </a:endParaRPr>
          </a:p>
          <a:p>
            <a:pPr algn="l" eaLnBrk="1" hangingPunct="1"/>
            <a:r>
              <a:rPr lang="en-GB" altLang="en-US" sz="1400"/>
              <a:t>When a test is completed,  the result columns are automatically resized for best fit to show both Column Header name and it’s contents.</a:t>
            </a:r>
          </a:p>
          <a:p>
            <a:pPr algn="l" eaLnBrk="1" hangingPunct="1"/>
            <a:endParaRPr lang="en-GB" altLang="en-US" sz="1400"/>
          </a:p>
          <a:p>
            <a:pPr algn="l" eaLnBrk="1" hangingPunct="1"/>
            <a:r>
              <a:rPr lang="en-GB" altLang="en-US" sz="1400" b="1">
                <a:solidFill>
                  <a:srgbClr val="0093D0"/>
                </a:solidFill>
              </a:rPr>
              <a:t>Show Test Failed Indicator</a:t>
            </a:r>
          </a:p>
          <a:p>
            <a:pPr algn="l" eaLnBrk="1" hangingPunct="1"/>
            <a:endParaRPr lang="en-GB" altLang="en-US" sz="1400" b="1">
              <a:solidFill>
                <a:srgbClr val="0093D0"/>
              </a:solidFill>
            </a:endParaRPr>
          </a:p>
          <a:p>
            <a:pPr algn="l" eaLnBrk="1" hangingPunct="1"/>
            <a:r>
              <a:rPr lang="en-GB" altLang="en-US" sz="1400"/>
              <a:t>This option will show a dialogue and the test failure. This option requires that </a:t>
            </a:r>
            <a:r>
              <a:rPr lang="en-GB" altLang="en-US" sz="1400" b="1"/>
              <a:t>Pass/Fail</a:t>
            </a:r>
            <a:r>
              <a:rPr lang="en-GB" altLang="en-US" sz="1400"/>
              <a:t> limits be assigned to at least one result column.</a:t>
            </a:r>
          </a:p>
          <a:p>
            <a:pPr algn="l" eaLnBrk="1" hangingPunct="1"/>
            <a:endParaRPr lang="en-GB" altLang="en-US" sz="1400"/>
          </a:p>
          <a:p>
            <a:pPr algn="l" eaLnBrk="1" hangingPunct="1"/>
            <a:r>
              <a:rPr lang="en-GB" altLang="en-US" sz="1400"/>
              <a:t>(See slide </a:t>
            </a:r>
            <a:r>
              <a:rPr lang="en-GB" altLang="en-US" sz="1400" b="1"/>
              <a:t>104 </a:t>
            </a:r>
            <a:r>
              <a:rPr lang="en-GB" altLang="en-US" sz="1400"/>
              <a:t>onwards for details on configuring Pass/Fail limits)</a:t>
            </a:r>
          </a:p>
        </p:txBody>
      </p:sp>
      <p:pic>
        <p:nvPicPr>
          <p:cNvPr id="59402" name="Picture 2">
            <a:extLst>
              <a:ext uri="{FF2B5EF4-FFF2-40B4-BE49-F238E27FC236}">
                <a16:creationId xmlns:a16="http://schemas.microsoft.com/office/drawing/2014/main" id="{53F6F73C-7313-4A53-B057-59B451CFA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895600"/>
            <a:ext cx="5029200" cy="7429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4FC526B-15BD-46F1-A8FB-15B1089565CB}"/>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60419" name="Rectangle 8">
            <a:extLst>
              <a:ext uri="{FF2B5EF4-FFF2-40B4-BE49-F238E27FC236}">
                <a16:creationId xmlns:a16="http://schemas.microsoft.com/office/drawing/2014/main" id="{4A3FDA6E-3C7D-4BAD-80C1-44A9C07A7593}"/>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60420" name="Billede 5" descr="LLOYD.jpg">
            <a:extLst>
              <a:ext uri="{FF2B5EF4-FFF2-40B4-BE49-F238E27FC236}">
                <a16:creationId xmlns:a16="http://schemas.microsoft.com/office/drawing/2014/main" id="{2323D73F-F779-4526-9355-0D561E4C53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Slide Number Placeholder 5">
            <a:extLst>
              <a:ext uri="{FF2B5EF4-FFF2-40B4-BE49-F238E27FC236}">
                <a16:creationId xmlns:a16="http://schemas.microsoft.com/office/drawing/2014/main" id="{6838AE71-25CC-4A8D-A6E6-3ED3D603A85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E642D3-F861-4C6E-8612-A18F27607E3F}" type="slidenum">
              <a:rPr lang="en-US" altLang="en-US">
                <a:solidFill>
                  <a:srgbClr val="808080"/>
                </a:solidFill>
              </a:rPr>
              <a:pPr eaLnBrk="1" hangingPunct="1"/>
              <a:t>58</a:t>
            </a:fld>
            <a:endParaRPr lang="en-US" altLang="en-US">
              <a:solidFill>
                <a:srgbClr val="808080"/>
              </a:solidFill>
            </a:endParaRPr>
          </a:p>
        </p:txBody>
      </p:sp>
      <p:sp>
        <p:nvSpPr>
          <p:cNvPr id="60422" name="TextBox 6">
            <a:extLst>
              <a:ext uri="{FF2B5EF4-FFF2-40B4-BE49-F238E27FC236}">
                <a16:creationId xmlns:a16="http://schemas.microsoft.com/office/drawing/2014/main" id="{167F190C-2062-434C-B75C-7905E7C092BE}"/>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60423" name="TextBox 15">
            <a:extLst>
              <a:ext uri="{FF2B5EF4-FFF2-40B4-BE49-F238E27FC236}">
                <a16:creationId xmlns:a16="http://schemas.microsoft.com/office/drawing/2014/main" id="{D0B539EE-E125-46A2-8C59-5E976B735340}"/>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60424" name="TextBox 10">
            <a:extLst>
              <a:ext uri="{FF2B5EF4-FFF2-40B4-BE49-F238E27FC236}">
                <a16:creationId xmlns:a16="http://schemas.microsoft.com/office/drawing/2014/main" id="{F1DAAD62-CD51-40E8-9F5D-21CA00A000D0}"/>
              </a:ext>
            </a:extLst>
          </p:cNvPr>
          <p:cNvSpPr txBox="1">
            <a:spLocks noChangeArrowheads="1"/>
          </p:cNvSpPr>
          <p:nvPr/>
        </p:nvSpPr>
        <p:spPr bwMode="auto">
          <a:xfrm>
            <a:off x="533400" y="1981200"/>
            <a:ext cx="815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Test Options</a:t>
            </a:r>
          </a:p>
          <a:p>
            <a:pPr algn="l" eaLnBrk="1" hangingPunct="1"/>
            <a:endParaRPr lang="en-GB" altLang="en-US" sz="1400" b="1" u="sng"/>
          </a:p>
          <a:p>
            <a:pPr algn="l" eaLnBrk="1" hangingPunct="1"/>
            <a:r>
              <a:rPr lang="en-GB" altLang="en-US" sz="1400" b="1">
                <a:solidFill>
                  <a:srgbClr val="0093D0"/>
                </a:solidFill>
              </a:rPr>
              <a:t>Batch</a:t>
            </a:r>
          </a:p>
        </p:txBody>
      </p:sp>
      <p:sp>
        <p:nvSpPr>
          <p:cNvPr id="60425" name="TextBox 15">
            <a:extLst>
              <a:ext uri="{FF2B5EF4-FFF2-40B4-BE49-F238E27FC236}">
                <a16:creationId xmlns:a16="http://schemas.microsoft.com/office/drawing/2014/main" id="{96812E84-A156-418C-94F6-FD00437F5CB3}"/>
              </a:ext>
            </a:extLst>
          </p:cNvPr>
          <p:cNvSpPr txBox="1">
            <a:spLocks noChangeArrowheads="1"/>
          </p:cNvSpPr>
          <p:nvPr/>
        </p:nvSpPr>
        <p:spPr bwMode="auto">
          <a:xfrm>
            <a:off x="533400" y="3810000"/>
            <a:ext cx="8382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Query</a:t>
            </a:r>
            <a:endParaRPr lang="en-GB" altLang="en-US" sz="1400">
              <a:solidFill>
                <a:srgbClr val="0093D0"/>
              </a:solidFill>
            </a:endParaRPr>
          </a:p>
          <a:p>
            <a:pPr algn="l" eaLnBrk="1" hangingPunct="1"/>
            <a:endParaRPr lang="en-GB" altLang="en-US" sz="1400">
              <a:solidFill>
                <a:srgbClr val="0093D0"/>
              </a:solidFill>
            </a:endParaRPr>
          </a:p>
          <a:p>
            <a:pPr algn="l" eaLnBrk="1" hangingPunct="1"/>
            <a:r>
              <a:rPr lang="en-GB" altLang="en-US" sz="1400" b="1">
                <a:solidFill>
                  <a:srgbClr val="0093D0"/>
                </a:solidFill>
              </a:rPr>
              <a:t>Run Report or Export</a:t>
            </a:r>
          </a:p>
          <a:p>
            <a:pPr algn="l" eaLnBrk="1" hangingPunct="1"/>
            <a:endParaRPr lang="en-GB" altLang="en-US" sz="1400">
              <a:solidFill>
                <a:srgbClr val="0093D0"/>
              </a:solidFill>
            </a:endParaRPr>
          </a:p>
          <a:p>
            <a:pPr algn="l" eaLnBrk="1" hangingPunct="1"/>
            <a:r>
              <a:rPr lang="en-GB" altLang="en-US" sz="1400"/>
              <a:t>This option can be used to automatically print a test report or export test data via a specified method, after a test is completed. This is known as a “Row” report or export.</a:t>
            </a:r>
          </a:p>
          <a:p>
            <a:pPr algn="l" eaLnBrk="1" hangingPunct="1"/>
            <a:endParaRPr lang="en-GB" altLang="en-US" sz="1400"/>
          </a:p>
          <a:p>
            <a:pPr algn="l" eaLnBrk="1" hangingPunct="1"/>
            <a:r>
              <a:rPr lang="en-GB" altLang="en-US" sz="1400"/>
              <a:t>Pressing the Edit button will bring up the configuration screens for </a:t>
            </a:r>
            <a:r>
              <a:rPr lang="en-GB" altLang="en-US" sz="1400" b="1"/>
              <a:t>Report</a:t>
            </a:r>
            <a:r>
              <a:rPr lang="en-GB" altLang="en-US" sz="1400"/>
              <a:t> or </a:t>
            </a:r>
            <a:r>
              <a:rPr lang="en-GB" altLang="en-US" sz="1400" b="1"/>
              <a:t>Export </a:t>
            </a:r>
            <a:r>
              <a:rPr lang="en-GB" altLang="en-US" sz="1400"/>
              <a:t>functions. These are covered later in this presentation section 8.</a:t>
            </a:r>
          </a:p>
          <a:p>
            <a:pPr algn="l" eaLnBrk="1" hangingPunct="1"/>
            <a:endParaRPr lang="en-GB" altLang="en-US" sz="1400"/>
          </a:p>
          <a:p>
            <a:pPr algn="l" eaLnBrk="1" hangingPunct="1"/>
            <a:r>
              <a:rPr lang="en-GB" altLang="en-US" sz="1400"/>
              <a:t>The </a:t>
            </a:r>
            <a:r>
              <a:rPr lang="en-GB" altLang="en-US" sz="1400" b="1"/>
              <a:t>+ </a:t>
            </a:r>
            <a:r>
              <a:rPr lang="en-GB" altLang="en-US" sz="1400"/>
              <a:t>and </a:t>
            </a:r>
            <a:r>
              <a:rPr lang="en-GB" altLang="en-US" sz="1400" b="1"/>
              <a:t>–</a:t>
            </a:r>
            <a:r>
              <a:rPr lang="en-GB" altLang="en-US" sz="1400"/>
              <a:t> keys open a browse function to allow the user to assign a </a:t>
            </a:r>
            <a:r>
              <a:rPr lang="en-GB" altLang="en-US" sz="1400" b="1"/>
              <a:t>Query batch </a:t>
            </a:r>
            <a:r>
              <a:rPr lang="en-GB" altLang="en-US" sz="1400"/>
              <a:t>to the current test file. A query batch is an advanced filtering option for statistical and QA purposes. This is not covered in this presentation.</a:t>
            </a:r>
          </a:p>
        </p:txBody>
      </p:sp>
      <p:pic>
        <p:nvPicPr>
          <p:cNvPr id="60426" name="Picture 3">
            <a:extLst>
              <a:ext uri="{FF2B5EF4-FFF2-40B4-BE49-F238E27FC236}">
                <a16:creationId xmlns:a16="http://schemas.microsoft.com/office/drawing/2014/main" id="{833628E3-EFF2-46FF-8020-B84C3A57E5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19400"/>
            <a:ext cx="5057775" cy="8572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014FC2-C860-4E87-A97C-087525E2F8A8}"/>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61443" name="Rectangle 8">
            <a:extLst>
              <a:ext uri="{FF2B5EF4-FFF2-40B4-BE49-F238E27FC236}">
                <a16:creationId xmlns:a16="http://schemas.microsoft.com/office/drawing/2014/main" id="{7B227064-3412-4C74-8591-9E889A28F61E}"/>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61444" name="Billede 5" descr="LLOYD.jpg">
            <a:extLst>
              <a:ext uri="{FF2B5EF4-FFF2-40B4-BE49-F238E27FC236}">
                <a16:creationId xmlns:a16="http://schemas.microsoft.com/office/drawing/2014/main" id="{B3AA7179-26FE-46AB-914D-42EECBD534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Slide Number Placeholder 5">
            <a:extLst>
              <a:ext uri="{FF2B5EF4-FFF2-40B4-BE49-F238E27FC236}">
                <a16:creationId xmlns:a16="http://schemas.microsoft.com/office/drawing/2014/main" id="{C855E88E-B1FE-443C-AC5D-6E1B6948947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CDBA58-1A66-4C8B-A705-7C9E7BF3A784}" type="slidenum">
              <a:rPr lang="en-US" altLang="en-US">
                <a:solidFill>
                  <a:srgbClr val="808080"/>
                </a:solidFill>
              </a:rPr>
              <a:pPr eaLnBrk="1" hangingPunct="1"/>
              <a:t>59</a:t>
            </a:fld>
            <a:endParaRPr lang="en-US" altLang="en-US">
              <a:solidFill>
                <a:srgbClr val="808080"/>
              </a:solidFill>
            </a:endParaRPr>
          </a:p>
        </p:txBody>
      </p:sp>
      <p:sp>
        <p:nvSpPr>
          <p:cNvPr id="61446" name="TextBox 6">
            <a:extLst>
              <a:ext uri="{FF2B5EF4-FFF2-40B4-BE49-F238E27FC236}">
                <a16:creationId xmlns:a16="http://schemas.microsoft.com/office/drawing/2014/main" id="{434C74E5-3416-4F60-834A-F036ACFEEF6D}"/>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61447" name="TextBox 15">
            <a:extLst>
              <a:ext uri="{FF2B5EF4-FFF2-40B4-BE49-F238E27FC236}">
                <a16:creationId xmlns:a16="http://schemas.microsoft.com/office/drawing/2014/main" id="{FE5F7C9E-012F-4F4A-A8EC-114F72F69A0F}"/>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1" name="TextBox 10">
            <a:extLst>
              <a:ext uri="{FF2B5EF4-FFF2-40B4-BE49-F238E27FC236}">
                <a16:creationId xmlns:a16="http://schemas.microsoft.com/office/drawing/2014/main" id="{1A63B006-B227-44FC-B82A-D57B59C45816}"/>
              </a:ext>
            </a:extLst>
          </p:cNvPr>
          <p:cNvSpPr txBox="1"/>
          <p:nvPr/>
        </p:nvSpPr>
        <p:spPr>
          <a:xfrm>
            <a:off x="533400" y="1981200"/>
            <a:ext cx="8153400" cy="4400550"/>
          </a:xfrm>
          <a:prstGeom prst="rect">
            <a:avLst/>
          </a:prstGeom>
          <a:noFill/>
        </p:spPr>
        <p:txBody>
          <a:bodyPr>
            <a:spAutoFit/>
          </a:bodyPr>
          <a:lstStyle/>
          <a:p>
            <a:pPr algn="l">
              <a:defRPr/>
            </a:pPr>
            <a:r>
              <a:rPr lang="en-GB" sz="1400" b="1" u="sng" dirty="0">
                <a:latin typeface="Arial" charset="0"/>
              </a:rPr>
              <a:t>Test Automation</a:t>
            </a:r>
          </a:p>
          <a:p>
            <a:pPr algn="l">
              <a:defRPr/>
            </a:pPr>
            <a:endParaRPr lang="en-GB" sz="1400" b="1" u="sng" dirty="0">
              <a:latin typeface="Arial" charset="0"/>
            </a:endParaRPr>
          </a:p>
          <a:p>
            <a:pPr algn="l">
              <a:defRPr/>
            </a:pPr>
            <a:r>
              <a:rPr lang="en-GB" sz="1400" dirty="0">
                <a:latin typeface="Arial" charset="0"/>
              </a:rPr>
              <a:t>This is the fifth option button on the right hand side of the test setup window.</a:t>
            </a:r>
          </a:p>
          <a:p>
            <a:pPr algn="l">
              <a:defRPr/>
            </a:pPr>
            <a:r>
              <a:rPr lang="en-GB" sz="1400" dirty="0">
                <a:latin typeface="Arial" charset="0"/>
              </a:rPr>
              <a:t>Test Automation differs in its approach to Test Options, in that, it allows more control of complete test configurations, of more than one test, as a sequence of tests. Anyone with experience of the software predecessor ‘Nexygen MT’, may recognise this as a ‘Batch Tester’ style of operation.</a:t>
            </a:r>
          </a:p>
          <a:p>
            <a:pPr algn="l">
              <a:defRPr/>
            </a:pPr>
            <a:r>
              <a:rPr lang="en-GB" sz="1400" dirty="0">
                <a:latin typeface="Arial" charset="0"/>
              </a:rPr>
              <a:t>Test Automation features include:</a:t>
            </a:r>
          </a:p>
          <a:p>
            <a:pPr algn="l">
              <a:defRPr/>
            </a:pPr>
            <a:endParaRPr lang="en-GB" sz="1400" dirty="0">
              <a:latin typeface="Arial" charset="0"/>
            </a:endParaRPr>
          </a:p>
          <a:p>
            <a:pPr algn="l">
              <a:defRPr/>
            </a:pPr>
            <a:endParaRPr lang="en-GB" sz="1400" dirty="0">
              <a:latin typeface="Arial" charset="0"/>
            </a:endParaRPr>
          </a:p>
          <a:p>
            <a:pPr marL="1254125" indent="809625" algn="l">
              <a:buClr>
                <a:srgbClr val="FF0000"/>
              </a:buClr>
              <a:buFont typeface="Wingdings" pitchFamily="2" charset="2"/>
              <a:buChar char="Ø"/>
              <a:defRPr/>
            </a:pPr>
            <a:r>
              <a:rPr lang="en-GB" sz="1400" dirty="0">
                <a:solidFill>
                  <a:srgbClr val="0093D0"/>
                </a:solidFill>
                <a:latin typeface="Arial" charset="0"/>
              </a:rPr>
              <a:t>Auto Batch Report Printout</a:t>
            </a:r>
          </a:p>
          <a:p>
            <a:pPr marL="1254125" indent="809625" algn="l">
              <a:buClr>
                <a:srgbClr val="FF0000"/>
              </a:buClr>
              <a:buFont typeface="Wingdings" pitchFamily="2" charset="2"/>
              <a:buChar char="Ø"/>
              <a:defRPr/>
            </a:pPr>
            <a:r>
              <a:rPr lang="en-GB" sz="1400" dirty="0">
                <a:solidFill>
                  <a:srgbClr val="0093D0"/>
                </a:solidFill>
                <a:latin typeface="Arial" charset="0"/>
              </a:rPr>
              <a:t>Auto Batch Data Export</a:t>
            </a:r>
          </a:p>
          <a:p>
            <a:pPr marL="1254125" indent="809625" algn="l">
              <a:buClr>
                <a:srgbClr val="FF0000"/>
              </a:buClr>
              <a:buFont typeface="Wingdings" pitchFamily="2" charset="2"/>
              <a:buChar char="Ø"/>
              <a:defRPr/>
            </a:pPr>
            <a:r>
              <a:rPr lang="en-GB" sz="1400" dirty="0">
                <a:solidFill>
                  <a:srgbClr val="0093D0"/>
                </a:solidFill>
                <a:latin typeface="Arial" charset="0"/>
              </a:rPr>
              <a:t>"Batch Testing" Mode</a:t>
            </a:r>
          </a:p>
          <a:p>
            <a:pPr marL="1254125" indent="809625" algn="l">
              <a:buClr>
                <a:srgbClr val="FF0000"/>
              </a:buClr>
              <a:buFont typeface="Wingdings" pitchFamily="2" charset="2"/>
              <a:buChar char="Ø"/>
              <a:defRPr/>
            </a:pPr>
            <a:r>
              <a:rPr lang="en-GB" sz="1400" dirty="0">
                <a:solidFill>
                  <a:srgbClr val="0093D0"/>
                </a:solidFill>
                <a:latin typeface="Arial" charset="0"/>
              </a:rPr>
              <a:t>Auto File Closing</a:t>
            </a:r>
          </a:p>
          <a:p>
            <a:pPr marL="1254125" indent="809625" algn="l">
              <a:buClr>
                <a:srgbClr val="FF0000"/>
              </a:buClr>
              <a:buFont typeface="Wingdings" pitchFamily="2" charset="2"/>
              <a:buChar char="Ø"/>
              <a:defRPr/>
            </a:pPr>
            <a:r>
              <a:rPr lang="en-GB" sz="1400" dirty="0">
                <a:solidFill>
                  <a:srgbClr val="0093D0"/>
                </a:solidFill>
                <a:latin typeface="Arial" charset="0"/>
              </a:rPr>
              <a:t>Auto Start / Stop by digital signal</a:t>
            </a:r>
          </a:p>
          <a:p>
            <a:pPr marL="1254125" indent="809625" algn="l">
              <a:buClr>
                <a:srgbClr val="FF0000"/>
              </a:buClr>
              <a:buFont typeface="Wingdings" pitchFamily="2" charset="2"/>
              <a:buChar char="Ø"/>
              <a:defRPr/>
            </a:pPr>
            <a:r>
              <a:rPr lang="en-GB" sz="1400" dirty="0">
                <a:solidFill>
                  <a:srgbClr val="0093D0"/>
                </a:solidFill>
                <a:latin typeface="Arial" charset="0"/>
              </a:rPr>
              <a:t>Start using GO key on console (LS only) </a:t>
            </a:r>
          </a:p>
          <a:p>
            <a:pPr marL="1254125" indent="-1254125" algn="l">
              <a:buClr>
                <a:srgbClr val="FF0000"/>
              </a:buClr>
              <a:defRPr/>
            </a:pPr>
            <a:endParaRPr lang="en-GB" sz="1400" dirty="0">
              <a:solidFill>
                <a:srgbClr val="0093D0"/>
              </a:solidFill>
              <a:latin typeface="Arial" charset="0"/>
            </a:endParaRPr>
          </a:p>
          <a:p>
            <a:pPr marL="1254125" indent="-1254125" algn="l">
              <a:buClr>
                <a:srgbClr val="FF0000"/>
              </a:buClr>
              <a:defRPr/>
            </a:pPr>
            <a:endParaRPr lang="en-GB" sz="1400" dirty="0">
              <a:solidFill>
                <a:srgbClr val="0093D0"/>
              </a:solidFill>
              <a:latin typeface="Arial" charset="0"/>
            </a:endParaRPr>
          </a:p>
          <a:p>
            <a:pPr algn="l">
              <a:buClr>
                <a:srgbClr val="FF0000"/>
              </a:buClr>
              <a:defRPr/>
            </a:pPr>
            <a:r>
              <a:rPr lang="en-GB" sz="1400" dirty="0">
                <a:latin typeface="Arial" charset="0"/>
              </a:rPr>
              <a:t>Use of Test Automation allows the user to specify a number of individual test runs into a “Batch” of tests. This can be useful if repetitive testing is required on a number of samples and the same functions are required for all of the individual tests.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AE1D93D-CBAF-4972-9CC1-474D700CF5AE}"/>
              </a:ext>
            </a:extLst>
          </p:cNvPr>
          <p:cNvSpPr>
            <a:spLocks noGrp="1" noChangeArrowheads="1"/>
          </p:cNvSpPr>
          <p:nvPr>
            <p:ph type="title"/>
          </p:nvPr>
        </p:nvSpPr>
        <p:spPr>
          <a:xfrm>
            <a:off x="457200" y="838200"/>
            <a:ext cx="8229600" cy="762000"/>
          </a:xfrm>
        </p:spPr>
        <p:txBody>
          <a:bodyPr/>
          <a:lstStyle/>
          <a:p>
            <a:pPr eaLnBrk="1" hangingPunct="1">
              <a:defRPr/>
            </a:pPr>
            <a:r>
              <a:rPr lang="da-DK" sz="2800" u="sng" dirty="0">
                <a:solidFill>
                  <a:srgbClr val="0093D0"/>
                </a:solidFill>
              </a:rPr>
              <a:t>1. Creating a Test File (.batch file)</a:t>
            </a:r>
          </a:p>
        </p:txBody>
      </p:sp>
      <p:sp>
        <p:nvSpPr>
          <p:cNvPr id="7171" name="Rectangle 8">
            <a:extLst>
              <a:ext uri="{FF2B5EF4-FFF2-40B4-BE49-F238E27FC236}">
                <a16:creationId xmlns:a16="http://schemas.microsoft.com/office/drawing/2014/main" id="{63415F94-0D56-4FFF-8625-0200FF7BAB1E}"/>
              </a:ext>
            </a:extLst>
          </p:cNvPr>
          <p:cNvSpPr>
            <a:spLocks noGrp="1" noChangeArrowheads="1"/>
          </p:cNvSpPr>
          <p:nvPr>
            <p:ph type="body" idx="1"/>
          </p:nvPr>
        </p:nvSpPr>
        <p:spPr>
          <a:xfrm>
            <a:off x="542925" y="2324100"/>
            <a:ext cx="8229600" cy="3514725"/>
          </a:xfrm>
        </p:spPr>
        <p:txBody>
          <a:bodyPr/>
          <a:lstStyle/>
          <a:p>
            <a:pPr eaLnBrk="1" hangingPunct="1">
              <a:buClr>
                <a:srgbClr val="0093D0"/>
              </a:buClr>
              <a:buFontTx/>
              <a:buNone/>
              <a:defRPr/>
            </a:pPr>
            <a:r>
              <a:rPr lang="da-DK" sz="1600" dirty="0"/>
              <a:t>	</a:t>
            </a:r>
            <a:r>
              <a:rPr lang="da-DK" sz="1400" dirty="0"/>
              <a:t>The </a:t>
            </a:r>
            <a:r>
              <a:rPr lang="da-DK" sz="1400" b="1" dirty="0"/>
              <a:t>Test Type </a:t>
            </a:r>
            <a:r>
              <a:rPr lang="da-DK" sz="1400" dirty="0"/>
              <a:t>method setups offered are:</a:t>
            </a:r>
          </a:p>
          <a:p>
            <a:pPr eaLnBrk="1" hangingPunct="1">
              <a:buClr>
                <a:srgbClr val="0093D0"/>
              </a:buClr>
              <a:buFontTx/>
              <a:buNone/>
              <a:defRPr/>
            </a:pPr>
            <a:endParaRPr lang="da-DK" sz="1400" dirty="0"/>
          </a:p>
          <a:p>
            <a:pPr eaLnBrk="1" hangingPunct="1">
              <a:buClr>
                <a:srgbClr val="0093D0"/>
              </a:buClr>
              <a:buFontTx/>
              <a:buNone/>
              <a:defRPr/>
            </a:pPr>
            <a:endParaRPr lang="da-DK" sz="1400" dirty="0"/>
          </a:p>
          <a:p>
            <a:pPr marL="1973263" lvl="1" indent="-804863">
              <a:buClr>
                <a:srgbClr val="FF0000"/>
              </a:buClr>
              <a:buFont typeface="Wingdings" pitchFamily="2" charset="2"/>
              <a:buChar char="Ø"/>
              <a:defRPr/>
            </a:pPr>
            <a:r>
              <a:rPr lang="en-GB" sz="1400" b="1" dirty="0">
                <a:solidFill>
                  <a:srgbClr val="0093D0"/>
                </a:solidFill>
              </a:rPr>
              <a:t>Tension or Compression Test</a:t>
            </a:r>
          </a:p>
          <a:p>
            <a:pPr marL="1973263" lvl="1" indent="-804863">
              <a:buClr>
                <a:srgbClr val="FF0000"/>
              </a:buClr>
              <a:buFont typeface="Wingdings" pitchFamily="2" charset="2"/>
              <a:buChar char="Ø"/>
              <a:defRPr/>
            </a:pPr>
            <a:r>
              <a:rPr lang="en-GB" sz="1400" b="1" dirty="0">
                <a:solidFill>
                  <a:srgbClr val="0093D0"/>
                </a:solidFill>
              </a:rPr>
              <a:t>Cycling Test</a:t>
            </a:r>
          </a:p>
          <a:p>
            <a:pPr marL="1973263" lvl="1" indent="-804863">
              <a:buClr>
                <a:srgbClr val="FF0000"/>
              </a:buClr>
              <a:buFont typeface="Wingdings" pitchFamily="2" charset="2"/>
              <a:buChar char="Ø"/>
              <a:defRPr/>
            </a:pPr>
            <a:r>
              <a:rPr lang="en-GB" sz="1400" b="1" dirty="0">
                <a:solidFill>
                  <a:srgbClr val="0093D0"/>
                </a:solidFill>
              </a:rPr>
              <a:t>Flexure Test</a:t>
            </a:r>
          </a:p>
          <a:p>
            <a:pPr marL="1973263" lvl="1" indent="-804863">
              <a:buClr>
                <a:srgbClr val="FF0000"/>
              </a:buClr>
              <a:buFont typeface="Wingdings" pitchFamily="2" charset="2"/>
              <a:buChar char="Ø"/>
              <a:defRPr/>
            </a:pPr>
            <a:r>
              <a:rPr lang="en-GB" sz="1400" b="1" dirty="0">
                <a:solidFill>
                  <a:srgbClr val="0093D0"/>
                </a:solidFill>
              </a:rPr>
              <a:t>Friction Test</a:t>
            </a:r>
          </a:p>
          <a:p>
            <a:pPr marL="1973263" lvl="1" indent="-804863">
              <a:buClr>
                <a:srgbClr val="FF0000"/>
              </a:buClr>
              <a:buFont typeface="Wingdings" pitchFamily="2" charset="2"/>
              <a:buChar char="Ø"/>
              <a:defRPr/>
            </a:pPr>
            <a:r>
              <a:rPr lang="en-GB" sz="1400" b="1" dirty="0">
                <a:solidFill>
                  <a:srgbClr val="0093D0"/>
                </a:solidFill>
              </a:rPr>
              <a:t>Tear and Peel Test</a:t>
            </a:r>
          </a:p>
          <a:p>
            <a:pPr marL="1973263" lvl="1" indent="-804863">
              <a:buClr>
                <a:srgbClr val="FF0000"/>
              </a:buClr>
              <a:buFont typeface="Wingdings" pitchFamily="2" charset="2"/>
              <a:buChar char="Ø"/>
              <a:defRPr/>
            </a:pPr>
            <a:r>
              <a:rPr lang="en-GB" sz="1400" b="1" dirty="0">
                <a:solidFill>
                  <a:srgbClr val="0093D0"/>
                </a:solidFill>
              </a:rPr>
              <a:t>User Configurable Test  (User defined setup)</a:t>
            </a:r>
          </a:p>
          <a:p>
            <a:pPr marL="1524000" lvl="1" indent="-571500">
              <a:buClr>
                <a:srgbClr val="FF0000"/>
              </a:buClr>
              <a:buFont typeface="Wingdings" pitchFamily="2" charset="2"/>
              <a:buChar char="Ø"/>
              <a:defRPr/>
            </a:pPr>
            <a:endParaRPr lang="en-GB" sz="1400" b="1" dirty="0">
              <a:solidFill>
                <a:srgbClr val="0093D0"/>
              </a:solidFill>
            </a:endParaRPr>
          </a:p>
          <a:p>
            <a:pPr marL="1524000" lvl="1" indent="-571500">
              <a:buClr>
                <a:srgbClr val="FF0000"/>
              </a:buClr>
              <a:buFont typeface="Arial" charset="0"/>
              <a:buNone/>
              <a:defRPr/>
            </a:pPr>
            <a:endParaRPr lang="en-GB" sz="1400" b="1" dirty="0">
              <a:solidFill>
                <a:srgbClr val="0093D0"/>
              </a:solidFill>
            </a:endParaRPr>
          </a:p>
          <a:p>
            <a:pPr eaLnBrk="1" hangingPunct="1">
              <a:buClr>
                <a:srgbClr val="0093D0"/>
              </a:buClr>
              <a:buFontTx/>
              <a:buNone/>
              <a:defRPr/>
            </a:pPr>
            <a:endParaRPr lang="da-DK" sz="1400" dirty="0"/>
          </a:p>
          <a:p>
            <a:pPr eaLnBrk="1" hangingPunct="1">
              <a:buClr>
                <a:srgbClr val="0093D0"/>
              </a:buClr>
              <a:buFontTx/>
              <a:buNone/>
              <a:defRPr/>
            </a:pPr>
            <a:r>
              <a:rPr lang="da-DK" sz="1400" dirty="0"/>
              <a:t>	</a:t>
            </a:r>
            <a:r>
              <a:rPr lang="da-DK" sz="1400" b="1" dirty="0"/>
              <a:t>Note:  </a:t>
            </a:r>
            <a:r>
              <a:rPr lang="da-DK" sz="1400" dirty="0"/>
              <a:t>This presentation will </a:t>
            </a:r>
            <a:r>
              <a:rPr lang="da-DK" sz="1400" b="1" dirty="0"/>
              <a:t>only</a:t>
            </a:r>
            <a:r>
              <a:rPr lang="da-DK" sz="1400" dirty="0"/>
              <a:t> cover the </a:t>
            </a:r>
            <a:r>
              <a:rPr lang="da-DK" sz="1400" b="1" dirty="0">
                <a:solidFill>
                  <a:srgbClr val="0093D0"/>
                </a:solidFill>
              </a:rPr>
              <a:t>Tension or  Compression Test</a:t>
            </a:r>
            <a:r>
              <a:rPr lang="da-DK" sz="1400" b="1" dirty="0">
                <a:solidFill>
                  <a:schemeClr val="accent2"/>
                </a:solidFill>
              </a:rPr>
              <a:t> </a:t>
            </a:r>
            <a:r>
              <a:rPr lang="da-DK" sz="1400" dirty="0"/>
              <a:t>setup.</a:t>
            </a:r>
          </a:p>
        </p:txBody>
      </p:sp>
      <p:pic>
        <p:nvPicPr>
          <p:cNvPr id="7172" name="Billede 5" descr="LLOYD.jpg">
            <a:extLst>
              <a:ext uri="{FF2B5EF4-FFF2-40B4-BE49-F238E27FC236}">
                <a16:creationId xmlns:a16="http://schemas.microsoft.com/office/drawing/2014/main" id="{71E10025-D786-42E5-878B-C165B50625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Slide Number Placeholder 6">
            <a:extLst>
              <a:ext uri="{FF2B5EF4-FFF2-40B4-BE49-F238E27FC236}">
                <a16:creationId xmlns:a16="http://schemas.microsoft.com/office/drawing/2014/main" id="{6FCFE12F-CEE6-4A6F-9BC3-297B14CEE89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4EE854-4B21-423E-AE5B-9B94A7DA48C4}" type="slidenum">
              <a:rPr lang="en-US" altLang="en-US">
                <a:solidFill>
                  <a:srgbClr val="808080"/>
                </a:solidFill>
              </a:rPr>
              <a:pPr eaLnBrk="1" hangingPunct="1"/>
              <a:t>6</a:t>
            </a:fld>
            <a:endParaRPr lang="en-US" altLang="en-US">
              <a:solidFill>
                <a:srgbClr val="80808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61BA3B6-956C-4625-8E36-875A2009A383}"/>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62467" name="Rectangle 8">
            <a:extLst>
              <a:ext uri="{FF2B5EF4-FFF2-40B4-BE49-F238E27FC236}">
                <a16:creationId xmlns:a16="http://schemas.microsoft.com/office/drawing/2014/main" id="{4791EC05-5113-4E23-B1FA-66BD43ACEA3B}"/>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62468" name="Billede 5" descr="LLOYD.jpg">
            <a:extLst>
              <a:ext uri="{FF2B5EF4-FFF2-40B4-BE49-F238E27FC236}">
                <a16:creationId xmlns:a16="http://schemas.microsoft.com/office/drawing/2014/main" id="{F825366B-2988-4266-8845-439CB3D469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Slide Number Placeholder 5">
            <a:extLst>
              <a:ext uri="{FF2B5EF4-FFF2-40B4-BE49-F238E27FC236}">
                <a16:creationId xmlns:a16="http://schemas.microsoft.com/office/drawing/2014/main" id="{0D8C3606-B11E-406A-9B42-9E7A5D27695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2DE152-84BB-465A-9BEE-FBC5CCF87BBF}" type="slidenum">
              <a:rPr lang="en-US" altLang="en-US">
                <a:solidFill>
                  <a:srgbClr val="808080"/>
                </a:solidFill>
              </a:rPr>
              <a:pPr eaLnBrk="1" hangingPunct="1"/>
              <a:t>60</a:t>
            </a:fld>
            <a:endParaRPr lang="en-US" altLang="en-US">
              <a:solidFill>
                <a:srgbClr val="808080"/>
              </a:solidFill>
            </a:endParaRPr>
          </a:p>
        </p:txBody>
      </p:sp>
      <p:sp>
        <p:nvSpPr>
          <p:cNvPr id="62470" name="TextBox 6">
            <a:extLst>
              <a:ext uri="{FF2B5EF4-FFF2-40B4-BE49-F238E27FC236}">
                <a16:creationId xmlns:a16="http://schemas.microsoft.com/office/drawing/2014/main" id="{F895FD1B-FD55-4F34-ADB2-7E13BAA77F90}"/>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62471" name="TextBox 15">
            <a:extLst>
              <a:ext uri="{FF2B5EF4-FFF2-40B4-BE49-F238E27FC236}">
                <a16:creationId xmlns:a16="http://schemas.microsoft.com/office/drawing/2014/main" id="{9D3DB250-D941-4E33-8192-E6B685DE9CAC}"/>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62472" name="TextBox 10">
            <a:extLst>
              <a:ext uri="{FF2B5EF4-FFF2-40B4-BE49-F238E27FC236}">
                <a16:creationId xmlns:a16="http://schemas.microsoft.com/office/drawing/2014/main" id="{8D39E94B-FAD6-4833-A17B-EF6130C0803B}"/>
              </a:ext>
            </a:extLst>
          </p:cNvPr>
          <p:cNvSpPr txBox="1">
            <a:spLocks noChangeArrowheads="1"/>
          </p:cNvSpPr>
          <p:nvPr/>
        </p:nvSpPr>
        <p:spPr bwMode="auto">
          <a:xfrm>
            <a:off x="533400" y="1981200"/>
            <a:ext cx="815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Test Automation</a:t>
            </a:r>
            <a:endParaRPr lang="en-GB" altLang="en-US" sz="1400"/>
          </a:p>
        </p:txBody>
      </p:sp>
      <p:pic>
        <p:nvPicPr>
          <p:cNvPr id="62473" name="Picture 3">
            <a:extLst>
              <a:ext uri="{FF2B5EF4-FFF2-40B4-BE49-F238E27FC236}">
                <a16:creationId xmlns:a16="http://schemas.microsoft.com/office/drawing/2014/main" id="{6AC59D2B-3D27-4853-BBE0-F530F9185A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38400"/>
            <a:ext cx="4743450" cy="18573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62474" name="TextBox 11">
            <a:extLst>
              <a:ext uri="{FF2B5EF4-FFF2-40B4-BE49-F238E27FC236}">
                <a16:creationId xmlns:a16="http://schemas.microsoft.com/office/drawing/2014/main" id="{B66CC7C1-023E-493E-8631-AEE120B5353A}"/>
              </a:ext>
            </a:extLst>
          </p:cNvPr>
          <p:cNvSpPr txBox="1">
            <a:spLocks noChangeArrowheads="1"/>
          </p:cNvSpPr>
          <p:nvPr/>
        </p:nvSpPr>
        <p:spPr bwMode="auto">
          <a:xfrm>
            <a:off x="5410200" y="2362200"/>
            <a:ext cx="3505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Test Automation is enabled by selecting the check box on the upper left hand side.</a:t>
            </a:r>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Number of Samples</a:t>
            </a:r>
          </a:p>
          <a:p>
            <a:pPr algn="l" eaLnBrk="1" hangingPunct="1"/>
            <a:endParaRPr lang="en-GB" altLang="en-US" sz="1400" b="1"/>
          </a:p>
          <a:p>
            <a:pPr algn="l" eaLnBrk="1" hangingPunct="1"/>
            <a:r>
              <a:rPr lang="en-GB" altLang="en-US" sz="1400"/>
              <a:t>This is where the “Batch” size or the number of samples to be run under each automation test run is entered. </a:t>
            </a:r>
          </a:p>
          <a:p>
            <a:pPr algn="l" eaLnBrk="1" hangingPunct="1"/>
            <a:endParaRPr lang="en-GB" altLang="en-US" sz="1400"/>
          </a:p>
          <a:p>
            <a:pPr algn="l" eaLnBrk="1" hangingPunct="1"/>
            <a:endParaRPr lang="en-GB" altLang="en-US" sz="1400"/>
          </a:p>
          <a:p>
            <a:pPr algn="l" eaLnBrk="1" hangingPunct="1"/>
            <a:endParaRPr lang="en-GB" altLang="en-US" sz="1400"/>
          </a:p>
        </p:txBody>
      </p:sp>
      <p:sp>
        <p:nvSpPr>
          <p:cNvPr id="62475" name="TextBox 12">
            <a:extLst>
              <a:ext uri="{FF2B5EF4-FFF2-40B4-BE49-F238E27FC236}">
                <a16:creationId xmlns:a16="http://schemas.microsoft.com/office/drawing/2014/main" id="{7AFDD68C-957A-434B-B21E-A4D890975B4A}"/>
              </a:ext>
            </a:extLst>
          </p:cNvPr>
          <p:cNvSpPr txBox="1">
            <a:spLocks noChangeArrowheads="1"/>
          </p:cNvSpPr>
          <p:nvPr/>
        </p:nvSpPr>
        <p:spPr bwMode="auto">
          <a:xfrm>
            <a:off x="533400" y="4495800"/>
            <a:ext cx="708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Checking the </a:t>
            </a:r>
            <a:r>
              <a:rPr lang="en-GB" altLang="en-US" sz="1400" b="1"/>
              <a:t>‘Operator Can Change’ </a:t>
            </a:r>
            <a:r>
              <a:rPr lang="en-GB" altLang="en-US" sz="1400"/>
              <a:t>option allows the user to change the number of samples after automation has started.  This will show the following dialogue:</a:t>
            </a:r>
            <a:endParaRPr lang="en-GB" altLang="en-US" sz="1400" b="1"/>
          </a:p>
        </p:txBody>
      </p:sp>
      <p:pic>
        <p:nvPicPr>
          <p:cNvPr id="62476" name="Picture 4">
            <a:extLst>
              <a:ext uri="{FF2B5EF4-FFF2-40B4-BE49-F238E27FC236}">
                <a16:creationId xmlns:a16="http://schemas.microsoft.com/office/drawing/2014/main" id="{4EAE2A5A-7DEC-4760-9B87-DE82025E1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105400"/>
            <a:ext cx="2286000" cy="12001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0199A3D-11A6-43A3-ABED-DC1A787E4CE0}"/>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63491" name="Rectangle 8">
            <a:extLst>
              <a:ext uri="{FF2B5EF4-FFF2-40B4-BE49-F238E27FC236}">
                <a16:creationId xmlns:a16="http://schemas.microsoft.com/office/drawing/2014/main" id="{80994E88-CE69-452E-94A2-832F2B9D5CE4}"/>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63492" name="Billede 5" descr="LLOYD.jpg">
            <a:extLst>
              <a:ext uri="{FF2B5EF4-FFF2-40B4-BE49-F238E27FC236}">
                <a16:creationId xmlns:a16="http://schemas.microsoft.com/office/drawing/2014/main" id="{25C1535A-EA4A-4B69-BD94-001EAAA025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Slide Number Placeholder 5">
            <a:extLst>
              <a:ext uri="{FF2B5EF4-FFF2-40B4-BE49-F238E27FC236}">
                <a16:creationId xmlns:a16="http://schemas.microsoft.com/office/drawing/2014/main" id="{87C748A2-C694-40B5-B6EE-0A45F6F2606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9ED00B-F2A3-4773-90F5-858BD3F8523C}" type="slidenum">
              <a:rPr lang="en-US" altLang="en-US">
                <a:solidFill>
                  <a:srgbClr val="808080"/>
                </a:solidFill>
              </a:rPr>
              <a:pPr eaLnBrk="1" hangingPunct="1"/>
              <a:t>61</a:t>
            </a:fld>
            <a:endParaRPr lang="en-US" altLang="en-US">
              <a:solidFill>
                <a:srgbClr val="808080"/>
              </a:solidFill>
            </a:endParaRPr>
          </a:p>
        </p:txBody>
      </p:sp>
      <p:sp>
        <p:nvSpPr>
          <p:cNvPr id="63494" name="TextBox 6">
            <a:extLst>
              <a:ext uri="{FF2B5EF4-FFF2-40B4-BE49-F238E27FC236}">
                <a16:creationId xmlns:a16="http://schemas.microsoft.com/office/drawing/2014/main" id="{B5822B8A-BC29-488A-BCE4-BFF57B8D0900}"/>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63495" name="TextBox 15">
            <a:extLst>
              <a:ext uri="{FF2B5EF4-FFF2-40B4-BE49-F238E27FC236}">
                <a16:creationId xmlns:a16="http://schemas.microsoft.com/office/drawing/2014/main" id="{B1CED746-BD38-40E3-8369-37DE337B21C8}"/>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63496" name="TextBox 10">
            <a:extLst>
              <a:ext uri="{FF2B5EF4-FFF2-40B4-BE49-F238E27FC236}">
                <a16:creationId xmlns:a16="http://schemas.microsoft.com/office/drawing/2014/main" id="{2259F6C5-69FB-43A7-9FA4-1AE8797CD668}"/>
              </a:ext>
            </a:extLst>
          </p:cNvPr>
          <p:cNvSpPr txBox="1">
            <a:spLocks noChangeArrowheads="1"/>
          </p:cNvSpPr>
          <p:nvPr/>
        </p:nvSpPr>
        <p:spPr bwMode="auto">
          <a:xfrm>
            <a:off x="533400" y="1981200"/>
            <a:ext cx="82296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Test Automation</a:t>
            </a:r>
          </a:p>
          <a:p>
            <a:pPr algn="l" eaLnBrk="1" hangingPunct="1"/>
            <a:endParaRPr lang="en-GB" altLang="en-US" sz="1400" b="1" u="sng"/>
          </a:p>
          <a:p>
            <a:pPr algn="l" eaLnBrk="1" hangingPunct="1"/>
            <a:r>
              <a:rPr lang="en-GB" altLang="en-US" sz="1400" b="1">
                <a:solidFill>
                  <a:srgbClr val="0093D0"/>
                </a:solidFill>
              </a:rPr>
              <a:t>Show Pre-Batch Help</a:t>
            </a:r>
          </a:p>
          <a:p>
            <a:pPr algn="l" eaLnBrk="1" hangingPunct="1"/>
            <a:endParaRPr lang="en-GB" altLang="en-US" sz="1400" b="1">
              <a:solidFill>
                <a:srgbClr val="0093D0"/>
              </a:solidFill>
            </a:endParaRPr>
          </a:p>
          <a:p>
            <a:pPr algn="l" eaLnBrk="1" hangingPunct="1"/>
            <a:r>
              <a:rPr lang="en-GB" altLang="en-US" sz="1400"/>
              <a:t>This a text field that can will be shown as a prompt to the user before the test starts. This is useful if pre-test operation or configuration must be set before the test is started.</a:t>
            </a:r>
          </a:p>
          <a:p>
            <a:pPr algn="l" eaLnBrk="1" hangingPunct="1"/>
            <a:endParaRPr lang="en-GB" altLang="en-US" sz="1400"/>
          </a:p>
          <a:p>
            <a:pPr algn="l" eaLnBrk="1" hangingPunct="1"/>
            <a:r>
              <a:rPr lang="en-GB" altLang="en-US" sz="1400" b="1">
                <a:solidFill>
                  <a:srgbClr val="0093D0"/>
                </a:solidFill>
              </a:rPr>
              <a:t>Picture:</a:t>
            </a:r>
          </a:p>
          <a:p>
            <a:pPr algn="l" eaLnBrk="1" hangingPunct="1"/>
            <a:endParaRPr lang="en-GB" altLang="en-US" sz="1400" b="1">
              <a:solidFill>
                <a:srgbClr val="0093D0"/>
              </a:solidFill>
            </a:endParaRPr>
          </a:p>
          <a:p>
            <a:pPr algn="l" eaLnBrk="1" hangingPunct="1"/>
            <a:r>
              <a:rPr lang="en-GB" altLang="en-US" sz="1400"/>
              <a:t>By clicking the </a:t>
            </a:r>
            <a:r>
              <a:rPr lang="en-GB" altLang="en-US" sz="1400" b="1"/>
              <a:t>? </a:t>
            </a:r>
            <a:r>
              <a:rPr lang="en-GB" altLang="en-US" sz="1400"/>
              <a:t>Button, a browse function will open to search for a image (.jpeg / .bmp / .gif) to be inserted. Used in conjunction with the Pre-Batch Help text, detailed instructions for</a:t>
            </a:r>
          </a:p>
          <a:p>
            <a:pPr algn="l" eaLnBrk="1" hangingPunct="1"/>
            <a:r>
              <a:rPr lang="en-GB" altLang="en-US" sz="1400"/>
              <a:t>Pre-test requirements can be shown to the user. </a:t>
            </a:r>
          </a:p>
          <a:p>
            <a:pPr algn="l" eaLnBrk="1" hangingPunct="1"/>
            <a:endParaRPr lang="en-GB" altLang="en-US" sz="1400"/>
          </a:p>
          <a:p>
            <a:pPr algn="l" eaLnBrk="1" hangingPunct="1"/>
            <a:r>
              <a:rPr lang="en-GB" altLang="en-US" sz="1400" b="1">
                <a:solidFill>
                  <a:srgbClr val="0093D0"/>
                </a:solidFill>
              </a:rPr>
              <a:t>Pre-Batch Questions</a:t>
            </a:r>
          </a:p>
          <a:p>
            <a:pPr algn="l" eaLnBrk="1" hangingPunct="1"/>
            <a:endParaRPr lang="en-GB" altLang="en-US" sz="1400"/>
          </a:p>
          <a:p>
            <a:pPr algn="l" eaLnBrk="1" hangingPunct="1"/>
            <a:r>
              <a:rPr lang="en-GB" altLang="en-US" sz="1400"/>
              <a:t>These questions are configured in exactly the same way as the Pre-Test question function shown earlier, except for one main difference. Pre-Batch questions are only offered once per sequence of samples set in Test Automation. This can be a common entry such as job number or sample colour.</a:t>
            </a:r>
          </a:p>
          <a:p>
            <a:pPr algn="l" eaLnBrk="1" hangingPunct="1"/>
            <a:endParaRPr lang="en-GB" altLang="en-US" sz="1400"/>
          </a:p>
          <a:p>
            <a:pPr algn="l" eaLnBrk="1" hangingPunct="1"/>
            <a:r>
              <a:rPr lang="en-GB" altLang="en-US" sz="1400" b="1"/>
              <a:t>Note:</a:t>
            </a:r>
            <a:r>
              <a:rPr lang="en-GB" altLang="en-US" sz="1400"/>
              <a:t> Text and Picture size cannot be altered. Text is defaulted to the size of Windows screen. Picture size depends upon orientation or shape and will either be best fit horizontally or vertically.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05670C0-9F68-4B92-B503-F44BED4BC943}"/>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64515" name="Rectangle 8">
            <a:extLst>
              <a:ext uri="{FF2B5EF4-FFF2-40B4-BE49-F238E27FC236}">
                <a16:creationId xmlns:a16="http://schemas.microsoft.com/office/drawing/2014/main" id="{0D845DE1-5D7D-4722-B56F-850241184968}"/>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64516" name="Billede 5" descr="LLOYD.jpg">
            <a:extLst>
              <a:ext uri="{FF2B5EF4-FFF2-40B4-BE49-F238E27FC236}">
                <a16:creationId xmlns:a16="http://schemas.microsoft.com/office/drawing/2014/main" id="{5974E0D0-4698-4A60-93FC-1773D50CA0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Slide Number Placeholder 5">
            <a:extLst>
              <a:ext uri="{FF2B5EF4-FFF2-40B4-BE49-F238E27FC236}">
                <a16:creationId xmlns:a16="http://schemas.microsoft.com/office/drawing/2014/main" id="{5D709BF5-B91D-4942-B18D-E8C90D8C222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888869-CA79-4224-83E0-D7F303FB2EFA}" type="slidenum">
              <a:rPr lang="en-US" altLang="en-US">
                <a:solidFill>
                  <a:srgbClr val="808080"/>
                </a:solidFill>
              </a:rPr>
              <a:pPr eaLnBrk="1" hangingPunct="1"/>
              <a:t>62</a:t>
            </a:fld>
            <a:endParaRPr lang="en-US" altLang="en-US">
              <a:solidFill>
                <a:srgbClr val="808080"/>
              </a:solidFill>
            </a:endParaRPr>
          </a:p>
        </p:txBody>
      </p:sp>
      <p:sp>
        <p:nvSpPr>
          <p:cNvPr id="64518" name="TextBox 6">
            <a:extLst>
              <a:ext uri="{FF2B5EF4-FFF2-40B4-BE49-F238E27FC236}">
                <a16:creationId xmlns:a16="http://schemas.microsoft.com/office/drawing/2014/main" id="{E396D8F0-7FF3-440B-90D4-E76C646332DB}"/>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64519" name="TextBox 15">
            <a:extLst>
              <a:ext uri="{FF2B5EF4-FFF2-40B4-BE49-F238E27FC236}">
                <a16:creationId xmlns:a16="http://schemas.microsoft.com/office/drawing/2014/main" id="{916206DC-BFA8-40D7-872C-AF7A5FB95D51}"/>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64520" name="TextBox 10">
            <a:extLst>
              <a:ext uri="{FF2B5EF4-FFF2-40B4-BE49-F238E27FC236}">
                <a16:creationId xmlns:a16="http://schemas.microsoft.com/office/drawing/2014/main" id="{7DC69E52-FDC2-4FA0-93B1-249EDDE2BF10}"/>
              </a:ext>
            </a:extLst>
          </p:cNvPr>
          <p:cNvSpPr txBox="1">
            <a:spLocks noChangeArrowheads="1"/>
          </p:cNvSpPr>
          <p:nvPr/>
        </p:nvSpPr>
        <p:spPr bwMode="auto">
          <a:xfrm>
            <a:off x="533400" y="1981200"/>
            <a:ext cx="815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Test Automation</a:t>
            </a:r>
          </a:p>
          <a:p>
            <a:pPr algn="l" eaLnBrk="1" hangingPunct="1"/>
            <a:endParaRPr lang="en-GB" altLang="en-US" sz="1400" b="1" u="sng"/>
          </a:p>
          <a:p>
            <a:pPr algn="l" eaLnBrk="1" hangingPunct="1"/>
            <a:r>
              <a:rPr lang="en-GB" altLang="en-US" sz="1400" b="1">
                <a:solidFill>
                  <a:srgbClr val="0093D0"/>
                </a:solidFill>
              </a:rPr>
              <a:t>Post-Batch Options</a:t>
            </a:r>
          </a:p>
        </p:txBody>
      </p:sp>
      <p:sp>
        <p:nvSpPr>
          <p:cNvPr id="64521" name="TextBox 14">
            <a:extLst>
              <a:ext uri="{FF2B5EF4-FFF2-40B4-BE49-F238E27FC236}">
                <a16:creationId xmlns:a16="http://schemas.microsoft.com/office/drawing/2014/main" id="{C7B7CFB9-6D9D-4518-A87E-1BEF897164B8}"/>
              </a:ext>
            </a:extLst>
          </p:cNvPr>
          <p:cNvSpPr txBox="1">
            <a:spLocks noChangeArrowheads="1"/>
          </p:cNvSpPr>
          <p:nvPr/>
        </p:nvSpPr>
        <p:spPr bwMode="auto">
          <a:xfrm>
            <a:off x="533400" y="3749675"/>
            <a:ext cx="8458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Show Question</a:t>
            </a:r>
          </a:p>
          <a:p>
            <a:pPr algn="l" eaLnBrk="1" hangingPunct="1"/>
            <a:endParaRPr lang="en-GB" altLang="en-US" sz="1400"/>
          </a:p>
          <a:p>
            <a:pPr algn="l" eaLnBrk="1" hangingPunct="1"/>
            <a:r>
              <a:rPr lang="en-GB" altLang="en-US" sz="1400"/>
              <a:t>A "Post-Batch" TEXT question can be defined by selecting the "</a:t>
            </a:r>
            <a:r>
              <a:rPr lang="en-GB" altLang="en-US" sz="1400" b="1"/>
              <a:t>Show Question</a:t>
            </a:r>
            <a:r>
              <a:rPr lang="en-GB" altLang="en-US" sz="1400"/>
              <a:t>"</a:t>
            </a:r>
          </a:p>
          <a:p>
            <a:pPr algn="l" eaLnBrk="1" hangingPunct="1"/>
            <a:r>
              <a:rPr lang="en-GB" altLang="en-US" sz="1400"/>
              <a:t>option then entering the question in the field. This question can be used to enter any comments </a:t>
            </a:r>
          </a:p>
          <a:p>
            <a:pPr algn="l" eaLnBrk="1" hangingPunct="1"/>
            <a:r>
              <a:rPr lang="en-GB" altLang="en-US" sz="1400"/>
              <a:t>regarding the "Test Sequence“ that has completed.</a:t>
            </a:r>
          </a:p>
          <a:p>
            <a:pPr algn="l" eaLnBrk="1" hangingPunct="1"/>
            <a:endParaRPr lang="en-GB" altLang="en-US" sz="1400"/>
          </a:p>
          <a:p>
            <a:pPr algn="l" eaLnBrk="1" hangingPunct="1"/>
            <a:r>
              <a:rPr lang="en-GB" altLang="en-US" sz="1400" b="1">
                <a:solidFill>
                  <a:srgbClr val="0093D0"/>
                </a:solidFill>
              </a:rPr>
              <a:t>Close Batch</a:t>
            </a:r>
          </a:p>
          <a:p>
            <a:pPr algn="l" eaLnBrk="1" hangingPunct="1"/>
            <a:endParaRPr lang="en-GB" altLang="en-US" sz="1400"/>
          </a:p>
          <a:p>
            <a:pPr algn="l" eaLnBrk="1" hangingPunct="1"/>
            <a:r>
              <a:rPr lang="en-GB" altLang="en-US" sz="1400"/>
              <a:t>The batch file can be closed at the end of a test sequence using  the </a:t>
            </a:r>
            <a:r>
              <a:rPr lang="en-GB" altLang="en-US" sz="1400" b="1"/>
              <a:t>Close Batch </a:t>
            </a:r>
            <a:r>
              <a:rPr lang="en-GB" altLang="en-US" sz="1400"/>
              <a:t>option.</a:t>
            </a:r>
          </a:p>
          <a:p>
            <a:pPr algn="l" eaLnBrk="1" hangingPunct="1"/>
            <a:r>
              <a:rPr lang="en-GB" altLang="en-US" sz="1400" b="1"/>
              <a:t>Note:</a:t>
            </a:r>
            <a:r>
              <a:rPr lang="en-GB" altLang="en-US" sz="1400"/>
              <a:t> This should be used in conjunction with the default </a:t>
            </a:r>
            <a:r>
              <a:rPr lang="en-GB" altLang="en-US" sz="1400" b="1"/>
              <a:t>Auto-Save </a:t>
            </a:r>
            <a:r>
              <a:rPr lang="en-GB" altLang="en-US" sz="1400"/>
              <a:t>option to keep data integrity.</a:t>
            </a:r>
          </a:p>
          <a:p>
            <a:pPr algn="l" eaLnBrk="1" hangingPunct="1"/>
            <a:endParaRPr lang="en-GB" altLang="en-US" sz="1400"/>
          </a:p>
          <a:p>
            <a:pPr algn="l" eaLnBrk="1" hangingPunct="1"/>
            <a:r>
              <a:rPr lang="en-GB" altLang="en-US" sz="1400" b="1">
                <a:solidFill>
                  <a:srgbClr val="0093D0"/>
                </a:solidFill>
              </a:rPr>
              <a:t>Show Batch results</a:t>
            </a:r>
          </a:p>
          <a:p>
            <a:pPr algn="l" eaLnBrk="1" hangingPunct="1"/>
            <a:endParaRPr lang="en-GB" altLang="en-US" sz="1400"/>
          </a:p>
          <a:p>
            <a:pPr algn="l" eaLnBrk="1" hangingPunct="1"/>
            <a:r>
              <a:rPr lang="en-GB" altLang="en-US" sz="1400"/>
              <a:t>The display will switch to the Batch Results screen at the end of the test sequence</a:t>
            </a:r>
          </a:p>
        </p:txBody>
      </p:sp>
      <p:pic>
        <p:nvPicPr>
          <p:cNvPr id="64522" name="Picture 4">
            <a:extLst>
              <a:ext uri="{FF2B5EF4-FFF2-40B4-BE49-F238E27FC236}">
                <a16:creationId xmlns:a16="http://schemas.microsoft.com/office/drawing/2014/main" id="{F3FAB805-EA47-475D-BEE2-AEDB7DCAB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743200"/>
            <a:ext cx="4714875" cy="9620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77C5F79-95E4-478F-87E4-BDF9C04C53D1}"/>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65539" name="Rectangle 8">
            <a:extLst>
              <a:ext uri="{FF2B5EF4-FFF2-40B4-BE49-F238E27FC236}">
                <a16:creationId xmlns:a16="http://schemas.microsoft.com/office/drawing/2014/main" id="{B4733B19-8BD7-426A-AC79-501B4F902006}"/>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65540" name="Billede 5" descr="LLOYD.jpg">
            <a:extLst>
              <a:ext uri="{FF2B5EF4-FFF2-40B4-BE49-F238E27FC236}">
                <a16:creationId xmlns:a16="http://schemas.microsoft.com/office/drawing/2014/main" id="{C27D06AF-8C8F-463D-AD07-703DC49BDD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Slide Number Placeholder 5">
            <a:extLst>
              <a:ext uri="{FF2B5EF4-FFF2-40B4-BE49-F238E27FC236}">
                <a16:creationId xmlns:a16="http://schemas.microsoft.com/office/drawing/2014/main" id="{F519F62F-FE39-4085-84ED-EF86074013C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A82423-DCD0-43A8-85A0-D797CAD809DE}" type="slidenum">
              <a:rPr lang="en-US" altLang="en-US">
                <a:solidFill>
                  <a:srgbClr val="808080"/>
                </a:solidFill>
              </a:rPr>
              <a:pPr eaLnBrk="1" hangingPunct="1"/>
              <a:t>63</a:t>
            </a:fld>
            <a:endParaRPr lang="en-US" altLang="en-US">
              <a:solidFill>
                <a:srgbClr val="808080"/>
              </a:solidFill>
            </a:endParaRPr>
          </a:p>
        </p:txBody>
      </p:sp>
      <p:sp>
        <p:nvSpPr>
          <p:cNvPr id="65542" name="TextBox 6">
            <a:extLst>
              <a:ext uri="{FF2B5EF4-FFF2-40B4-BE49-F238E27FC236}">
                <a16:creationId xmlns:a16="http://schemas.microsoft.com/office/drawing/2014/main" id="{D79C8AB9-282C-4592-8FC8-56B933DFB74B}"/>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65543" name="TextBox 15">
            <a:extLst>
              <a:ext uri="{FF2B5EF4-FFF2-40B4-BE49-F238E27FC236}">
                <a16:creationId xmlns:a16="http://schemas.microsoft.com/office/drawing/2014/main" id="{6D26EFCE-89BD-407A-AB7C-A905D270CAC4}"/>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65544" name="TextBox 10">
            <a:extLst>
              <a:ext uri="{FF2B5EF4-FFF2-40B4-BE49-F238E27FC236}">
                <a16:creationId xmlns:a16="http://schemas.microsoft.com/office/drawing/2014/main" id="{13BE1682-D2E4-4888-A7AC-3DF18B373204}"/>
              </a:ext>
            </a:extLst>
          </p:cNvPr>
          <p:cNvSpPr txBox="1">
            <a:spLocks noChangeArrowheads="1"/>
          </p:cNvSpPr>
          <p:nvPr/>
        </p:nvSpPr>
        <p:spPr bwMode="auto">
          <a:xfrm>
            <a:off x="533400" y="1981200"/>
            <a:ext cx="815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Test Automation</a:t>
            </a:r>
          </a:p>
        </p:txBody>
      </p:sp>
      <p:sp>
        <p:nvSpPr>
          <p:cNvPr id="65545" name="TextBox 14">
            <a:extLst>
              <a:ext uri="{FF2B5EF4-FFF2-40B4-BE49-F238E27FC236}">
                <a16:creationId xmlns:a16="http://schemas.microsoft.com/office/drawing/2014/main" id="{6F40CF94-6B00-43AD-B8A9-D54E488F15F1}"/>
              </a:ext>
            </a:extLst>
          </p:cNvPr>
          <p:cNvSpPr txBox="1">
            <a:spLocks noChangeArrowheads="1"/>
          </p:cNvSpPr>
          <p:nvPr/>
        </p:nvSpPr>
        <p:spPr bwMode="auto">
          <a:xfrm>
            <a:off x="533400" y="2362200"/>
            <a:ext cx="8458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Run Report or Export</a:t>
            </a:r>
          </a:p>
          <a:p>
            <a:pPr algn="l" eaLnBrk="1" hangingPunct="1"/>
            <a:endParaRPr lang="en-GB" altLang="en-US" sz="1400">
              <a:solidFill>
                <a:srgbClr val="0093D0"/>
              </a:solidFill>
            </a:endParaRPr>
          </a:p>
          <a:p>
            <a:pPr algn="l" eaLnBrk="1" hangingPunct="1"/>
            <a:r>
              <a:rPr lang="en-GB" altLang="en-US" sz="1400"/>
              <a:t>This option can be used to automatically print a test report or export test data via a specified method, after a batch of tests is completed. This is known as a “Batch” report or export.</a:t>
            </a:r>
          </a:p>
          <a:p>
            <a:pPr algn="l" eaLnBrk="1" hangingPunct="1"/>
            <a:endParaRPr lang="en-GB" altLang="en-US" sz="1400"/>
          </a:p>
          <a:p>
            <a:pPr algn="l" eaLnBrk="1" hangingPunct="1"/>
            <a:r>
              <a:rPr lang="en-GB" altLang="en-US" sz="1400"/>
              <a:t>Pressing the Edit button will bring up the configuration screens for </a:t>
            </a:r>
            <a:r>
              <a:rPr lang="en-GB" altLang="en-US" sz="1400" b="1"/>
              <a:t>Report</a:t>
            </a:r>
            <a:r>
              <a:rPr lang="en-GB" altLang="en-US" sz="1400"/>
              <a:t> or </a:t>
            </a:r>
            <a:r>
              <a:rPr lang="en-GB" altLang="en-US" sz="1400" b="1"/>
              <a:t>Export </a:t>
            </a:r>
            <a:r>
              <a:rPr lang="en-GB" altLang="en-US" sz="1400"/>
              <a:t>functions. These are covered later in this presentation section 8.</a:t>
            </a:r>
          </a:p>
          <a:p>
            <a:pPr algn="l" eaLnBrk="1" hangingPunct="1"/>
            <a:endParaRPr lang="en-GB" altLang="en-US" sz="1400"/>
          </a:p>
          <a:p>
            <a:pPr algn="l" eaLnBrk="1" hangingPunct="1"/>
            <a:r>
              <a:rPr lang="en-GB" altLang="en-US" sz="1400" b="1">
                <a:solidFill>
                  <a:srgbClr val="0093D0"/>
                </a:solidFill>
              </a:rPr>
              <a:t>Run Query</a:t>
            </a:r>
          </a:p>
        </p:txBody>
      </p:sp>
      <p:pic>
        <p:nvPicPr>
          <p:cNvPr id="65546" name="Picture 2">
            <a:extLst>
              <a:ext uri="{FF2B5EF4-FFF2-40B4-BE49-F238E27FC236}">
                <a16:creationId xmlns:a16="http://schemas.microsoft.com/office/drawing/2014/main" id="{14639FA3-3C8A-4614-B849-594BD2C932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05313"/>
            <a:ext cx="4724400" cy="6286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65547" name="TextBox 15">
            <a:extLst>
              <a:ext uri="{FF2B5EF4-FFF2-40B4-BE49-F238E27FC236}">
                <a16:creationId xmlns:a16="http://schemas.microsoft.com/office/drawing/2014/main" id="{7B096D21-C749-4210-ACCB-0AB7FEC6C2BF}"/>
              </a:ext>
            </a:extLst>
          </p:cNvPr>
          <p:cNvSpPr txBox="1">
            <a:spLocks noChangeArrowheads="1"/>
          </p:cNvSpPr>
          <p:nvPr/>
        </p:nvSpPr>
        <p:spPr bwMode="auto">
          <a:xfrm>
            <a:off x="533400" y="5105400"/>
            <a:ext cx="8153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The </a:t>
            </a:r>
            <a:r>
              <a:rPr lang="en-GB" altLang="en-US" sz="1400" b="1"/>
              <a:t>+ </a:t>
            </a:r>
            <a:r>
              <a:rPr lang="en-GB" altLang="en-US" sz="1400"/>
              <a:t>and </a:t>
            </a:r>
            <a:r>
              <a:rPr lang="en-GB" altLang="en-US" sz="1400" b="1"/>
              <a:t>–</a:t>
            </a:r>
            <a:r>
              <a:rPr lang="en-GB" altLang="en-US" sz="1400"/>
              <a:t> keys open a browse function to allow the user to assign a </a:t>
            </a:r>
            <a:r>
              <a:rPr lang="en-GB" altLang="en-US" sz="1400" b="1"/>
              <a:t>Query batch </a:t>
            </a:r>
            <a:r>
              <a:rPr lang="en-GB" altLang="en-US" sz="1400"/>
              <a:t>to the current test file. A query batch is an advanced filtering option for statistical and QA purposes. This is not covered in this presentation.</a:t>
            </a:r>
          </a:p>
          <a:p>
            <a:pPr algn="l" eaLnBrk="1" hangingPunct="1"/>
            <a:endParaRPr lang="en-GB" altLang="en-US" sz="1400"/>
          </a:p>
          <a:p>
            <a:pPr algn="l" eaLnBrk="1" hangingPunct="1"/>
            <a:r>
              <a:rPr lang="en-GB" altLang="en-US" sz="1400"/>
              <a:t>The </a:t>
            </a:r>
            <a:r>
              <a:rPr lang="en-GB" altLang="en-US" sz="1400" b="1"/>
              <a:t>Use Only Data From This Batch Option </a:t>
            </a:r>
            <a:r>
              <a:rPr lang="en-GB" altLang="en-US" sz="1400"/>
              <a:t>can be configured so that the functions of the automation only affect the tests run in the current test sequence and not the complete batch file of all tests.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34E1669-5D78-454B-83B2-2C57AD074AA3}"/>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66563" name="Rectangle 8">
            <a:extLst>
              <a:ext uri="{FF2B5EF4-FFF2-40B4-BE49-F238E27FC236}">
                <a16:creationId xmlns:a16="http://schemas.microsoft.com/office/drawing/2014/main" id="{D779F112-EF77-421E-8DA5-C90749537CE8}"/>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66564" name="Billede 5" descr="LLOYD.jpg">
            <a:extLst>
              <a:ext uri="{FF2B5EF4-FFF2-40B4-BE49-F238E27FC236}">
                <a16:creationId xmlns:a16="http://schemas.microsoft.com/office/drawing/2014/main" id="{687F1473-FD62-4961-9A1F-0EBAB1A592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Slide Number Placeholder 5">
            <a:extLst>
              <a:ext uri="{FF2B5EF4-FFF2-40B4-BE49-F238E27FC236}">
                <a16:creationId xmlns:a16="http://schemas.microsoft.com/office/drawing/2014/main" id="{BC6F1C6D-B7D1-4BCD-A6A9-E72EB9F816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58CF33-675C-4B10-ABFB-DE2B0E6CA5DE}" type="slidenum">
              <a:rPr lang="en-US" altLang="en-US">
                <a:solidFill>
                  <a:srgbClr val="808080"/>
                </a:solidFill>
              </a:rPr>
              <a:pPr eaLnBrk="1" hangingPunct="1"/>
              <a:t>64</a:t>
            </a:fld>
            <a:endParaRPr lang="en-US" altLang="en-US">
              <a:solidFill>
                <a:srgbClr val="808080"/>
              </a:solidFill>
            </a:endParaRPr>
          </a:p>
        </p:txBody>
      </p:sp>
      <p:sp>
        <p:nvSpPr>
          <p:cNvPr id="66566" name="TextBox 6">
            <a:extLst>
              <a:ext uri="{FF2B5EF4-FFF2-40B4-BE49-F238E27FC236}">
                <a16:creationId xmlns:a16="http://schemas.microsoft.com/office/drawing/2014/main" id="{D3996BB6-ED6B-4979-8DBB-B88D33475C44}"/>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66567" name="TextBox 15">
            <a:extLst>
              <a:ext uri="{FF2B5EF4-FFF2-40B4-BE49-F238E27FC236}">
                <a16:creationId xmlns:a16="http://schemas.microsoft.com/office/drawing/2014/main" id="{38DF1049-3C36-4D32-A861-0C5278EAF7B8}"/>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66568" name="TextBox 10">
            <a:extLst>
              <a:ext uri="{FF2B5EF4-FFF2-40B4-BE49-F238E27FC236}">
                <a16:creationId xmlns:a16="http://schemas.microsoft.com/office/drawing/2014/main" id="{B6C42347-2338-4C78-9DC2-83F84931C74D}"/>
              </a:ext>
            </a:extLst>
          </p:cNvPr>
          <p:cNvSpPr txBox="1">
            <a:spLocks noChangeArrowheads="1"/>
          </p:cNvSpPr>
          <p:nvPr/>
        </p:nvSpPr>
        <p:spPr bwMode="auto">
          <a:xfrm>
            <a:off x="533400" y="1981200"/>
            <a:ext cx="815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Test Automation</a:t>
            </a:r>
          </a:p>
          <a:p>
            <a:pPr algn="l" eaLnBrk="1" hangingPunct="1"/>
            <a:endParaRPr lang="en-GB" altLang="en-US" sz="1400" b="1" u="sng"/>
          </a:p>
          <a:p>
            <a:pPr algn="l" eaLnBrk="1" hangingPunct="1"/>
            <a:r>
              <a:rPr lang="en-GB" altLang="en-US" sz="1400" b="1">
                <a:solidFill>
                  <a:srgbClr val="0093D0"/>
                </a:solidFill>
              </a:rPr>
              <a:t>Automation</a:t>
            </a:r>
          </a:p>
        </p:txBody>
      </p:sp>
      <p:sp>
        <p:nvSpPr>
          <p:cNvPr id="66569" name="TextBox 15">
            <a:extLst>
              <a:ext uri="{FF2B5EF4-FFF2-40B4-BE49-F238E27FC236}">
                <a16:creationId xmlns:a16="http://schemas.microsoft.com/office/drawing/2014/main" id="{44940002-C0F9-46CB-8651-795B74AF154B}"/>
              </a:ext>
            </a:extLst>
          </p:cNvPr>
          <p:cNvSpPr txBox="1">
            <a:spLocks noChangeArrowheads="1"/>
          </p:cNvSpPr>
          <p:nvPr/>
        </p:nvSpPr>
        <p:spPr bwMode="auto">
          <a:xfrm>
            <a:off x="533400" y="4114800"/>
            <a:ext cx="8153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It is possible to utilise automation to control, start and stop a test, with the use of a secondary COM port. This presentation does not cover these features, but a presentation is available upon request.</a:t>
            </a:r>
          </a:p>
          <a:p>
            <a:pPr algn="l" eaLnBrk="1" hangingPunct="1"/>
            <a:endParaRPr lang="en-GB" altLang="en-US" sz="1400"/>
          </a:p>
          <a:p>
            <a:pPr algn="l" eaLnBrk="1" hangingPunct="1"/>
            <a:r>
              <a:rPr lang="en-GB" altLang="en-US" sz="1400" b="1">
                <a:solidFill>
                  <a:srgbClr val="0093D0"/>
                </a:solidFill>
              </a:rPr>
              <a:t>Enable Machine Start Button</a:t>
            </a:r>
          </a:p>
          <a:p>
            <a:pPr algn="l" eaLnBrk="1" hangingPunct="1"/>
            <a:endParaRPr lang="en-GB" altLang="en-US" sz="1400" b="1">
              <a:solidFill>
                <a:srgbClr val="0093D0"/>
              </a:solidFill>
            </a:endParaRPr>
          </a:p>
          <a:p>
            <a:pPr algn="l" eaLnBrk="1" hangingPunct="1"/>
            <a:r>
              <a:rPr lang="en-GB" altLang="en-US" sz="1400"/>
              <a:t>It is also possible to enable the start of a test using the Go</a:t>
            </a:r>
            <a:r>
              <a:rPr lang="en-GB" altLang="en-US" sz="1400">
                <a:solidFill>
                  <a:srgbClr val="0093D0"/>
                </a:solidFill>
              </a:rPr>
              <a:t>/</a:t>
            </a:r>
            <a:r>
              <a:rPr lang="en-GB" altLang="en-US" sz="1400">
                <a:solidFill>
                  <a:srgbClr val="00FF00"/>
                </a:solidFill>
              </a:rPr>
              <a:t>►</a:t>
            </a:r>
            <a:r>
              <a:rPr lang="en-GB" altLang="en-US" sz="1400"/>
              <a:t>and Stop/</a:t>
            </a:r>
            <a:r>
              <a:rPr lang="en-GB" altLang="en-US" sz="1400">
                <a:solidFill>
                  <a:srgbClr val="FF0000"/>
                </a:solidFill>
              </a:rPr>
              <a:t>█ </a:t>
            </a:r>
            <a:r>
              <a:rPr lang="en-GB" altLang="en-US" sz="1400"/>
              <a:t>buttons on the machine console and handheld controller (LS series). This is done by checking the box for this function.</a:t>
            </a:r>
          </a:p>
          <a:p>
            <a:pPr algn="l" eaLnBrk="1" hangingPunct="1"/>
            <a:endParaRPr lang="en-GB" altLang="en-US" sz="1400"/>
          </a:p>
          <a:p>
            <a:pPr algn="l" eaLnBrk="1" hangingPunct="1"/>
            <a:r>
              <a:rPr lang="en-GB" altLang="en-US" sz="1400" b="1"/>
              <a:t>Note:</a:t>
            </a:r>
            <a:r>
              <a:rPr lang="en-GB" altLang="en-US" sz="1400"/>
              <a:t> This is a standard operation on LS1 and currently a special function on EZ/Plus series machines.</a:t>
            </a:r>
          </a:p>
        </p:txBody>
      </p:sp>
      <p:pic>
        <p:nvPicPr>
          <p:cNvPr id="66570" name="Picture 2">
            <a:extLst>
              <a:ext uri="{FF2B5EF4-FFF2-40B4-BE49-F238E27FC236}">
                <a16:creationId xmlns:a16="http://schemas.microsoft.com/office/drawing/2014/main" id="{373298D5-F958-4038-BDB9-2A9CC7AAB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19400"/>
            <a:ext cx="4724400" cy="11620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6816C71-11D5-427C-A572-ED9D27581760}"/>
              </a:ext>
            </a:extLst>
          </p:cNvPr>
          <p:cNvSpPr>
            <a:spLocks noGrp="1" noChangeArrowheads="1"/>
          </p:cNvSpPr>
          <p:nvPr>
            <p:ph type="title"/>
          </p:nvPr>
        </p:nvSpPr>
        <p:spPr>
          <a:xfrm>
            <a:off x="457200" y="838200"/>
            <a:ext cx="8229600" cy="762000"/>
          </a:xfrm>
        </p:spPr>
        <p:txBody>
          <a:bodyPr/>
          <a:lstStyle/>
          <a:p>
            <a:pPr lvl="1" eaLnBrk="1" hangingPunct="1">
              <a:defRPr/>
            </a:pPr>
            <a:r>
              <a:rPr lang="da-DK" sz="2800" u="sng" dirty="0">
                <a:solidFill>
                  <a:srgbClr val="0093D0"/>
                </a:solidFill>
              </a:rPr>
              <a:t>4. Test Options/Function Buttons</a:t>
            </a:r>
          </a:p>
        </p:txBody>
      </p:sp>
      <p:sp>
        <p:nvSpPr>
          <p:cNvPr id="67587" name="Rectangle 8">
            <a:extLst>
              <a:ext uri="{FF2B5EF4-FFF2-40B4-BE49-F238E27FC236}">
                <a16:creationId xmlns:a16="http://schemas.microsoft.com/office/drawing/2014/main" id="{2E069DCC-1039-43D3-B2D0-F192CEDC73CD}"/>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67588" name="Billede 5" descr="LLOYD.jpg">
            <a:extLst>
              <a:ext uri="{FF2B5EF4-FFF2-40B4-BE49-F238E27FC236}">
                <a16:creationId xmlns:a16="http://schemas.microsoft.com/office/drawing/2014/main" id="{9D198660-9AB7-4A8C-9737-C2755AE6CF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Slide Number Placeholder 5">
            <a:extLst>
              <a:ext uri="{FF2B5EF4-FFF2-40B4-BE49-F238E27FC236}">
                <a16:creationId xmlns:a16="http://schemas.microsoft.com/office/drawing/2014/main" id="{08AB10BA-8470-4F5D-8D3E-92FE43A4F21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A1E629-E71F-49C5-8F8A-A44A8291431D}" type="slidenum">
              <a:rPr lang="en-US" altLang="en-US">
                <a:solidFill>
                  <a:srgbClr val="808080"/>
                </a:solidFill>
              </a:rPr>
              <a:pPr eaLnBrk="1" hangingPunct="1"/>
              <a:t>65</a:t>
            </a:fld>
            <a:endParaRPr lang="en-US" altLang="en-US">
              <a:solidFill>
                <a:srgbClr val="808080"/>
              </a:solidFill>
            </a:endParaRPr>
          </a:p>
        </p:txBody>
      </p:sp>
      <p:sp>
        <p:nvSpPr>
          <p:cNvPr id="67590" name="TextBox 6">
            <a:extLst>
              <a:ext uri="{FF2B5EF4-FFF2-40B4-BE49-F238E27FC236}">
                <a16:creationId xmlns:a16="http://schemas.microsoft.com/office/drawing/2014/main" id="{678A01B5-370A-446A-915E-81E5B1856A38}"/>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Side Option Buttons - Functions</a:t>
            </a:r>
          </a:p>
        </p:txBody>
      </p:sp>
      <p:sp>
        <p:nvSpPr>
          <p:cNvPr id="67591" name="TextBox 15">
            <a:extLst>
              <a:ext uri="{FF2B5EF4-FFF2-40B4-BE49-F238E27FC236}">
                <a16:creationId xmlns:a16="http://schemas.microsoft.com/office/drawing/2014/main" id="{18572915-3C88-44DD-A3A6-7305EB9399A5}"/>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67592" name="TextBox 10">
            <a:extLst>
              <a:ext uri="{FF2B5EF4-FFF2-40B4-BE49-F238E27FC236}">
                <a16:creationId xmlns:a16="http://schemas.microsoft.com/office/drawing/2014/main" id="{C3331D5F-7419-4CA6-A2D7-005BF53AE6F6}"/>
              </a:ext>
            </a:extLst>
          </p:cNvPr>
          <p:cNvSpPr txBox="1">
            <a:spLocks noChangeArrowheads="1"/>
          </p:cNvSpPr>
          <p:nvPr/>
        </p:nvSpPr>
        <p:spPr bwMode="auto">
          <a:xfrm>
            <a:off x="533400" y="1981200"/>
            <a:ext cx="8153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Video Capture</a:t>
            </a:r>
          </a:p>
          <a:p>
            <a:pPr algn="l" eaLnBrk="1" hangingPunct="1"/>
            <a:endParaRPr lang="en-GB" altLang="en-US" sz="1400" b="1">
              <a:solidFill>
                <a:srgbClr val="0093D0"/>
              </a:solidFill>
            </a:endParaRPr>
          </a:p>
          <a:p>
            <a:pPr algn="l" eaLnBrk="1" hangingPunct="1"/>
            <a:r>
              <a:rPr lang="en-GB" altLang="en-US" sz="1400"/>
              <a:t>The software supports some video capture function. This is a specialist function and only Analogue (web cam) style video capture is supported. No High resolution or digital video support is currently available. This function is not covered in this presentation.</a:t>
            </a:r>
          </a:p>
          <a:p>
            <a:pPr algn="l" eaLnBrk="1" hangingPunct="1"/>
            <a:endParaRPr lang="en-GB" altLang="en-US" sz="1400" b="1">
              <a:solidFill>
                <a:srgbClr val="0093D0"/>
              </a:solidFill>
            </a:endParaRPr>
          </a:p>
          <a:p>
            <a:pPr algn="l" eaLnBrk="1" hangingPunct="1"/>
            <a:r>
              <a:rPr lang="en-GB" altLang="en-US" sz="1400" b="1" u="sng"/>
              <a:t>DAQ Device</a:t>
            </a:r>
          </a:p>
          <a:p>
            <a:pPr algn="l" eaLnBrk="1" hangingPunct="1"/>
            <a:endParaRPr lang="en-GB" altLang="en-US" sz="1400" b="1">
              <a:solidFill>
                <a:srgbClr val="0093D0"/>
              </a:solidFill>
            </a:endParaRPr>
          </a:p>
          <a:p>
            <a:pPr algn="l" eaLnBrk="1" hangingPunct="1"/>
            <a:r>
              <a:rPr lang="en-GB" altLang="en-US" sz="1400"/>
              <a:t>Using an external National Instruments Data Acquisition device, external readings and signals can be imported into the test software for both measurement and control. </a:t>
            </a:r>
          </a:p>
          <a:p>
            <a:pPr algn="l" eaLnBrk="1" hangingPunct="1"/>
            <a:r>
              <a:rPr lang="en-GB" altLang="en-US" sz="1400"/>
              <a:t>This is again a specialist function and will not be covered by this presentation.</a:t>
            </a:r>
          </a:p>
          <a:p>
            <a:pPr algn="l" eaLnBrk="1" hangingPunct="1"/>
            <a:endParaRPr lang="en-GB" altLang="en-US" sz="1400"/>
          </a:p>
          <a:p>
            <a:pPr algn="l" eaLnBrk="1" hangingPunct="1"/>
            <a:r>
              <a:rPr lang="en-GB" altLang="en-US" sz="1400" b="1" u="sng"/>
              <a:t>Machine Settings</a:t>
            </a:r>
          </a:p>
          <a:p>
            <a:pPr algn="l" eaLnBrk="1" hangingPunct="1"/>
            <a:endParaRPr lang="en-GB" altLang="en-US" sz="1400" b="1" u="sng"/>
          </a:p>
          <a:p>
            <a:pPr algn="l" eaLnBrk="1" hangingPunct="1"/>
            <a:r>
              <a:rPr lang="en-GB" altLang="en-US" sz="1400"/>
              <a:t>The last (8</a:t>
            </a:r>
            <a:r>
              <a:rPr lang="en-GB" altLang="en-US" sz="1400" baseline="30000"/>
              <a:t>th</a:t>
            </a:r>
            <a:r>
              <a:rPr lang="en-GB" altLang="en-US" sz="1400"/>
              <a:t>) option button on the right hand side is Machine Settings.</a:t>
            </a:r>
          </a:p>
          <a:p>
            <a:pPr algn="l" eaLnBrk="1" hangingPunct="1"/>
            <a:r>
              <a:rPr lang="en-GB" altLang="en-US" sz="1400"/>
              <a:t>If the correct communication cable and COM port are connected to the test machine, pressing this button will invoke the EZ/Plus software console.  Details of the Software Console are shown later in this presentation.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EB7F5E9-3F47-4AD2-91AB-330489FCD76F}"/>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da-DK" sz="2800" u="sng" dirty="0">
                <a:solidFill>
                  <a:srgbClr val="0093D0"/>
                </a:solidFill>
              </a:rPr>
              <a:t>5.  Software Console Functionality</a:t>
            </a:r>
          </a:p>
        </p:txBody>
      </p:sp>
      <p:sp>
        <p:nvSpPr>
          <p:cNvPr id="68611" name="Rectangle 8">
            <a:extLst>
              <a:ext uri="{FF2B5EF4-FFF2-40B4-BE49-F238E27FC236}">
                <a16:creationId xmlns:a16="http://schemas.microsoft.com/office/drawing/2014/main" id="{8B632183-C66E-4C8F-96BF-EF34A0272F5F}"/>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68612" name="Billede 5" descr="LLOYD.jpg">
            <a:extLst>
              <a:ext uri="{FF2B5EF4-FFF2-40B4-BE49-F238E27FC236}">
                <a16:creationId xmlns:a16="http://schemas.microsoft.com/office/drawing/2014/main" id="{76A7DFCB-EE20-4517-ADFF-4E5E4E61E3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Slide Number Placeholder 5">
            <a:extLst>
              <a:ext uri="{FF2B5EF4-FFF2-40B4-BE49-F238E27FC236}">
                <a16:creationId xmlns:a16="http://schemas.microsoft.com/office/drawing/2014/main" id="{6A8C35E7-1654-4F2B-9085-C39FD53D353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232079-9920-4502-B388-AF76513C8214}" type="slidenum">
              <a:rPr lang="en-US" altLang="en-US">
                <a:solidFill>
                  <a:srgbClr val="808080"/>
                </a:solidFill>
              </a:rPr>
              <a:pPr eaLnBrk="1" hangingPunct="1"/>
              <a:t>66</a:t>
            </a:fld>
            <a:endParaRPr lang="en-US" altLang="en-US">
              <a:solidFill>
                <a:srgbClr val="808080"/>
              </a:solidFill>
            </a:endParaRPr>
          </a:p>
        </p:txBody>
      </p:sp>
      <p:sp>
        <p:nvSpPr>
          <p:cNvPr id="68614" name="TextBox 6">
            <a:extLst>
              <a:ext uri="{FF2B5EF4-FFF2-40B4-BE49-F238E27FC236}">
                <a16:creationId xmlns:a16="http://schemas.microsoft.com/office/drawing/2014/main" id="{345D2AA3-1023-4D0B-B980-9215A15D3CAB}"/>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EZ/Plus Series Software Console</a:t>
            </a:r>
          </a:p>
        </p:txBody>
      </p:sp>
      <p:sp>
        <p:nvSpPr>
          <p:cNvPr id="68615" name="TextBox 15">
            <a:extLst>
              <a:ext uri="{FF2B5EF4-FFF2-40B4-BE49-F238E27FC236}">
                <a16:creationId xmlns:a16="http://schemas.microsoft.com/office/drawing/2014/main" id="{FC975579-A1C3-4EFE-9174-42610427B2C5}"/>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68616" name="TextBox 10">
            <a:extLst>
              <a:ext uri="{FF2B5EF4-FFF2-40B4-BE49-F238E27FC236}">
                <a16:creationId xmlns:a16="http://schemas.microsoft.com/office/drawing/2014/main" id="{404E5647-393D-4736-99F7-C4D987A228B7}"/>
              </a:ext>
            </a:extLst>
          </p:cNvPr>
          <p:cNvSpPr txBox="1">
            <a:spLocks noChangeArrowheads="1"/>
          </p:cNvSpPr>
          <p:nvPr/>
        </p:nvSpPr>
        <p:spPr bwMode="auto">
          <a:xfrm>
            <a:off x="533400" y="1981200"/>
            <a:ext cx="8305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Overview</a:t>
            </a:r>
          </a:p>
          <a:p>
            <a:pPr algn="l" eaLnBrk="1" hangingPunct="1"/>
            <a:endParaRPr lang="en-GB" altLang="en-US" sz="1400" b="1" u="sng"/>
          </a:p>
          <a:p>
            <a:pPr algn="l" eaLnBrk="1" hangingPunct="1"/>
            <a:r>
              <a:rPr lang="en-GB" altLang="en-US" sz="1400"/>
              <a:t>All EZ/Plus and LS Series machines use a dedicated protocol and connection to communicate with and be controlled by the Nexygen</a:t>
            </a:r>
            <a:r>
              <a:rPr lang="en-GB" altLang="en-US" sz="1400" i="1"/>
              <a:t>Plus</a:t>
            </a:r>
            <a:r>
              <a:rPr lang="en-GB" altLang="en-US" sz="1400"/>
              <a:t> 3 test software.</a:t>
            </a:r>
          </a:p>
          <a:p>
            <a:pPr algn="l" eaLnBrk="1" hangingPunct="1"/>
            <a:endParaRPr lang="en-GB" altLang="en-US" sz="1400"/>
          </a:p>
          <a:p>
            <a:pPr algn="l" eaLnBrk="1" hangingPunct="1"/>
            <a:r>
              <a:rPr lang="en-GB" altLang="en-US" sz="1400"/>
              <a:t>EZ and Plus series machines use a dedicated  9 pin RS232 com port cable (part number 09/0639)</a:t>
            </a:r>
          </a:p>
          <a:p>
            <a:pPr algn="l" eaLnBrk="1" hangingPunct="1"/>
            <a:r>
              <a:rPr lang="en-GB" altLang="en-US" sz="1400"/>
              <a:t>(USB to Com Port Adaptors can also be used in conjunction with this cable)</a:t>
            </a:r>
          </a:p>
          <a:p>
            <a:pPr algn="l" eaLnBrk="1" hangingPunct="1"/>
            <a:endParaRPr lang="en-GB" altLang="en-US" sz="1400"/>
          </a:p>
          <a:p>
            <a:pPr algn="l" eaLnBrk="1" hangingPunct="1"/>
            <a:r>
              <a:rPr lang="en-GB" altLang="en-US" sz="1400"/>
              <a:t>LS series machines use a USB (Type A  – Computer End) to USB (Type B – LS machine end) </a:t>
            </a:r>
          </a:p>
          <a:p>
            <a:pPr algn="l" eaLnBrk="1" hangingPunct="1"/>
            <a:r>
              <a:rPr lang="en-GB" altLang="en-US" sz="1400"/>
              <a:t>(Part number CBT/1357/00) </a:t>
            </a:r>
          </a:p>
          <a:p>
            <a:pPr algn="l" eaLnBrk="1" hangingPunct="1"/>
            <a:endParaRPr lang="en-GB" altLang="en-US" sz="1400"/>
          </a:p>
          <a:p>
            <a:pPr algn="l" eaLnBrk="1" hangingPunct="1"/>
            <a:r>
              <a:rPr lang="en-GB" altLang="en-US" sz="1400"/>
              <a:t>The software console runs automatically when the Nexygen</a:t>
            </a:r>
            <a:r>
              <a:rPr lang="en-GB" altLang="en-US" sz="1400" i="1"/>
              <a:t>Plus </a:t>
            </a:r>
            <a:r>
              <a:rPr lang="en-GB" altLang="en-US" sz="1400"/>
              <a:t>3 software is started and will appear as a dark blue asterisk symbol on the active toolbar window as below.</a:t>
            </a:r>
          </a:p>
          <a:p>
            <a:pPr algn="l" eaLnBrk="1" hangingPunct="1"/>
            <a:r>
              <a:rPr lang="en-GB" altLang="en-US" sz="1400"/>
              <a:t>It is always recommended that the software console be started before the test machine is switched on. </a:t>
            </a:r>
          </a:p>
        </p:txBody>
      </p:sp>
      <p:pic>
        <p:nvPicPr>
          <p:cNvPr id="68617" name="Picture 3">
            <a:extLst>
              <a:ext uri="{FF2B5EF4-FFF2-40B4-BE49-F238E27FC236}">
                <a16:creationId xmlns:a16="http://schemas.microsoft.com/office/drawing/2014/main" id="{0DDD929F-FDF1-456A-9937-FC85ED9916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105400"/>
            <a:ext cx="1543050" cy="16097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68618" name="Oval 10">
            <a:extLst>
              <a:ext uri="{FF2B5EF4-FFF2-40B4-BE49-F238E27FC236}">
                <a16:creationId xmlns:a16="http://schemas.microsoft.com/office/drawing/2014/main" id="{464388B7-3150-4DED-B30A-235B12260C2A}"/>
              </a:ext>
            </a:extLst>
          </p:cNvPr>
          <p:cNvSpPr>
            <a:spLocks noChangeArrowheads="1"/>
          </p:cNvSpPr>
          <p:nvPr/>
        </p:nvSpPr>
        <p:spPr bwMode="auto">
          <a:xfrm>
            <a:off x="1752600" y="5486400"/>
            <a:ext cx="457200" cy="4572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8619" name="TextBox 11">
            <a:extLst>
              <a:ext uri="{FF2B5EF4-FFF2-40B4-BE49-F238E27FC236}">
                <a16:creationId xmlns:a16="http://schemas.microsoft.com/office/drawing/2014/main" id="{B9608D5A-6090-4AE0-B775-EF84D4948F0F}"/>
              </a:ext>
            </a:extLst>
          </p:cNvPr>
          <p:cNvSpPr txBox="1">
            <a:spLocks noChangeArrowheads="1"/>
          </p:cNvSpPr>
          <p:nvPr/>
        </p:nvSpPr>
        <p:spPr bwMode="auto">
          <a:xfrm>
            <a:off x="3352800" y="5181600"/>
            <a:ext cx="4648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The ringed symbol shows that the Nexygen</a:t>
            </a:r>
            <a:r>
              <a:rPr lang="en-GB" altLang="en-US" sz="1400" i="1"/>
              <a:t>Plus</a:t>
            </a:r>
            <a:r>
              <a:rPr lang="en-GB" altLang="en-US" sz="1400"/>
              <a:t> 3 console is running (Windows 7 example) and will appear as MTEZCon.exe in software processes.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E3DDDB4-39B3-480F-8318-46294DD45146}"/>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da-DK" sz="2800" u="sng" dirty="0">
                <a:solidFill>
                  <a:srgbClr val="0093D0"/>
                </a:solidFill>
              </a:rPr>
              <a:t>5.  Software Console Functionality</a:t>
            </a:r>
          </a:p>
        </p:txBody>
      </p:sp>
      <p:sp>
        <p:nvSpPr>
          <p:cNvPr id="69635" name="Rectangle 8">
            <a:extLst>
              <a:ext uri="{FF2B5EF4-FFF2-40B4-BE49-F238E27FC236}">
                <a16:creationId xmlns:a16="http://schemas.microsoft.com/office/drawing/2014/main" id="{0076794C-40C8-4265-B517-AFE2F03E9325}"/>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69636" name="Billede 5" descr="LLOYD.jpg">
            <a:extLst>
              <a:ext uri="{FF2B5EF4-FFF2-40B4-BE49-F238E27FC236}">
                <a16:creationId xmlns:a16="http://schemas.microsoft.com/office/drawing/2014/main" id="{C0EEE407-52EE-4EC8-AA3F-1137B11094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Slide Number Placeholder 5">
            <a:extLst>
              <a:ext uri="{FF2B5EF4-FFF2-40B4-BE49-F238E27FC236}">
                <a16:creationId xmlns:a16="http://schemas.microsoft.com/office/drawing/2014/main" id="{676B3EF1-3D02-4089-BAD0-6E1F604C827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FED7BA-5607-42C6-B7F2-5F2E8698B3C1}" type="slidenum">
              <a:rPr lang="en-US" altLang="en-US">
                <a:solidFill>
                  <a:srgbClr val="808080"/>
                </a:solidFill>
              </a:rPr>
              <a:pPr eaLnBrk="1" hangingPunct="1"/>
              <a:t>67</a:t>
            </a:fld>
            <a:endParaRPr lang="en-US" altLang="en-US">
              <a:solidFill>
                <a:srgbClr val="808080"/>
              </a:solidFill>
            </a:endParaRPr>
          </a:p>
        </p:txBody>
      </p:sp>
      <p:sp>
        <p:nvSpPr>
          <p:cNvPr id="69638" name="TextBox 6">
            <a:extLst>
              <a:ext uri="{FF2B5EF4-FFF2-40B4-BE49-F238E27FC236}">
                <a16:creationId xmlns:a16="http://schemas.microsoft.com/office/drawing/2014/main" id="{59B126F0-8934-49D7-BDF4-CBA8ED7B6557}"/>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EZ/Plus Series Software Console</a:t>
            </a:r>
          </a:p>
        </p:txBody>
      </p:sp>
      <p:sp>
        <p:nvSpPr>
          <p:cNvPr id="69639" name="TextBox 15">
            <a:extLst>
              <a:ext uri="{FF2B5EF4-FFF2-40B4-BE49-F238E27FC236}">
                <a16:creationId xmlns:a16="http://schemas.microsoft.com/office/drawing/2014/main" id="{0DFECA5E-EED6-489A-9541-1EA8DB80CD10}"/>
              </a:ext>
            </a:extLst>
          </p:cNvPr>
          <p:cNvSpPr txBox="1">
            <a:spLocks noChangeArrowheads="1"/>
          </p:cNvSpPr>
          <p:nvPr/>
        </p:nvSpPr>
        <p:spPr bwMode="auto">
          <a:xfrm>
            <a:off x="609600" y="2743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69640" name="TextBox 10">
            <a:extLst>
              <a:ext uri="{FF2B5EF4-FFF2-40B4-BE49-F238E27FC236}">
                <a16:creationId xmlns:a16="http://schemas.microsoft.com/office/drawing/2014/main" id="{DFCA3833-4B42-498D-B5F0-5268E5CC5C25}"/>
              </a:ext>
            </a:extLst>
          </p:cNvPr>
          <p:cNvSpPr txBox="1">
            <a:spLocks noChangeArrowheads="1"/>
          </p:cNvSpPr>
          <p:nvPr/>
        </p:nvSpPr>
        <p:spPr bwMode="auto">
          <a:xfrm>
            <a:off x="533400" y="19812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Overview</a:t>
            </a:r>
          </a:p>
          <a:p>
            <a:pPr algn="l" eaLnBrk="1" hangingPunct="1"/>
            <a:endParaRPr lang="en-GB" altLang="en-US" sz="1400" b="1" u="sng"/>
          </a:p>
          <a:p>
            <a:pPr algn="l" eaLnBrk="1" hangingPunct="1"/>
            <a:r>
              <a:rPr lang="en-GB" altLang="en-US" sz="1400"/>
              <a:t>The software console can also be started by selecting the Windows button               in the left hand corner and selecting ‘All Programs’ then ‘Nexygen</a:t>
            </a:r>
            <a:r>
              <a:rPr lang="en-GB" altLang="en-US" sz="1400" i="1"/>
              <a:t>Plus</a:t>
            </a:r>
            <a:r>
              <a:rPr lang="en-GB" altLang="en-US" sz="1400"/>
              <a:t>’ folder. Select the </a:t>
            </a:r>
            <a:r>
              <a:rPr lang="en-GB" altLang="en-US" sz="1400" b="1"/>
              <a:t>Plus Series Console </a:t>
            </a:r>
            <a:r>
              <a:rPr lang="en-GB" altLang="en-US" sz="1400"/>
              <a:t>listed.</a:t>
            </a:r>
          </a:p>
        </p:txBody>
      </p:sp>
      <p:pic>
        <p:nvPicPr>
          <p:cNvPr id="69641" name="Picture 2">
            <a:extLst>
              <a:ext uri="{FF2B5EF4-FFF2-40B4-BE49-F238E27FC236}">
                <a16:creationId xmlns:a16="http://schemas.microsoft.com/office/drawing/2014/main" id="{67E1ADD6-7678-446C-A93F-657A86B60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209800"/>
            <a:ext cx="514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2" name="Picture 3">
            <a:extLst>
              <a:ext uri="{FF2B5EF4-FFF2-40B4-BE49-F238E27FC236}">
                <a16:creationId xmlns:a16="http://schemas.microsoft.com/office/drawing/2014/main" id="{D613359C-7825-485C-9210-872AEE539B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971800"/>
            <a:ext cx="1009650" cy="15240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69643" name="Picture 4">
            <a:extLst>
              <a:ext uri="{FF2B5EF4-FFF2-40B4-BE49-F238E27FC236}">
                <a16:creationId xmlns:a16="http://schemas.microsoft.com/office/drawing/2014/main" id="{CDD33A9B-C1EA-45CE-B175-A8C55F7B4F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2971800"/>
            <a:ext cx="1009650" cy="9239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65548" name="TextBox 14">
            <a:extLst>
              <a:ext uri="{FF2B5EF4-FFF2-40B4-BE49-F238E27FC236}">
                <a16:creationId xmlns:a16="http://schemas.microsoft.com/office/drawing/2014/main" id="{DBF7BC31-2DA2-478A-B657-53FB70BC2845}"/>
              </a:ext>
            </a:extLst>
          </p:cNvPr>
          <p:cNvSpPr txBox="1">
            <a:spLocks noChangeArrowheads="1"/>
          </p:cNvSpPr>
          <p:nvPr/>
        </p:nvSpPr>
        <p:spPr bwMode="auto">
          <a:xfrm>
            <a:off x="2971800" y="2895600"/>
            <a:ext cx="5867400" cy="1600200"/>
          </a:xfrm>
          <a:prstGeom prst="rect">
            <a:avLst/>
          </a:prstGeom>
          <a:noFill/>
          <a:ln w="9525">
            <a:noFill/>
            <a:miter lim="800000"/>
            <a:headEnd/>
            <a:tailEnd/>
          </a:ln>
        </p:spPr>
        <p:txBody>
          <a:bodyPr>
            <a:spAutoFit/>
          </a:bodyPr>
          <a:lstStyle/>
          <a:p>
            <a:pPr algn="l">
              <a:defRPr/>
            </a:pPr>
            <a:r>
              <a:rPr lang="en-GB" sz="1400" dirty="0">
                <a:latin typeface="Arial" charset="0"/>
              </a:rPr>
              <a:t>If the correct cable is connected and the test machine is switched on and either of the two left hand console windows are shown, it means that the console has not connected with the test machine. This can be a either :</a:t>
            </a:r>
          </a:p>
          <a:p>
            <a:pPr algn="l">
              <a:defRPr/>
            </a:pPr>
            <a:endParaRPr lang="en-GB" sz="1400" dirty="0">
              <a:latin typeface="Arial" charset="0"/>
            </a:endParaRPr>
          </a:p>
          <a:p>
            <a:pPr marL="342900" indent="-342900" algn="l">
              <a:buFontTx/>
              <a:buAutoNum type="arabicPeriod"/>
              <a:defRPr/>
            </a:pPr>
            <a:r>
              <a:rPr lang="en-GB" sz="1400" dirty="0">
                <a:latin typeface="Arial" charset="0"/>
              </a:rPr>
              <a:t>The COM port is being used by another program/application.</a:t>
            </a:r>
          </a:p>
          <a:p>
            <a:pPr marL="342900" indent="-342900" algn="l">
              <a:buFontTx/>
              <a:buAutoNum type="arabicPeriod"/>
              <a:defRPr/>
            </a:pPr>
            <a:r>
              <a:rPr lang="en-GB" sz="1400" dirty="0">
                <a:latin typeface="Arial" charset="0"/>
              </a:rPr>
              <a:t>The COM port has not been assigned the correct number.</a:t>
            </a:r>
          </a:p>
        </p:txBody>
      </p:sp>
      <p:sp>
        <p:nvSpPr>
          <p:cNvPr id="69645" name="TextBox 12">
            <a:extLst>
              <a:ext uri="{FF2B5EF4-FFF2-40B4-BE49-F238E27FC236}">
                <a16:creationId xmlns:a16="http://schemas.microsoft.com/office/drawing/2014/main" id="{06E17617-1C64-4B21-B58C-9B84862A74DB}"/>
              </a:ext>
            </a:extLst>
          </p:cNvPr>
          <p:cNvSpPr txBox="1">
            <a:spLocks noChangeArrowheads="1"/>
          </p:cNvSpPr>
          <p:nvPr/>
        </p:nvSpPr>
        <p:spPr bwMode="auto">
          <a:xfrm>
            <a:off x="457200" y="4648200"/>
            <a:ext cx="3124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To check the com port number assigned. </a:t>
            </a:r>
          </a:p>
          <a:p>
            <a:pPr algn="l" eaLnBrk="1" hangingPunct="1"/>
            <a:r>
              <a:rPr lang="en-GB" altLang="en-US" sz="1400"/>
              <a:t>Go to </a:t>
            </a:r>
            <a:r>
              <a:rPr lang="en-GB" altLang="en-US" sz="1400" b="1"/>
              <a:t>Device Manager  </a:t>
            </a:r>
            <a:r>
              <a:rPr lang="en-GB" altLang="en-US" sz="1400"/>
              <a:t>and look for </a:t>
            </a:r>
            <a:r>
              <a:rPr lang="en-GB" altLang="en-US" sz="1400" b="1"/>
              <a:t>Ports (COM &amp; LPT) </a:t>
            </a:r>
            <a:r>
              <a:rPr lang="en-GB" altLang="en-US" sz="1400"/>
              <a:t>and check the Comp port number that has been assigned in brackets to the desired COM Port.</a:t>
            </a:r>
          </a:p>
        </p:txBody>
      </p:sp>
      <p:pic>
        <p:nvPicPr>
          <p:cNvPr id="69646" name="Picture 13">
            <a:extLst>
              <a:ext uri="{FF2B5EF4-FFF2-40B4-BE49-F238E27FC236}">
                <a16:creationId xmlns:a16="http://schemas.microsoft.com/office/drawing/2014/main" id="{C0054895-4B89-4809-B0F8-2958962317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9963" y="4581525"/>
            <a:ext cx="1684337" cy="17811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69647" name="Picture 14">
            <a:extLst>
              <a:ext uri="{FF2B5EF4-FFF2-40B4-BE49-F238E27FC236}">
                <a16:creationId xmlns:a16="http://schemas.microsoft.com/office/drawing/2014/main" id="{9EA4D27E-B5AA-49DF-B33A-C0E17F560E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4572000"/>
            <a:ext cx="1941513" cy="11430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69648" name="TextBox 15">
            <a:extLst>
              <a:ext uri="{FF2B5EF4-FFF2-40B4-BE49-F238E27FC236}">
                <a16:creationId xmlns:a16="http://schemas.microsoft.com/office/drawing/2014/main" id="{6C93B8D0-5EE1-4D5D-A0AF-A431A53D09BF}"/>
              </a:ext>
            </a:extLst>
          </p:cNvPr>
          <p:cNvSpPr txBox="1">
            <a:spLocks noChangeArrowheads="1"/>
          </p:cNvSpPr>
          <p:nvPr/>
        </p:nvSpPr>
        <p:spPr bwMode="auto">
          <a:xfrm>
            <a:off x="5257800" y="4572000"/>
            <a:ext cx="1600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To assign the correct port number to the console. Right Click with mouse inside console window. Select </a:t>
            </a:r>
            <a:r>
              <a:rPr lang="en-GB" altLang="en-US" sz="1400" b="1"/>
              <a:t>Port Settings</a:t>
            </a:r>
            <a:r>
              <a:rPr lang="en-GB" altLang="en-US" sz="1400"/>
              <a:t>.</a:t>
            </a:r>
          </a:p>
        </p:txBody>
      </p:sp>
      <p:sp>
        <p:nvSpPr>
          <p:cNvPr id="69649" name="TextBox 16">
            <a:extLst>
              <a:ext uri="{FF2B5EF4-FFF2-40B4-BE49-F238E27FC236}">
                <a16:creationId xmlns:a16="http://schemas.microsoft.com/office/drawing/2014/main" id="{C8B1E6F8-1C3C-4F13-84F1-29470C6ADAEE}"/>
              </a:ext>
            </a:extLst>
          </p:cNvPr>
          <p:cNvSpPr txBox="1">
            <a:spLocks noChangeArrowheads="1"/>
          </p:cNvSpPr>
          <p:nvPr/>
        </p:nvSpPr>
        <p:spPr bwMode="auto">
          <a:xfrm>
            <a:off x="6705600" y="5791200"/>
            <a:ext cx="243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Use the drop down box and select the same COM port number listed in device manager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3E750B6-7AD6-4746-85F5-3F260AC438BD}"/>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da-DK" sz="2800" u="sng" dirty="0">
                <a:solidFill>
                  <a:srgbClr val="0093D0"/>
                </a:solidFill>
              </a:rPr>
              <a:t>5.  Software Console Functionality</a:t>
            </a:r>
          </a:p>
        </p:txBody>
      </p:sp>
      <p:sp>
        <p:nvSpPr>
          <p:cNvPr id="70659" name="Rectangle 8">
            <a:extLst>
              <a:ext uri="{FF2B5EF4-FFF2-40B4-BE49-F238E27FC236}">
                <a16:creationId xmlns:a16="http://schemas.microsoft.com/office/drawing/2014/main" id="{C1DBD251-CA71-4B84-B75E-D2BAE3B6D56D}"/>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70660" name="Billede 5" descr="LLOYD.jpg">
            <a:extLst>
              <a:ext uri="{FF2B5EF4-FFF2-40B4-BE49-F238E27FC236}">
                <a16:creationId xmlns:a16="http://schemas.microsoft.com/office/drawing/2014/main" id="{1FE24597-9759-4AD3-8CDC-18839B05A9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Slide Number Placeholder 5">
            <a:extLst>
              <a:ext uri="{FF2B5EF4-FFF2-40B4-BE49-F238E27FC236}">
                <a16:creationId xmlns:a16="http://schemas.microsoft.com/office/drawing/2014/main" id="{47C35CFD-C577-4FBB-B5C6-444611E4FC0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A789E5-0192-461E-A6F7-9A8963AB2056}" type="slidenum">
              <a:rPr lang="en-US" altLang="en-US">
                <a:solidFill>
                  <a:srgbClr val="808080"/>
                </a:solidFill>
              </a:rPr>
              <a:pPr eaLnBrk="1" hangingPunct="1"/>
              <a:t>68</a:t>
            </a:fld>
            <a:endParaRPr lang="en-US" altLang="en-US">
              <a:solidFill>
                <a:srgbClr val="808080"/>
              </a:solidFill>
            </a:endParaRPr>
          </a:p>
        </p:txBody>
      </p:sp>
      <p:sp>
        <p:nvSpPr>
          <p:cNvPr id="70662" name="TextBox 6">
            <a:extLst>
              <a:ext uri="{FF2B5EF4-FFF2-40B4-BE49-F238E27FC236}">
                <a16:creationId xmlns:a16="http://schemas.microsoft.com/office/drawing/2014/main" id="{9C17B63B-35B2-4B2C-9DFF-383C13E51A20}"/>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EZ/Plus Series Software Console</a:t>
            </a:r>
          </a:p>
        </p:txBody>
      </p:sp>
      <p:sp>
        <p:nvSpPr>
          <p:cNvPr id="70663" name="TextBox 15">
            <a:extLst>
              <a:ext uri="{FF2B5EF4-FFF2-40B4-BE49-F238E27FC236}">
                <a16:creationId xmlns:a16="http://schemas.microsoft.com/office/drawing/2014/main" id="{601DD8A1-0A38-421D-970F-5DD46A5962C1}"/>
              </a:ext>
            </a:extLst>
          </p:cNvPr>
          <p:cNvSpPr txBox="1">
            <a:spLocks noChangeArrowheads="1"/>
          </p:cNvSpPr>
          <p:nvPr/>
        </p:nvSpPr>
        <p:spPr bwMode="auto">
          <a:xfrm>
            <a:off x="6096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70664" name="TextBox 10">
            <a:extLst>
              <a:ext uri="{FF2B5EF4-FFF2-40B4-BE49-F238E27FC236}">
                <a16:creationId xmlns:a16="http://schemas.microsoft.com/office/drawing/2014/main" id="{8136B91F-4260-4C66-9DA9-CD2B6F2C01A9}"/>
              </a:ext>
            </a:extLst>
          </p:cNvPr>
          <p:cNvSpPr txBox="1">
            <a:spLocks noChangeArrowheads="1"/>
          </p:cNvSpPr>
          <p:nvPr/>
        </p:nvSpPr>
        <p:spPr bwMode="auto">
          <a:xfrm>
            <a:off x="533400" y="1981200"/>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Features</a:t>
            </a:r>
          </a:p>
        </p:txBody>
      </p:sp>
      <p:sp>
        <p:nvSpPr>
          <p:cNvPr id="70665" name="TextBox 14">
            <a:extLst>
              <a:ext uri="{FF2B5EF4-FFF2-40B4-BE49-F238E27FC236}">
                <a16:creationId xmlns:a16="http://schemas.microsoft.com/office/drawing/2014/main" id="{F772C9AC-D46D-439C-9A23-44E2CE6F0F85}"/>
              </a:ext>
            </a:extLst>
          </p:cNvPr>
          <p:cNvSpPr txBox="1">
            <a:spLocks noChangeArrowheads="1"/>
          </p:cNvSpPr>
          <p:nvPr/>
        </p:nvSpPr>
        <p:spPr bwMode="auto">
          <a:xfrm>
            <a:off x="1600200" y="2286000"/>
            <a:ext cx="5867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A successfully connected software console will have buttons coloured in dark blue and a small green rectangle highlighted in the lower right hand corner. The console will either show control buttons only, or Load and Extension readings from the machine.</a:t>
            </a:r>
          </a:p>
        </p:txBody>
      </p:sp>
      <p:pic>
        <p:nvPicPr>
          <p:cNvPr id="70666" name="Picture 2">
            <a:extLst>
              <a:ext uri="{FF2B5EF4-FFF2-40B4-BE49-F238E27FC236}">
                <a16:creationId xmlns:a16="http://schemas.microsoft.com/office/drawing/2014/main" id="{20D310A6-9AD2-4507-B93A-4BD05AB8E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362200"/>
            <a:ext cx="1009650" cy="9239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70667" name="Picture 3">
            <a:extLst>
              <a:ext uri="{FF2B5EF4-FFF2-40B4-BE49-F238E27FC236}">
                <a16:creationId xmlns:a16="http://schemas.microsoft.com/office/drawing/2014/main" id="{254C4727-EDBD-4FF5-B52F-8526421492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4275" y="2282825"/>
            <a:ext cx="1009650" cy="15240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70668" name="TextBox 10">
            <a:extLst>
              <a:ext uri="{FF2B5EF4-FFF2-40B4-BE49-F238E27FC236}">
                <a16:creationId xmlns:a16="http://schemas.microsoft.com/office/drawing/2014/main" id="{31C22951-D952-4465-861A-E63735D647C1}"/>
              </a:ext>
            </a:extLst>
          </p:cNvPr>
          <p:cNvSpPr txBox="1">
            <a:spLocks noChangeArrowheads="1"/>
          </p:cNvSpPr>
          <p:nvPr/>
        </p:nvSpPr>
        <p:spPr bwMode="auto">
          <a:xfrm>
            <a:off x="533400" y="3657600"/>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Options and Settings</a:t>
            </a:r>
          </a:p>
        </p:txBody>
      </p:sp>
      <p:pic>
        <p:nvPicPr>
          <p:cNvPr id="70669" name="Picture 4">
            <a:extLst>
              <a:ext uri="{FF2B5EF4-FFF2-40B4-BE49-F238E27FC236}">
                <a16:creationId xmlns:a16="http://schemas.microsoft.com/office/drawing/2014/main" id="{AAC0E58B-7855-4B53-B660-16A4F46C21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63" y="4111625"/>
            <a:ext cx="1771650" cy="1836738"/>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70670" name="TextBox 23">
            <a:extLst>
              <a:ext uri="{FF2B5EF4-FFF2-40B4-BE49-F238E27FC236}">
                <a16:creationId xmlns:a16="http://schemas.microsoft.com/office/drawing/2014/main" id="{61BDF268-192E-4B6F-B3AC-C4B78B21497A}"/>
              </a:ext>
            </a:extLst>
          </p:cNvPr>
          <p:cNvSpPr txBox="1">
            <a:spLocks noChangeArrowheads="1"/>
          </p:cNvSpPr>
          <p:nvPr/>
        </p:nvSpPr>
        <p:spPr bwMode="auto">
          <a:xfrm>
            <a:off x="2514600" y="4038600"/>
            <a:ext cx="6400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Right Clicking with mouse opens the options and settings window.</a:t>
            </a:r>
          </a:p>
          <a:p>
            <a:pPr algn="l" eaLnBrk="1" hangingPunct="1"/>
            <a:endParaRPr lang="en-GB" altLang="en-US" sz="1400"/>
          </a:p>
          <a:p>
            <a:pPr algn="l" eaLnBrk="1" hangingPunct="1"/>
            <a:r>
              <a:rPr lang="en-GB" altLang="en-US" sz="1400"/>
              <a:t>If the console is </a:t>
            </a:r>
            <a:r>
              <a:rPr lang="en-GB" altLang="en-US" sz="1400" b="1"/>
              <a:t>not connected </a:t>
            </a:r>
            <a:r>
              <a:rPr lang="en-GB" altLang="en-US" sz="1400"/>
              <a:t>‘live’ to the machine as above, then the options available (shown left) will be limited to the following:</a:t>
            </a:r>
          </a:p>
          <a:p>
            <a:pPr algn="l" eaLnBrk="1" hangingPunct="1"/>
            <a:endParaRPr lang="en-GB" altLang="en-US" sz="1400"/>
          </a:p>
          <a:p>
            <a:pPr algn="l" eaLnBrk="1" hangingPunct="1"/>
            <a:r>
              <a:rPr lang="en-GB" altLang="en-US" sz="1400" b="1">
                <a:solidFill>
                  <a:srgbClr val="0093D0"/>
                </a:solidFill>
              </a:rPr>
              <a:t>Port Settings</a:t>
            </a:r>
          </a:p>
          <a:p>
            <a:pPr algn="l" eaLnBrk="1" hangingPunct="1"/>
            <a:r>
              <a:rPr lang="en-GB" altLang="en-US" sz="1400" b="1">
                <a:solidFill>
                  <a:srgbClr val="0093D0"/>
                </a:solidFill>
              </a:rPr>
              <a:t>About</a:t>
            </a:r>
          </a:p>
          <a:p>
            <a:pPr algn="l" eaLnBrk="1" hangingPunct="1"/>
            <a:r>
              <a:rPr lang="en-GB" altLang="en-US" sz="1400" b="1">
                <a:solidFill>
                  <a:srgbClr val="0093D0"/>
                </a:solidFill>
              </a:rPr>
              <a:t>View	&gt;</a:t>
            </a:r>
          </a:p>
          <a:p>
            <a:pPr algn="l" eaLnBrk="1" hangingPunct="1"/>
            <a:r>
              <a:rPr lang="en-GB" altLang="en-US" sz="1400" b="1">
                <a:solidFill>
                  <a:srgbClr val="0093D0"/>
                </a:solidFill>
              </a:rPr>
              <a:t>Exit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C3CFE28-ABF4-45B3-9E1D-C4FDBE34E797}"/>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da-DK" sz="2800" u="sng" dirty="0">
                <a:solidFill>
                  <a:srgbClr val="0093D0"/>
                </a:solidFill>
              </a:rPr>
              <a:t>5.  Software Console Functionality</a:t>
            </a:r>
          </a:p>
        </p:txBody>
      </p:sp>
      <p:sp>
        <p:nvSpPr>
          <p:cNvPr id="71683" name="Rectangle 8">
            <a:extLst>
              <a:ext uri="{FF2B5EF4-FFF2-40B4-BE49-F238E27FC236}">
                <a16:creationId xmlns:a16="http://schemas.microsoft.com/office/drawing/2014/main" id="{36861B55-67C2-4B9A-A4B7-150F7BAC4E04}"/>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71684" name="Billede 5" descr="LLOYD.jpg">
            <a:extLst>
              <a:ext uri="{FF2B5EF4-FFF2-40B4-BE49-F238E27FC236}">
                <a16:creationId xmlns:a16="http://schemas.microsoft.com/office/drawing/2014/main" id="{4538DB38-62D2-48A7-A2F1-8016AF7850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Slide Number Placeholder 5">
            <a:extLst>
              <a:ext uri="{FF2B5EF4-FFF2-40B4-BE49-F238E27FC236}">
                <a16:creationId xmlns:a16="http://schemas.microsoft.com/office/drawing/2014/main" id="{E961D3AA-8F2B-4539-8E0B-BBBE0760EA6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35F953-4E58-4D85-AB50-3E8EA4488945}" type="slidenum">
              <a:rPr lang="en-US" altLang="en-US">
                <a:solidFill>
                  <a:srgbClr val="808080"/>
                </a:solidFill>
              </a:rPr>
              <a:pPr eaLnBrk="1" hangingPunct="1"/>
              <a:t>69</a:t>
            </a:fld>
            <a:endParaRPr lang="en-US" altLang="en-US">
              <a:solidFill>
                <a:srgbClr val="808080"/>
              </a:solidFill>
            </a:endParaRPr>
          </a:p>
        </p:txBody>
      </p:sp>
      <p:sp>
        <p:nvSpPr>
          <p:cNvPr id="71686" name="TextBox 6">
            <a:extLst>
              <a:ext uri="{FF2B5EF4-FFF2-40B4-BE49-F238E27FC236}">
                <a16:creationId xmlns:a16="http://schemas.microsoft.com/office/drawing/2014/main" id="{C0CDEEEB-CB8F-47F7-9604-7AFBFACA7A44}"/>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EZ/Plus Series Software Console</a:t>
            </a:r>
          </a:p>
        </p:txBody>
      </p:sp>
      <p:sp>
        <p:nvSpPr>
          <p:cNvPr id="71687" name="TextBox 15">
            <a:extLst>
              <a:ext uri="{FF2B5EF4-FFF2-40B4-BE49-F238E27FC236}">
                <a16:creationId xmlns:a16="http://schemas.microsoft.com/office/drawing/2014/main" id="{769D583D-CD64-44C1-AACC-ACD8D1428DDA}"/>
              </a:ext>
            </a:extLst>
          </p:cNvPr>
          <p:cNvSpPr txBox="1">
            <a:spLocks noChangeArrowheads="1"/>
          </p:cNvSpPr>
          <p:nvPr/>
        </p:nvSpPr>
        <p:spPr bwMode="auto">
          <a:xfrm>
            <a:off x="6096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71688" name="TextBox 10">
            <a:extLst>
              <a:ext uri="{FF2B5EF4-FFF2-40B4-BE49-F238E27FC236}">
                <a16:creationId xmlns:a16="http://schemas.microsoft.com/office/drawing/2014/main" id="{5CFD43C2-B04F-4348-986E-E41344B17F21}"/>
              </a:ext>
            </a:extLst>
          </p:cNvPr>
          <p:cNvSpPr txBox="1">
            <a:spLocks noChangeArrowheads="1"/>
          </p:cNvSpPr>
          <p:nvPr/>
        </p:nvSpPr>
        <p:spPr bwMode="auto">
          <a:xfrm>
            <a:off x="609600" y="19812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Options and Settings</a:t>
            </a:r>
          </a:p>
          <a:p>
            <a:pPr algn="l" eaLnBrk="1" hangingPunct="1"/>
            <a:endParaRPr lang="en-GB" altLang="en-US" sz="1400" b="1" u="sng"/>
          </a:p>
          <a:p>
            <a:pPr algn="l" eaLnBrk="1" hangingPunct="1"/>
            <a:r>
              <a:rPr lang="en-GB" altLang="en-US" sz="1400" b="1">
                <a:solidFill>
                  <a:srgbClr val="0093D0"/>
                </a:solidFill>
              </a:rPr>
              <a:t>Port Settings:</a:t>
            </a:r>
          </a:p>
          <a:p>
            <a:pPr algn="l" eaLnBrk="1" hangingPunct="1"/>
            <a:endParaRPr lang="en-GB" altLang="en-US" sz="1400"/>
          </a:p>
          <a:p>
            <a:pPr algn="l" eaLnBrk="1" hangingPunct="1"/>
            <a:r>
              <a:rPr lang="en-GB" altLang="en-US" sz="1400"/>
              <a:t>This where the available COM Port numbers are listed. Use the drop down box to select the correctly numbered port.</a:t>
            </a:r>
          </a:p>
          <a:p>
            <a:pPr algn="l" eaLnBrk="1" hangingPunct="1"/>
            <a:endParaRPr lang="en-GB" altLang="en-US" sz="1400"/>
          </a:p>
          <a:p>
            <a:pPr algn="l" eaLnBrk="1" hangingPunct="1"/>
            <a:r>
              <a:rPr lang="en-GB" altLang="en-US" sz="1400" b="1">
                <a:solidFill>
                  <a:srgbClr val="0093D0"/>
                </a:solidFill>
              </a:rPr>
              <a:t>Connect / Disconnect:</a:t>
            </a:r>
          </a:p>
          <a:p>
            <a:pPr algn="l" eaLnBrk="1" hangingPunct="1"/>
            <a:endParaRPr lang="en-GB" altLang="en-US" sz="1400"/>
          </a:p>
          <a:p>
            <a:pPr algn="l" eaLnBrk="1" hangingPunct="1"/>
            <a:r>
              <a:rPr lang="en-GB" altLang="en-US" sz="1400"/>
              <a:t>This option will change depending upon the connection status of the COM port. </a:t>
            </a:r>
            <a:r>
              <a:rPr lang="en-GB" altLang="en-US" sz="1400" b="1"/>
              <a:t>Connect </a:t>
            </a:r>
            <a:r>
              <a:rPr lang="en-GB" altLang="en-US" sz="1400"/>
              <a:t>will attempt to force connection to the software console if has not done so automatically. </a:t>
            </a:r>
            <a:r>
              <a:rPr lang="en-GB" altLang="en-US" sz="1400" b="1"/>
              <a:t>Disconnect </a:t>
            </a:r>
            <a:r>
              <a:rPr lang="en-GB" altLang="en-US" sz="1400"/>
              <a:t>will force a disconnect of the console. </a:t>
            </a:r>
            <a:r>
              <a:rPr lang="en-GB" altLang="en-US" sz="1400" b="1"/>
              <a:t>Note:</a:t>
            </a:r>
            <a:r>
              <a:rPr lang="en-GB" altLang="en-US" sz="1400"/>
              <a:t> This will be followed by a reconnection of the console if available. </a:t>
            </a:r>
          </a:p>
          <a:p>
            <a:pPr algn="l" eaLnBrk="1" hangingPunct="1"/>
            <a:endParaRPr lang="en-GB" altLang="en-US" sz="1400"/>
          </a:p>
          <a:p>
            <a:pPr algn="l" eaLnBrk="1" hangingPunct="1"/>
            <a:r>
              <a:rPr lang="en-GB" altLang="en-US" sz="1400" b="1">
                <a:solidFill>
                  <a:srgbClr val="0093D0"/>
                </a:solidFill>
              </a:rPr>
              <a:t>Machine Setup Schemes (connected only):</a:t>
            </a:r>
          </a:p>
          <a:p>
            <a:pPr algn="l" eaLnBrk="1" hangingPunct="1"/>
            <a:endParaRPr lang="en-GB" altLang="en-US" sz="1400"/>
          </a:p>
          <a:p>
            <a:pPr algn="l" eaLnBrk="1" hangingPunct="1"/>
            <a:r>
              <a:rPr lang="en-GB" altLang="en-US" sz="1400"/>
              <a:t>This option controls a number of safety and machine controls. It is recommended that the function of each option be understood before changing any of the default settings.</a:t>
            </a:r>
          </a:p>
          <a:p>
            <a:pPr algn="l" eaLnBrk="1" hangingPunct="1"/>
            <a:r>
              <a:rPr lang="en-GB" altLang="en-US" sz="1400"/>
              <a:t>Details of each option are listed on the next few slides.</a:t>
            </a:r>
          </a:p>
          <a:p>
            <a:pPr algn="l" eaLnBrk="1" hangingPunct="1"/>
            <a:endParaRPr lang="en-GB" altLang="en-US" sz="1400"/>
          </a:p>
          <a:p>
            <a:pPr algn="l" eaLnBrk="1" hangingPunct="1"/>
            <a:r>
              <a:rPr lang="en-GB" altLang="en-US" sz="140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206B57-AA58-4BB6-B50C-D92FCD8C8C28}"/>
              </a:ext>
            </a:extLst>
          </p:cNvPr>
          <p:cNvSpPr>
            <a:spLocks noGrp="1" noChangeArrowheads="1"/>
          </p:cNvSpPr>
          <p:nvPr>
            <p:ph type="title"/>
          </p:nvPr>
        </p:nvSpPr>
        <p:spPr>
          <a:xfrm>
            <a:off x="457200" y="838200"/>
            <a:ext cx="8229600" cy="762000"/>
          </a:xfrm>
        </p:spPr>
        <p:txBody>
          <a:bodyPr/>
          <a:lstStyle/>
          <a:p>
            <a:pPr eaLnBrk="1" hangingPunct="1">
              <a:defRPr/>
            </a:pPr>
            <a:r>
              <a:rPr lang="da-DK" sz="2800" u="sng" dirty="0">
                <a:solidFill>
                  <a:srgbClr val="0093D0"/>
                </a:solidFill>
              </a:rPr>
              <a:t>1. Creating a Test File (.batch file)</a:t>
            </a:r>
          </a:p>
        </p:txBody>
      </p:sp>
      <p:sp>
        <p:nvSpPr>
          <p:cNvPr id="8195" name="Rectangle 8">
            <a:extLst>
              <a:ext uri="{FF2B5EF4-FFF2-40B4-BE49-F238E27FC236}">
                <a16:creationId xmlns:a16="http://schemas.microsoft.com/office/drawing/2014/main" id="{0943DFA1-904A-416F-B4F1-CF8560442A0D}"/>
              </a:ext>
            </a:extLst>
          </p:cNvPr>
          <p:cNvSpPr>
            <a:spLocks noGrp="1" noChangeArrowheads="1"/>
          </p:cNvSpPr>
          <p:nvPr>
            <p:ph type="body" idx="1"/>
          </p:nvPr>
        </p:nvSpPr>
        <p:spPr>
          <a:xfrm>
            <a:off x="533400" y="2362200"/>
            <a:ext cx="8229600" cy="3268663"/>
          </a:xfrm>
        </p:spPr>
        <p:txBody>
          <a:bodyPr/>
          <a:lstStyle/>
          <a:p>
            <a:pPr eaLnBrk="1" hangingPunct="1">
              <a:buClr>
                <a:srgbClr val="0093D0"/>
              </a:buClr>
              <a:buFontTx/>
              <a:buNone/>
            </a:pPr>
            <a:r>
              <a:rPr lang="da-DK" altLang="en-US" sz="1400"/>
              <a:t>	</a:t>
            </a:r>
            <a:r>
              <a:rPr lang="da-DK" altLang="en-US" sz="1400" b="1"/>
              <a:t>The Tension or Compression Test is used for:</a:t>
            </a:r>
          </a:p>
          <a:p>
            <a:pPr eaLnBrk="1" hangingPunct="1">
              <a:buClr>
                <a:srgbClr val="0093D0"/>
              </a:buClr>
              <a:buFontTx/>
              <a:buNone/>
            </a:pPr>
            <a:endParaRPr lang="da-DK" altLang="en-US" sz="1400" b="1"/>
          </a:p>
          <a:p>
            <a:pPr marL="1973263" lvl="1" indent="-804863" eaLnBrk="1" hangingPunct="1">
              <a:buClr>
                <a:srgbClr val="0093D0"/>
              </a:buClr>
              <a:buFont typeface="Wingdings" panose="05000000000000000000" pitchFamily="2" charset="2"/>
              <a:buChar char="v"/>
            </a:pPr>
            <a:r>
              <a:rPr lang="da-DK" altLang="en-US" sz="1400" b="1">
                <a:solidFill>
                  <a:srgbClr val="0093D0"/>
                </a:solidFill>
              </a:rPr>
              <a:t>Tension Test</a:t>
            </a:r>
          </a:p>
          <a:p>
            <a:pPr eaLnBrk="1" hangingPunct="1">
              <a:buClr>
                <a:srgbClr val="0093D0"/>
              </a:buClr>
              <a:buFontTx/>
              <a:buNone/>
            </a:pPr>
            <a:endParaRPr lang="da-DK" altLang="en-US" sz="1400" b="1"/>
          </a:p>
          <a:p>
            <a:pPr marL="1973263" lvl="1" indent="-804863">
              <a:buClr>
                <a:srgbClr val="FF0000"/>
              </a:buClr>
              <a:buFont typeface="Wingdings" panose="05000000000000000000" pitchFamily="2" charset="2"/>
              <a:buChar char="Ø"/>
            </a:pPr>
            <a:r>
              <a:rPr lang="en-GB" altLang="en-US" sz="1400">
                <a:solidFill>
                  <a:srgbClr val="0093D0"/>
                </a:solidFill>
              </a:rPr>
              <a:t>Pull to Break</a:t>
            </a:r>
          </a:p>
          <a:p>
            <a:pPr marL="1973263" lvl="1" indent="-804863">
              <a:buClr>
                <a:srgbClr val="FF0000"/>
              </a:buClr>
              <a:buFont typeface="Wingdings" panose="05000000000000000000" pitchFamily="2" charset="2"/>
              <a:buChar char="Ø"/>
            </a:pPr>
            <a:r>
              <a:rPr lang="en-GB" altLang="en-US" sz="1400">
                <a:solidFill>
                  <a:srgbClr val="0093D0"/>
                </a:solidFill>
              </a:rPr>
              <a:t>Pull To Limit</a:t>
            </a:r>
          </a:p>
          <a:p>
            <a:pPr marL="1973263" lvl="1" indent="-804863">
              <a:buClr>
                <a:srgbClr val="FF0000"/>
              </a:buClr>
              <a:buFont typeface="Wingdings" panose="05000000000000000000" pitchFamily="2" charset="2"/>
              <a:buChar char="Ø"/>
            </a:pPr>
            <a:r>
              <a:rPr lang="en-GB" altLang="en-US" sz="1400">
                <a:solidFill>
                  <a:srgbClr val="0093D0"/>
                </a:solidFill>
              </a:rPr>
              <a:t>Pull for a Time Duration</a:t>
            </a:r>
          </a:p>
          <a:p>
            <a:pPr marL="1973263" lvl="1" indent="-804863">
              <a:buClr>
                <a:srgbClr val="FF0000"/>
              </a:buClr>
              <a:buFont typeface="Wingdings" panose="05000000000000000000" pitchFamily="2" charset="2"/>
              <a:buChar char="Ø"/>
            </a:pPr>
            <a:r>
              <a:rPr lang="en-GB" altLang="en-US" sz="1400">
                <a:solidFill>
                  <a:srgbClr val="0093D0"/>
                </a:solidFill>
              </a:rPr>
              <a:t>Apply a Constant Load – Creep Test</a:t>
            </a:r>
          </a:p>
          <a:p>
            <a:pPr marL="1973263" lvl="1" indent="-804863">
              <a:buClr>
                <a:srgbClr val="FF0000"/>
              </a:buClr>
              <a:buFont typeface="Wingdings" panose="05000000000000000000" pitchFamily="2" charset="2"/>
              <a:buChar char="Ø"/>
            </a:pPr>
            <a:r>
              <a:rPr lang="en-GB" altLang="en-US" sz="1400">
                <a:solidFill>
                  <a:srgbClr val="0093D0"/>
                </a:solidFill>
              </a:rPr>
              <a:t>Measure Sample Relaxation</a:t>
            </a:r>
          </a:p>
          <a:p>
            <a:pPr marL="1973263" lvl="1" indent="-804863">
              <a:buClr>
                <a:srgbClr val="FF0000"/>
              </a:buClr>
              <a:buFont typeface="Wingdings" panose="05000000000000000000" pitchFamily="2" charset="2"/>
              <a:buChar char="Ø"/>
            </a:pPr>
            <a:r>
              <a:rPr lang="en-GB" altLang="en-US" sz="1400">
                <a:solidFill>
                  <a:srgbClr val="0093D0"/>
                </a:solidFill>
              </a:rPr>
              <a:t>Measure Rubber Modulus</a:t>
            </a:r>
          </a:p>
          <a:p>
            <a:pPr marL="1973263" lvl="1" indent="-804863">
              <a:buClr>
                <a:srgbClr val="FF0000"/>
              </a:buClr>
              <a:buFont typeface="Wingdings" panose="05000000000000000000" pitchFamily="2" charset="2"/>
              <a:buChar char="Ø"/>
            </a:pPr>
            <a:r>
              <a:rPr lang="en-GB" altLang="en-US" sz="1400">
                <a:solidFill>
                  <a:srgbClr val="0093D0"/>
                </a:solidFill>
              </a:rPr>
              <a:t>Measure Ring Stiffness</a:t>
            </a:r>
          </a:p>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a:p>
            <a:pPr eaLnBrk="1" hangingPunct="1">
              <a:buClr>
                <a:srgbClr val="0093D0"/>
              </a:buClr>
              <a:buFontTx/>
              <a:buNone/>
            </a:pPr>
            <a:r>
              <a:rPr lang="da-DK" altLang="en-US" sz="1600"/>
              <a:t>	</a:t>
            </a:r>
          </a:p>
        </p:txBody>
      </p:sp>
      <p:pic>
        <p:nvPicPr>
          <p:cNvPr id="8196" name="Billede 5" descr="LLOYD.jpg">
            <a:extLst>
              <a:ext uri="{FF2B5EF4-FFF2-40B4-BE49-F238E27FC236}">
                <a16:creationId xmlns:a16="http://schemas.microsoft.com/office/drawing/2014/main" id="{890C4CB3-D518-43A0-A6BA-B4FA1878B3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Slide Number Placeholder 5">
            <a:extLst>
              <a:ext uri="{FF2B5EF4-FFF2-40B4-BE49-F238E27FC236}">
                <a16:creationId xmlns:a16="http://schemas.microsoft.com/office/drawing/2014/main" id="{221D0330-F5FC-422A-AF79-D445C5B0B1C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48EC44-7EEA-40E0-9D7C-F3DB3D2F78BC}" type="slidenum">
              <a:rPr lang="en-US" altLang="en-US">
                <a:solidFill>
                  <a:srgbClr val="808080"/>
                </a:solidFill>
              </a:rPr>
              <a:pPr eaLnBrk="1" hangingPunct="1"/>
              <a:t>7</a:t>
            </a:fld>
            <a:endParaRPr lang="en-US" altLang="en-US">
              <a:solidFill>
                <a:srgbClr val="80808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66A12C-24FF-4820-BF5C-FB20BB5F3E1C}"/>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da-DK" sz="2800" u="sng" dirty="0">
                <a:solidFill>
                  <a:srgbClr val="0093D0"/>
                </a:solidFill>
              </a:rPr>
              <a:t>5.  Software Console Functionality</a:t>
            </a:r>
          </a:p>
        </p:txBody>
      </p:sp>
      <p:sp>
        <p:nvSpPr>
          <p:cNvPr id="72707" name="Rectangle 8">
            <a:extLst>
              <a:ext uri="{FF2B5EF4-FFF2-40B4-BE49-F238E27FC236}">
                <a16:creationId xmlns:a16="http://schemas.microsoft.com/office/drawing/2014/main" id="{99FFAA7A-2828-4AB2-89D2-1C5999525095}"/>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72708" name="Billede 5" descr="LLOYD.jpg">
            <a:extLst>
              <a:ext uri="{FF2B5EF4-FFF2-40B4-BE49-F238E27FC236}">
                <a16:creationId xmlns:a16="http://schemas.microsoft.com/office/drawing/2014/main" id="{A1DE5B08-9901-46E9-A12C-F3FD055A7F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Slide Number Placeholder 5">
            <a:extLst>
              <a:ext uri="{FF2B5EF4-FFF2-40B4-BE49-F238E27FC236}">
                <a16:creationId xmlns:a16="http://schemas.microsoft.com/office/drawing/2014/main" id="{7CBC8F1F-C350-4C7D-83B8-7554D11764D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D6554B-38EA-4A24-B2AA-C94CB8E5B507}" type="slidenum">
              <a:rPr lang="en-US" altLang="en-US">
                <a:solidFill>
                  <a:srgbClr val="808080"/>
                </a:solidFill>
              </a:rPr>
              <a:pPr eaLnBrk="1" hangingPunct="1"/>
              <a:t>70</a:t>
            </a:fld>
            <a:endParaRPr lang="en-US" altLang="en-US">
              <a:solidFill>
                <a:srgbClr val="808080"/>
              </a:solidFill>
            </a:endParaRPr>
          </a:p>
        </p:txBody>
      </p:sp>
      <p:sp>
        <p:nvSpPr>
          <p:cNvPr id="72710" name="TextBox 6">
            <a:extLst>
              <a:ext uri="{FF2B5EF4-FFF2-40B4-BE49-F238E27FC236}">
                <a16:creationId xmlns:a16="http://schemas.microsoft.com/office/drawing/2014/main" id="{45DD5BED-2767-425A-BB69-DDD88B6466E0}"/>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EZ/Plus Series Software Console</a:t>
            </a:r>
          </a:p>
        </p:txBody>
      </p:sp>
      <p:sp>
        <p:nvSpPr>
          <p:cNvPr id="72711" name="TextBox 15">
            <a:extLst>
              <a:ext uri="{FF2B5EF4-FFF2-40B4-BE49-F238E27FC236}">
                <a16:creationId xmlns:a16="http://schemas.microsoft.com/office/drawing/2014/main" id="{3AA8BA1F-BAE5-44F0-9A4A-1EB0CED41C6D}"/>
              </a:ext>
            </a:extLst>
          </p:cNvPr>
          <p:cNvSpPr txBox="1">
            <a:spLocks noChangeArrowheads="1"/>
          </p:cNvSpPr>
          <p:nvPr/>
        </p:nvSpPr>
        <p:spPr bwMode="auto">
          <a:xfrm>
            <a:off x="6096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72712" name="TextBox 10">
            <a:extLst>
              <a:ext uri="{FF2B5EF4-FFF2-40B4-BE49-F238E27FC236}">
                <a16:creationId xmlns:a16="http://schemas.microsoft.com/office/drawing/2014/main" id="{0D435575-EDD9-4741-9F9B-FFD006069137}"/>
              </a:ext>
            </a:extLst>
          </p:cNvPr>
          <p:cNvSpPr txBox="1">
            <a:spLocks noChangeArrowheads="1"/>
          </p:cNvSpPr>
          <p:nvPr/>
        </p:nvSpPr>
        <p:spPr bwMode="auto">
          <a:xfrm>
            <a:off x="609600" y="19812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Options and Settings</a:t>
            </a:r>
          </a:p>
          <a:p>
            <a:pPr algn="l" eaLnBrk="1" hangingPunct="1"/>
            <a:endParaRPr lang="en-GB" altLang="en-US" sz="1400" b="1" u="sng"/>
          </a:p>
          <a:p>
            <a:pPr algn="l" eaLnBrk="1" hangingPunct="1"/>
            <a:r>
              <a:rPr lang="en-GB" altLang="en-US" sz="1400" b="1">
                <a:solidFill>
                  <a:srgbClr val="0093D0"/>
                </a:solidFill>
              </a:rPr>
              <a:t>Machine Setup Schemes (contd..):</a:t>
            </a:r>
          </a:p>
        </p:txBody>
      </p:sp>
      <p:pic>
        <p:nvPicPr>
          <p:cNvPr id="72713" name="Picture 3">
            <a:extLst>
              <a:ext uri="{FF2B5EF4-FFF2-40B4-BE49-F238E27FC236}">
                <a16:creationId xmlns:a16="http://schemas.microsoft.com/office/drawing/2014/main" id="{16FC0094-5148-4BBD-858F-A0DCD13B9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819400"/>
            <a:ext cx="3209925" cy="10477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72714" name="TextBox 10">
            <a:extLst>
              <a:ext uri="{FF2B5EF4-FFF2-40B4-BE49-F238E27FC236}">
                <a16:creationId xmlns:a16="http://schemas.microsoft.com/office/drawing/2014/main" id="{03830ED2-22BE-469A-AAFB-47F9C8E99976}"/>
              </a:ext>
            </a:extLst>
          </p:cNvPr>
          <p:cNvSpPr txBox="1">
            <a:spLocks noChangeArrowheads="1"/>
          </p:cNvSpPr>
          <p:nvPr/>
        </p:nvSpPr>
        <p:spPr bwMode="auto">
          <a:xfrm>
            <a:off x="4038600" y="2514600"/>
            <a:ext cx="480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The </a:t>
            </a:r>
            <a:r>
              <a:rPr lang="en-GB" altLang="en-US" sz="1400" b="1" u="sng">
                <a:solidFill>
                  <a:srgbClr val="0093D0"/>
                </a:solidFill>
              </a:rPr>
              <a:t>S</a:t>
            </a:r>
            <a:r>
              <a:rPr lang="en-GB" altLang="en-US" sz="1400" b="1">
                <a:solidFill>
                  <a:srgbClr val="0093D0"/>
                </a:solidFill>
              </a:rPr>
              <a:t>cheme</a:t>
            </a:r>
            <a:r>
              <a:rPr lang="en-GB" altLang="en-US" sz="1400">
                <a:solidFill>
                  <a:srgbClr val="0093D0"/>
                </a:solidFill>
              </a:rPr>
              <a:t> </a:t>
            </a:r>
            <a:r>
              <a:rPr lang="en-GB" altLang="en-US" sz="1400"/>
              <a:t>shows the current name of the scheme being used. On a standard installation, only one scheme name will be shown ‘Default’. </a:t>
            </a:r>
          </a:p>
          <a:p>
            <a:pPr algn="l" eaLnBrk="1" hangingPunct="1"/>
            <a:r>
              <a:rPr lang="en-GB" altLang="en-US" sz="1400"/>
              <a:t>It is possible to have more than one scheme stored on the computer. Nexygen</a:t>
            </a:r>
            <a:r>
              <a:rPr lang="en-GB" altLang="en-US" sz="1400" i="1"/>
              <a:t>Plus </a:t>
            </a:r>
            <a:r>
              <a:rPr lang="en-GB" altLang="en-US" sz="1400"/>
              <a:t>will remember which scheme was running when the last test ran and will store this in the batch file. </a:t>
            </a:r>
          </a:p>
        </p:txBody>
      </p:sp>
      <p:sp>
        <p:nvSpPr>
          <p:cNvPr id="13" name="TextBox 12">
            <a:extLst>
              <a:ext uri="{FF2B5EF4-FFF2-40B4-BE49-F238E27FC236}">
                <a16:creationId xmlns:a16="http://schemas.microsoft.com/office/drawing/2014/main" id="{AFAB71F0-08C3-48C3-A9E9-9E03C6E39A5A}"/>
              </a:ext>
            </a:extLst>
          </p:cNvPr>
          <p:cNvSpPr txBox="1"/>
          <p:nvPr/>
        </p:nvSpPr>
        <p:spPr>
          <a:xfrm>
            <a:off x="685800" y="4114800"/>
            <a:ext cx="8229600" cy="2462213"/>
          </a:xfrm>
          <a:prstGeom prst="rect">
            <a:avLst/>
          </a:prstGeom>
          <a:noFill/>
        </p:spPr>
        <p:txBody>
          <a:bodyPr>
            <a:spAutoFit/>
          </a:bodyPr>
          <a:lstStyle/>
          <a:p>
            <a:pPr algn="l">
              <a:defRPr/>
            </a:pPr>
            <a:r>
              <a:rPr lang="en-GB" sz="1400" dirty="0">
                <a:latin typeface="Arial" charset="0"/>
              </a:rPr>
              <a:t>The next time a test is run in that batch a warning will be given to the user, if the scheme as been changed. The advantages of this are:</a:t>
            </a:r>
          </a:p>
          <a:p>
            <a:pPr algn="l">
              <a:defRPr/>
            </a:pPr>
            <a:endParaRPr lang="en-GB" sz="1400" dirty="0">
              <a:latin typeface="Arial" charset="0"/>
            </a:endParaRPr>
          </a:p>
          <a:p>
            <a:pPr lvl="1" indent="704850" algn="l">
              <a:buClr>
                <a:srgbClr val="FF0000"/>
              </a:buClr>
              <a:buFont typeface="Arial" pitchFamily="34" charset="0"/>
              <a:buChar char="•"/>
              <a:defRPr/>
            </a:pPr>
            <a:r>
              <a:rPr lang="en-GB" sz="1400" dirty="0">
                <a:latin typeface="Arial" charset="0"/>
              </a:rPr>
              <a:t>Prevents any incorrect settings to be used with a test and particular sample</a:t>
            </a:r>
          </a:p>
          <a:p>
            <a:pPr lvl="1" indent="704850" algn="l">
              <a:buClr>
                <a:srgbClr val="FF0000"/>
              </a:buClr>
              <a:buFont typeface="Arial" pitchFamily="34" charset="0"/>
              <a:buChar char="•"/>
              <a:defRPr/>
            </a:pPr>
            <a:r>
              <a:rPr lang="en-GB" sz="1400" dirty="0">
                <a:latin typeface="Arial" charset="0"/>
              </a:rPr>
              <a:t>Warns the user a different load cell may be needed or has been fitted since the last test</a:t>
            </a:r>
          </a:p>
          <a:p>
            <a:pPr marL="1162050" lvl="1" indent="-714375" algn="l">
              <a:buClr>
                <a:srgbClr val="FF0000"/>
              </a:buClr>
              <a:buFont typeface="Arial" pitchFamily="34" charset="0"/>
              <a:buChar char="•"/>
              <a:defRPr/>
            </a:pPr>
            <a:r>
              <a:rPr lang="en-GB" sz="1400" dirty="0">
                <a:latin typeface="Arial" charset="0"/>
              </a:rPr>
              <a:t>Allows individual fine tuning of machine settings, such that a test can be assigned dedicated settings to match a particular  sample’s performance characteristics.</a:t>
            </a:r>
          </a:p>
          <a:p>
            <a:pPr marL="1162050" lvl="1" indent="-714375" algn="l">
              <a:buClr>
                <a:srgbClr val="FF0000"/>
              </a:buClr>
              <a:buFont typeface="Arial" pitchFamily="34" charset="0"/>
              <a:buChar char="•"/>
              <a:defRPr/>
            </a:pPr>
            <a:endParaRPr lang="en-GB" sz="1400" dirty="0">
              <a:latin typeface="Arial" charset="0"/>
            </a:endParaRPr>
          </a:p>
          <a:p>
            <a:pPr marL="0" lvl="1" algn="l">
              <a:buClr>
                <a:srgbClr val="FF0000"/>
              </a:buClr>
              <a:defRPr/>
            </a:pPr>
            <a:r>
              <a:rPr lang="en-GB" sz="1400" dirty="0">
                <a:latin typeface="Arial" charset="0"/>
              </a:rPr>
              <a:t>The drop down box will list all current schemes configured and stored. The Delete key will remove the current scheme and drop back to the next available one. </a:t>
            </a:r>
            <a:r>
              <a:rPr lang="en-GB" sz="1400" b="1" dirty="0">
                <a:latin typeface="Arial" charset="0"/>
              </a:rPr>
              <a:t>Note:</a:t>
            </a:r>
            <a:r>
              <a:rPr lang="en-GB" sz="1400" dirty="0">
                <a:latin typeface="Arial" charset="0"/>
              </a:rPr>
              <a:t> It is not possible to delete all schemes.</a:t>
            </a:r>
          </a:p>
          <a:p>
            <a:pPr marL="0" lvl="1" algn="l">
              <a:buClr>
                <a:srgbClr val="FF0000"/>
              </a:buClr>
              <a:defRPr/>
            </a:pPr>
            <a:r>
              <a:rPr lang="en-GB" sz="1400" dirty="0">
                <a:latin typeface="Arial" charset="0"/>
              </a:rPr>
              <a:t>One scheme must be kept in memory. The user will be warned so, if that is the case.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B90CE7-5DFF-46A0-A8E2-54B3C539223F}"/>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da-DK" sz="2800" u="sng" dirty="0">
                <a:solidFill>
                  <a:srgbClr val="0093D0"/>
                </a:solidFill>
              </a:rPr>
              <a:t>5.  Software Console Functionality</a:t>
            </a:r>
          </a:p>
        </p:txBody>
      </p:sp>
      <p:sp>
        <p:nvSpPr>
          <p:cNvPr id="73731" name="Rectangle 8">
            <a:extLst>
              <a:ext uri="{FF2B5EF4-FFF2-40B4-BE49-F238E27FC236}">
                <a16:creationId xmlns:a16="http://schemas.microsoft.com/office/drawing/2014/main" id="{E9272540-815C-4528-85E7-C7070BE20615}"/>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73732" name="Billede 5" descr="LLOYD.jpg">
            <a:extLst>
              <a:ext uri="{FF2B5EF4-FFF2-40B4-BE49-F238E27FC236}">
                <a16:creationId xmlns:a16="http://schemas.microsoft.com/office/drawing/2014/main" id="{8167B12C-DF47-4D03-AA6F-CBC5D06837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Slide Number Placeholder 5">
            <a:extLst>
              <a:ext uri="{FF2B5EF4-FFF2-40B4-BE49-F238E27FC236}">
                <a16:creationId xmlns:a16="http://schemas.microsoft.com/office/drawing/2014/main" id="{ED1EB611-FA45-46ED-BAA0-F61E064F8F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1C4697-6254-4DE7-9C84-DE36A2116E55}" type="slidenum">
              <a:rPr lang="en-US" altLang="en-US">
                <a:solidFill>
                  <a:srgbClr val="808080"/>
                </a:solidFill>
              </a:rPr>
              <a:pPr eaLnBrk="1" hangingPunct="1"/>
              <a:t>71</a:t>
            </a:fld>
            <a:endParaRPr lang="en-US" altLang="en-US">
              <a:solidFill>
                <a:srgbClr val="808080"/>
              </a:solidFill>
            </a:endParaRPr>
          </a:p>
        </p:txBody>
      </p:sp>
      <p:sp>
        <p:nvSpPr>
          <p:cNvPr id="73734" name="TextBox 6">
            <a:extLst>
              <a:ext uri="{FF2B5EF4-FFF2-40B4-BE49-F238E27FC236}">
                <a16:creationId xmlns:a16="http://schemas.microsoft.com/office/drawing/2014/main" id="{ADA80B58-6BD4-418C-8968-AB2C193DA926}"/>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EZ/Plus Series Software Console</a:t>
            </a:r>
          </a:p>
        </p:txBody>
      </p:sp>
      <p:sp>
        <p:nvSpPr>
          <p:cNvPr id="73735" name="TextBox 15">
            <a:extLst>
              <a:ext uri="{FF2B5EF4-FFF2-40B4-BE49-F238E27FC236}">
                <a16:creationId xmlns:a16="http://schemas.microsoft.com/office/drawing/2014/main" id="{63AA0968-BE0A-4CF5-9B8B-0AF1C2A25615}"/>
              </a:ext>
            </a:extLst>
          </p:cNvPr>
          <p:cNvSpPr txBox="1">
            <a:spLocks noChangeArrowheads="1"/>
          </p:cNvSpPr>
          <p:nvPr/>
        </p:nvSpPr>
        <p:spPr bwMode="auto">
          <a:xfrm>
            <a:off x="6096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73736" name="TextBox 10">
            <a:extLst>
              <a:ext uri="{FF2B5EF4-FFF2-40B4-BE49-F238E27FC236}">
                <a16:creationId xmlns:a16="http://schemas.microsoft.com/office/drawing/2014/main" id="{7F24DBF2-A8CD-46F0-BEE7-20F77AF44CFE}"/>
              </a:ext>
            </a:extLst>
          </p:cNvPr>
          <p:cNvSpPr txBox="1">
            <a:spLocks noChangeArrowheads="1"/>
          </p:cNvSpPr>
          <p:nvPr/>
        </p:nvSpPr>
        <p:spPr bwMode="auto">
          <a:xfrm>
            <a:off x="609600" y="19812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Options and Settings</a:t>
            </a:r>
          </a:p>
          <a:p>
            <a:pPr algn="l" eaLnBrk="1" hangingPunct="1"/>
            <a:endParaRPr lang="en-GB" altLang="en-US" sz="1400" b="1" u="sng"/>
          </a:p>
          <a:p>
            <a:pPr algn="l" eaLnBrk="1" hangingPunct="1"/>
            <a:r>
              <a:rPr lang="en-GB" altLang="en-US" sz="1400" b="1">
                <a:solidFill>
                  <a:srgbClr val="0093D0"/>
                </a:solidFill>
              </a:rPr>
              <a:t>Machine Setup Schemes (contd..):</a:t>
            </a:r>
          </a:p>
        </p:txBody>
      </p:sp>
      <p:sp>
        <p:nvSpPr>
          <p:cNvPr id="73737" name="TextBox 10">
            <a:extLst>
              <a:ext uri="{FF2B5EF4-FFF2-40B4-BE49-F238E27FC236}">
                <a16:creationId xmlns:a16="http://schemas.microsoft.com/office/drawing/2014/main" id="{1E2D78AE-3009-4188-97A7-10DBA623B18D}"/>
              </a:ext>
            </a:extLst>
          </p:cNvPr>
          <p:cNvSpPr txBox="1">
            <a:spLocks noChangeArrowheads="1"/>
          </p:cNvSpPr>
          <p:nvPr/>
        </p:nvSpPr>
        <p:spPr bwMode="auto">
          <a:xfrm>
            <a:off x="4114800" y="2743200"/>
            <a:ext cx="4800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solidFill>
                  <a:srgbClr val="0093D0"/>
                </a:solidFill>
              </a:rPr>
              <a:t>C</a:t>
            </a:r>
            <a:r>
              <a:rPr lang="en-GB" altLang="en-US" sz="1400" b="1">
                <a:solidFill>
                  <a:srgbClr val="0093D0"/>
                </a:solidFill>
              </a:rPr>
              <a:t>ompressive and </a:t>
            </a:r>
            <a:r>
              <a:rPr lang="en-GB" altLang="en-US" sz="1400" b="1" u="sng">
                <a:solidFill>
                  <a:srgbClr val="0093D0"/>
                </a:solidFill>
              </a:rPr>
              <a:t>T</a:t>
            </a:r>
            <a:r>
              <a:rPr lang="en-GB" altLang="en-US" sz="1400" b="1">
                <a:solidFill>
                  <a:srgbClr val="0093D0"/>
                </a:solidFill>
              </a:rPr>
              <a:t>ensile Load Limits </a:t>
            </a:r>
            <a:r>
              <a:rPr lang="en-GB" altLang="en-US" sz="1400"/>
              <a:t>are used as a form of safety and protection to the User, Load Cell, Machine and Grips fitted.</a:t>
            </a:r>
          </a:p>
        </p:txBody>
      </p:sp>
      <p:sp>
        <p:nvSpPr>
          <p:cNvPr id="73738" name="TextBox 12">
            <a:extLst>
              <a:ext uri="{FF2B5EF4-FFF2-40B4-BE49-F238E27FC236}">
                <a16:creationId xmlns:a16="http://schemas.microsoft.com/office/drawing/2014/main" id="{D430163E-C272-4F76-BF6A-34464BCF29BE}"/>
              </a:ext>
            </a:extLst>
          </p:cNvPr>
          <p:cNvSpPr txBox="1">
            <a:spLocks noChangeArrowheads="1"/>
          </p:cNvSpPr>
          <p:nvPr/>
        </p:nvSpPr>
        <p:spPr bwMode="auto">
          <a:xfrm>
            <a:off x="609600" y="3657600"/>
            <a:ext cx="82296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It is possible to stop a test if a load limit condition is reached in either Tension or Compression. This will abort the current test and a warning message that the “Load Has Exceeded Safety Limit” will be displayed.</a:t>
            </a:r>
          </a:p>
          <a:p>
            <a:pPr algn="l" eaLnBrk="1" hangingPunct="1"/>
            <a:r>
              <a:rPr lang="en-GB" altLang="en-US" sz="1400"/>
              <a:t>The value of limit is typed in the left hand box and the unit of load is selected in the right hand drop down box.</a:t>
            </a:r>
          </a:p>
          <a:p>
            <a:pPr algn="l" eaLnBrk="1" hangingPunct="1"/>
            <a:r>
              <a:rPr lang="en-GB" altLang="en-US" sz="1400"/>
              <a:t>It is possible to set differing limits in either mode, but it is </a:t>
            </a:r>
            <a:r>
              <a:rPr lang="en-GB" altLang="en-US" sz="1400" b="1"/>
              <a:t>NOT </a:t>
            </a:r>
            <a:r>
              <a:rPr lang="en-GB" altLang="en-US" sz="1400"/>
              <a:t>recommended to set the limit in either mode higher than the load cell connected or machine being used operating capacity</a:t>
            </a:r>
            <a:r>
              <a:rPr lang="en-GB" altLang="en-US" sz="1400" b="1"/>
              <a:t>.</a:t>
            </a:r>
          </a:p>
          <a:p>
            <a:pPr algn="l" eaLnBrk="1" hangingPunct="1"/>
            <a:r>
              <a:rPr lang="en-GB" altLang="en-US" sz="1400"/>
              <a:t>The load limits will be stored as part of the Machine Setup Scheme and will be saved with the batch file.</a:t>
            </a:r>
          </a:p>
          <a:p>
            <a:pPr algn="l" eaLnBrk="1" hangingPunct="1"/>
            <a:endParaRPr lang="en-GB" altLang="en-US" sz="1400"/>
          </a:p>
          <a:p>
            <a:pPr algn="l" eaLnBrk="1" hangingPunct="1"/>
            <a:r>
              <a:rPr lang="en-GB" altLang="en-US" sz="1400" b="1"/>
              <a:t>Note: </a:t>
            </a:r>
            <a:r>
              <a:rPr lang="en-GB" altLang="en-US" sz="1400"/>
              <a:t>Upon a default installation of Nexygen</a:t>
            </a:r>
            <a:r>
              <a:rPr lang="en-GB" altLang="en-US" sz="1400" i="1"/>
              <a:t>Plus</a:t>
            </a:r>
            <a:r>
              <a:rPr lang="en-GB" altLang="en-US" sz="1400"/>
              <a:t>, the machine scheme is “</a:t>
            </a:r>
            <a:r>
              <a:rPr lang="en-GB" altLang="en-US" sz="1400" b="1"/>
              <a:t>Default</a:t>
            </a:r>
            <a:r>
              <a:rPr lang="en-GB" altLang="en-US" sz="1400"/>
              <a:t>” and both Tension and Compression limits will be set to </a:t>
            </a:r>
            <a:r>
              <a:rPr lang="en-GB" altLang="en-US" sz="1400" b="1"/>
              <a:t>100N</a:t>
            </a:r>
            <a:r>
              <a:rPr lang="en-GB" altLang="en-US" sz="1400"/>
              <a:t>. This can cause an error if using a larger load cell the first time and will require the user to set appropriate values for load cell or machine being used. </a:t>
            </a:r>
          </a:p>
        </p:txBody>
      </p:sp>
      <p:pic>
        <p:nvPicPr>
          <p:cNvPr id="73739" name="Picture 2">
            <a:extLst>
              <a:ext uri="{FF2B5EF4-FFF2-40B4-BE49-F238E27FC236}">
                <a16:creationId xmlns:a16="http://schemas.microsoft.com/office/drawing/2014/main" id="{F4AB3564-9DCC-49B4-AB71-C30C20176E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819400"/>
            <a:ext cx="3162300" cy="6667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EAE84D-F1FA-4044-889A-0227B855D7F6}"/>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da-DK" sz="2800" u="sng" dirty="0">
                <a:solidFill>
                  <a:srgbClr val="0093D0"/>
                </a:solidFill>
              </a:rPr>
              <a:t>5.  Software Console Functionality</a:t>
            </a:r>
          </a:p>
        </p:txBody>
      </p:sp>
      <p:sp>
        <p:nvSpPr>
          <p:cNvPr id="74755" name="Rectangle 8">
            <a:extLst>
              <a:ext uri="{FF2B5EF4-FFF2-40B4-BE49-F238E27FC236}">
                <a16:creationId xmlns:a16="http://schemas.microsoft.com/office/drawing/2014/main" id="{B9CFD400-B298-4213-9F47-76B35594F4C4}"/>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74756" name="Billede 5" descr="LLOYD.jpg">
            <a:extLst>
              <a:ext uri="{FF2B5EF4-FFF2-40B4-BE49-F238E27FC236}">
                <a16:creationId xmlns:a16="http://schemas.microsoft.com/office/drawing/2014/main" id="{A6921F52-79AA-413B-A771-D3DD1DC0BB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Slide Number Placeholder 5">
            <a:extLst>
              <a:ext uri="{FF2B5EF4-FFF2-40B4-BE49-F238E27FC236}">
                <a16:creationId xmlns:a16="http://schemas.microsoft.com/office/drawing/2014/main" id="{C97777F6-AFFD-42F9-847C-33F354D270A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06F4A7-73C7-4A80-AE91-786524D394FF}" type="slidenum">
              <a:rPr lang="en-US" altLang="en-US">
                <a:solidFill>
                  <a:srgbClr val="808080"/>
                </a:solidFill>
              </a:rPr>
              <a:pPr eaLnBrk="1" hangingPunct="1"/>
              <a:t>72</a:t>
            </a:fld>
            <a:endParaRPr lang="en-US" altLang="en-US">
              <a:solidFill>
                <a:srgbClr val="808080"/>
              </a:solidFill>
            </a:endParaRPr>
          </a:p>
        </p:txBody>
      </p:sp>
      <p:sp>
        <p:nvSpPr>
          <p:cNvPr id="74758" name="TextBox 6">
            <a:extLst>
              <a:ext uri="{FF2B5EF4-FFF2-40B4-BE49-F238E27FC236}">
                <a16:creationId xmlns:a16="http://schemas.microsoft.com/office/drawing/2014/main" id="{F81F1935-F5FA-4335-B21B-FEC94ACB4D54}"/>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EZ/Plus Series Software Console</a:t>
            </a:r>
          </a:p>
        </p:txBody>
      </p:sp>
      <p:sp>
        <p:nvSpPr>
          <p:cNvPr id="74759" name="TextBox 15">
            <a:extLst>
              <a:ext uri="{FF2B5EF4-FFF2-40B4-BE49-F238E27FC236}">
                <a16:creationId xmlns:a16="http://schemas.microsoft.com/office/drawing/2014/main" id="{F69EF377-69AE-433A-9327-48BCC4BD1DA4}"/>
              </a:ext>
            </a:extLst>
          </p:cNvPr>
          <p:cNvSpPr txBox="1">
            <a:spLocks noChangeArrowheads="1"/>
          </p:cNvSpPr>
          <p:nvPr/>
        </p:nvSpPr>
        <p:spPr bwMode="auto">
          <a:xfrm>
            <a:off x="6096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74760" name="TextBox 10">
            <a:extLst>
              <a:ext uri="{FF2B5EF4-FFF2-40B4-BE49-F238E27FC236}">
                <a16:creationId xmlns:a16="http://schemas.microsoft.com/office/drawing/2014/main" id="{D06B1F68-35FE-4E44-803F-7C33F9422A6B}"/>
              </a:ext>
            </a:extLst>
          </p:cNvPr>
          <p:cNvSpPr txBox="1">
            <a:spLocks noChangeArrowheads="1"/>
          </p:cNvSpPr>
          <p:nvPr/>
        </p:nvSpPr>
        <p:spPr bwMode="auto">
          <a:xfrm>
            <a:off x="609600" y="19812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Options and Settings</a:t>
            </a:r>
          </a:p>
          <a:p>
            <a:pPr algn="l" eaLnBrk="1" hangingPunct="1"/>
            <a:endParaRPr lang="en-GB" altLang="en-US" sz="1400" b="1" u="sng"/>
          </a:p>
          <a:p>
            <a:pPr algn="l" eaLnBrk="1" hangingPunct="1"/>
            <a:r>
              <a:rPr lang="en-GB" altLang="en-US" sz="1400" b="1">
                <a:solidFill>
                  <a:srgbClr val="0093D0"/>
                </a:solidFill>
              </a:rPr>
              <a:t>Machine Setup Schemes (contd..):</a:t>
            </a:r>
          </a:p>
        </p:txBody>
      </p:sp>
      <p:sp>
        <p:nvSpPr>
          <p:cNvPr id="74761" name="TextBox 10">
            <a:extLst>
              <a:ext uri="{FF2B5EF4-FFF2-40B4-BE49-F238E27FC236}">
                <a16:creationId xmlns:a16="http://schemas.microsoft.com/office/drawing/2014/main" id="{A27071AE-5A60-4D0E-81A4-DA290B51FC77}"/>
              </a:ext>
            </a:extLst>
          </p:cNvPr>
          <p:cNvSpPr txBox="1">
            <a:spLocks noChangeArrowheads="1"/>
          </p:cNvSpPr>
          <p:nvPr/>
        </p:nvSpPr>
        <p:spPr bwMode="auto">
          <a:xfrm>
            <a:off x="4114800" y="2667000"/>
            <a:ext cx="4800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solidFill>
                  <a:srgbClr val="0093D0"/>
                </a:solidFill>
              </a:rPr>
              <a:t>E</a:t>
            </a:r>
            <a:r>
              <a:rPr lang="en-GB" altLang="en-US" sz="1400" b="1">
                <a:solidFill>
                  <a:srgbClr val="0093D0"/>
                </a:solidFill>
              </a:rPr>
              <a:t>xtension Readings </a:t>
            </a:r>
            <a:r>
              <a:rPr lang="en-GB" altLang="en-US" sz="1400"/>
              <a:t>is used to display and configure which extension data source is required to record readings and store them to the software.</a:t>
            </a:r>
            <a:endParaRPr lang="en-GB" altLang="en-US" sz="1400" b="1"/>
          </a:p>
        </p:txBody>
      </p:sp>
      <p:pic>
        <p:nvPicPr>
          <p:cNvPr id="74762" name="Picture 2">
            <a:extLst>
              <a:ext uri="{FF2B5EF4-FFF2-40B4-BE49-F238E27FC236}">
                <a16:creationId xmlns:a16="http://schemas.microsoft.com/office/drawing/2014/main" id="{E20AAD61-CFD9-468B-9456-626359201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743200"/>
            <a:ext cx="3257550" cy="9620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74763" name="TextBox 13">
            <a:extLst>
              <a:ext uri="{FF2B5EF4-FFF2-40B4-BE49-F238E27FC236}">
                <a16:creationId xmlns:a16="http://schemas.microsoft.com/office/drawing/2014/main" id="{EE6D682D-6A91-4367-87F9-7FFF87FBF970}"/>
              </a:ext>
            </a:extLst>
          </p:cNvPr>
          <p:cNvSpPr txBox="1">
            <a:spLocks noChangeArrowheads="1"/>
          </p:cNvSpPr>
          <p:nvPr/>
        </p:nvSpPr>
        <p:spPr bwMode="auto">
          <a:xfrm>
            <a:off x="609600" y="3810000"/>
            <a:ext cx="82296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The software, by default, is set to read from the machine’s internal extension readings. This will be indicated by the machine type, software version and serial number listed in the drop down window.</a:t>
            </a:r>
          </a:p>
          <a:p>
            <a:pPr algn="l" eaLnBrk="1" hangingPunct="1"/>
            <a:r>
              <a:rPr lang="en-GB" altLang="en-US" sz="1400"/>
              <a:t>It is possible to have another (single) external extension input on the EZ/Plus series machines. Up to three (with use of external interface) extension inputs on the LS series machines. Such devices would be Extensometer, Deflection Gauge, or LVDT. Both series of machines require connection through a smart plug which will hold Type, serial number and calibration information of each external device. These, if connected, will be listed in the Extension Readings drop down box. </a:t>
            </a:r>
          </a:p>
          <a:p>
            <a:pPr algn="l" eaLnBrk="1" hangingPunct="1"/>
            <a:endParaRPr lang="en-GB" altLang="en-US" sz="1400"/>
          </a:p>
          <a:p>
            <a:pPr algn="l" eaLnBrk="1" hangingPunct="1"/>
            <a:r>
              <a:rPr lang="en-GB" altLang="en-US" sz="1400"/>
              <a:t>The </a:t>
            </a:r>
            <a:r>
              <a:rPr lang="en-GB" altLang="en-US" sz="1400" b="1"/>
              <a:t>Configure</a:t>
            </a:r>
            <a:r>
              <a:rPr lang="en-GB" altLang="en-US" sz="1400"/>
              <a:t> and </a:t>
            </a:r>
            <a:r>
              <a:rPr lang="en-GB" altLang="en-US" sz="1400" b="1"/>
              <a:t>Extensometer </a:t>
            </a:r>
            <a:r>
              <a:rPr lang="en-GB" altLang="en-US" sz="1400" b="1" u="sng"/>
              <a:t>R</a:t>
            </a:r>
            <a:r>
              <a:rPr lang="en-GB" altLang="en-US" sz="1400" b="1"/>
              <a:t>ange </a:t>
            </a:r>
            <a:r>
              <a:rPr lang="en-GB" altLang="en-US" sz="1400"/>
              <a:t>options are used in conjunction with some specific external measuring devices such as an optical ranged extensometer.</a:t>
            </a:r>
          </a:p>
          <a:p>
            <a:pPr algn="l" eaLnBrk="1" hangingPunct="1"/>
            <a:endParaRPr lang="en-GB" altLang="en-US" sz="1400" b="1"/>
          </a:p>
          <a:p>
            <a:pPr algn="l" eaLnBrk="1" hangingPunct="1"/>
            <a:r>
              <a:rPr lang="en-GB" altLang="en-US" sz="1400" b="1"/>
              <a:t>Note: Failure to select the correct extension source prior to starting a test may result in incorrect operation and wrong extension results.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CA3138A-4839-46D4-B653-A6CFA621713F}"/>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da-DK" sz="2800" u="sng" dirty="0">
                <a:solidFill>
                  <a:srgbClr val="0093D0"/>
                </a:solidFill>
              </a:rPr>
              <a:t>5.  Software Console Functionality</a:t>
            </a:r>
          </a:p>
        </p:txBody>
      </p:sp>
      <p:sp>
        <p:nvSpPr>
          <p:cNvPr id="75779" name="Rectangle 8">
            <a:extLst>
              <a:ext uri="{FF2B5EF4-FFF2-40B4-BE49-F238E27FC236}">
                <a16:creationId xmlns:a16="http://schemas.microsoft.com/office/drawing/2014/main" id="{4F72FB30-4A4B-410E-8C1A-130C9A8BFECD}"/>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75780" name="Billede 5" descr="LLOYD.jpg">
            <a:extLst>
              <a:ext uri="{FF2B5EF4-FFF2-40B4-BE49-F238E27FC236}">
                <a16:creationId xmlns:a16="http://schemas.microsoft.com/office/drawing/2014/main" id="{09ABA856-B384-49E6-8233-9A60CDD349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Slide Number Placeholder 5">
            <a:extLst>
              <a:ext uri="{FF2B5EF4-FFF2-40B4-BE49-F238E27FC236}">
                <a16:creationId xmlns:a16="http://schemas.microsoft.com/office/drawing/2014/main" id="{216155CA-FA56-462F-801D-89A469D31D8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01796A-017E-4A8B-8DB4-14997534085B}" type="slidenum">
              <a:rPr lang="en-US" altLang="en-US">
                <a:solidFill>
                  <a:srgbClr val="808080"/>
                </a:solidFill>
              </a:rPr>
              <a:pPr eaLnBrk="1" hangingPunct="1"/>
              <a:t>73</a:t>
            </a:fld>
            <a:endParaRPr lang="en-US" altLang="en-US">
              <a:solidFill>
                <a:srgbClr val="808080"/>
              </a:solidFill>
            </a:endParaRPr>
          </a:p>
        </p:txBody>
      </p:sp>
      <p:sp>
        <p:nvSpPr>
          <p:cNvPr id="75782" name="TextBox 6">
            <a:extLst>
              <a:ext uri="{FF2B5EF4-FFF2-40B4-BE49-F238E27FC236}">
                <a16:creationId xmlns:a16="http://schemas.microsoft.com/office/drawing/2014/main" id="{F25B8C2A-0441-4C85-92EA-F57A3D13A727}"/>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EZ/Plus Series Software Console</a:t>
            </a:r>
          </a:p>
        </p:txBody>
      </p:sp>
      <p:sp>
        <p:nvSpPr>
          <p:cNvPr id="75783" name="TextBox 15">
            <a:extLst>
              <a:ext uri="{FF2B5EF4-FFF2-40B4-BE49-F238E27FC236}">
                <a16:creationId xmlns:a16="http://schemas.microsoft.com/office/drawing/2014/main" id="{9558AFA1-ADA9-4C62-89C5-17AC14D8EFA8}"/>
              </a:ext>
            </a:extLst>
          </p:cNvPr>
          <p:cNvSpPr txBox="1">
            <a:spLocks noChangeArrowheads="1"/>
          </p:cNvSpPr>
          <p:nvPr/>
        </p:nvSpPr>
        <p:spPr bwMode="auto">
          <a:xfrm>
            <a:off x="6096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75784" name="TextBox 10">
            <a:extLst>
              <a:ext uri="{FF2B5EF4-FFF2-40B4-BE49-F238E27FC236}">
                <a16:creationId xmlns:a16="http://schemas.microsoft.com/office/drawing/2014/main" id="{0897393F-10AF-4CAC-A04B-5AE951018777}"/>
              </a:ext>
            </a:extLst>
          </p:cNvPr>
          <p:cNvSpPr txBox="1">
            <a:spLocks noChangeArrowheads="1"/>
          </p:cNvSpPr>
          <p:nvPr/>
        </p:nvSpPr>
        <p:spPr bwMode="auto">
          <a:xfrm>
            <a:off x="609600" y="19812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Options and Settings</a:t>
            </a:r>
          </a:p>
          <a:p>
            <a:pPr algn="l" eaLnBrk="1" hangingPunct="1"/>
            <a:endParaRPr lang="en-GB" altLang="en-US" sz="1400" b="1" u="sng"/>
          </a:p>
          <a:p>
            <a:pPr algn="l" eaLnBrk="1" hangingPunct="1"/>
            <a:r>
              <a:rPr lang="en-GB" altLang="en-US" sz="1400" b="1">
                <a:solidFill>
                  <a:srgbClr val="0093D0"/>
                </a:solidFill>
              </a:rPr>
              <a:t>Machine Setup Schemes (contd..):</a:t>
            </a:r>
          </a:p>
        </p:txBody>
      </p:sp>
      <p:sp>
        <p:nvSpPr>
          <p:cNvPr id="75785" name="TextBox 10">
            <a:extLst>
              <a:ext uri="{FF2B5EF4-FFF2-40B4-BE49-F238E27FC236}">
                <a16:creationId xmlns:a16="http://schemas.microsoft.com/office/drawing/2014/main" id="{F95FA682-6A91-43AB-AA2E-95773F88DA66}"/>
              </a:ext>
            </a:extLst>
          </p:cNvPr>
          <p:cNvSpPr txBox="1">
            <a:spLocks noChangeArrowheads="1"/>
          </p:cNvSpPr>
          <p:nvPr/>
        </p:nvSpPr>
        <p:spPr bwMode="auto">
          <a:xfrm>
            <a:off x="4114800" y="2667000"/>
            <a:ext cx="4800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Stiffness Compensation </a:t>
            </a:r>
            <a:r>
              <a:rPr lang="en-GB" altLang="en-US" sz="1400"/>
              <a:t>is used to alter the way in which the machine and software reads or controls in line with a sample’s characteristics. It is </a:t>
            </a:r>
            <a:r>
              <a:rPr lang="en-GB" altLang="en-US" sz="1400" b="1"/>
              <a:t>NOT</a:t>
            </a:r>
            <a:r>
              <a:rPr lang="en-GB" altLang="en-US" sz="1400"/>
              <a:t> advised to change these settings unless it is understood the affect they may have on operation and results.</a:t>
            </a:r>
            <a:endParaRPr lang="en-GB" altLang="en-US" sz="1400" b="1"/>
          </a:p>
        </p:txBody>
      </p:sp>
      <p:sp>
        <p:nvSpPr>
          <p:cNvPr id="75786" name="TextBox 13">
            <a:extLst>
              <a:ext uri="{FF2B5EF4-FFF2-40B4-BE49-F238E27FC236}">
                <a16:creationId xmlns:a16="http://schemas.microsoft.com/office/drawing/2014/main" id="{F1DB5A02-95E7-44EE-91BF-45CC68B4287A}"/>
              </a:ext>
            </a:extLst>
          </p:cNvPr>
          <p:cNvSpPr txBox="1">
            <a:spLocks noChangeArrowheads="1"/>
          </p:cNvSpPr>
          <p:nvPr/>
        </p:nvSpPr>
        <p:spPr bwMode="auto">
          <a:xfrm>
            <a:off x="609600" y="3810000"/>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Sample Sti</a:t>
            </a:r>
            <a:r>
              <a:rPr lang="en-GB" altLang="en-US" sz="1400" b="1" u="sng">
                <a:solidFill>
                  <a:srgbClr val="0093D0"/>
                </a:solidFill>
              </a:rPr>
              <a:t>f</a:t>
            </a:r>
            <a:r>
              <a:rPr lang="en-GB" altLang="en-US" sz="1400" b="1">
                <a:solidFill>
                  <a:srgbClr val="0093D0"/>
                </a:solidFill>
              </a:rPr>
              <a:t>fness </a:t>
            </a:r>
            <a:r>
              <a:rPr lang="en-GB" altLang="en-US" sz="1400"/>
              <a:t>is, by default, set to Automatic and should be left so under all normal operations. </a:t>
            </a:r>
            <a:endParaRPr lang="en-GB" altLang="en-US" sz="1400" b="1"/>
          </a:p>
        </p:txBody>
      </p:sp>
      <p:pic>
        <p:nvPicPr>
          <p:cNvPr id="75787" name="Picture 2">
            <a:extLst>
              <a:ext uri="{FF2B5EF4-FFF2-40B4-BE49-F238E27FC236}">
                <a16:creationId xmlns:a16="http://schemas.microsoft.com/office/drawing/2014/main" id="{BF1EBD77-E1A2-4A2D-A5B0-F2523BC27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3238500" cy="9906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75788" name="Picture 3">
            <a:extLst>
              <a:ext uri="{FF2B5EF4-FFF2-40B4-BE49-F238E27FC236}">
                <a16:creationId xmlns:a16="http://schemas.microsoft.com/office/drawing/2014/main" id="{4A8BEDF6-1A5D-497D-8326-25A4FED2AD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91000"/>
            <a:ext cx="2133600" cy="23431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75789" name="TextBox 14">
            <a:extLst>
              <a:ext uri="{FF2B5EF4-FFF2-40B4-BE49-F238E27FC236}">
                <a16:creationId xmlns:a16="http://schemas.microsoft.com/office/drawing/2014/main" id="{56F1C091-70C6-4913-A380-CE2DA2F53AE6}"/>
              </a:ext>
            </a:extLst>
          </p:cNvPr>
          <p:cNvSpPr txBox="1">
            <a:spLocks noChangeArrowheads="1"/>
          </p:cNvSpPr>
          <p:nvPr/>
        </p:nvSpPr>
        <p:spPr bwMode="auto">
          <a:xfrm>
            <a:off x="2971800" y="4114800"/>
            <a:ext cx="6019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Selecting the </a:t>
            </a:r>
            <a:r>
              <a:rPr lang="en-GB" altLang="en-US" sz="1400" b="1"/>
              <a:t>+</a:t>
            </a:r>
            <a:r>
              <a:rPr lang="en-GB" altLang="en-US" sz="1400"/>
              <a:t> symbol for sample stiffness, displays a window to select </a:t>
            </a:r>
            <a:r>
              <a:rPr lang="en-GB" altLang="en-US" sz="1400" b="1"/>
              <a:t>Automatic</a:t>
            </a:r>
            <a:r>
              <a:rPr lang="en-GB" altLang="en-US" sz="1400"/>
              <a:t> or </a:t>
            </a:r>
            <a:r>
              <a:rPr lang="en-GB" altLang="en-US" sz="1400" b="1"/>
              <a:t>Manual.</a:t>
            </a:r>
          </a:p>
          <a:p>
            <a:pPr algn="l" eaLnBrk="1" hangingPunct="1"/>
            <a:endParaRPr lang="en-GB" altLang="en-US" sz="1400"/>
          </a:p>
          <a:p>
            <a:pPr algn="l" eaLnBrk="1" hangingPunct="1"/>
            <a:r>
              <a:rPr lang="en-GB" altLang="en-US" sz="1400" b="1">
                <a:solidFill>
                  <a:srgbClr val="0093D0"/>
                </a:solidFill>
              </a:rPr>
              <a:t>Manual Sample Stiffness</a:t>
            </a:r>
            <a:r>
              <a:rPr lang="en-GB" altLang="en-US" sz="1400">
                <a:solidFill>
                  <a:srgbClr val="0093D0"/>
                </a:solidFill>
              </a:rPr>
              <a:t> </a:t>
            </a:r>
            <a:r>
              <a:rPr lang="en-GB" altLang="en-US" sz="1400"/>
              <a:t>mainly applies to load holding tests. When the machine holds load, it tracks the sample movement and corrects the position of the crosshead to keep the required load applied. In some cases this can cause loss of load hold and oscillation of machine movement (particularly in stiffer samples). By measuring the sample’s stiffness in N/mm² (usually the most linear part of the ‘elastic’ stress/strain curve) the actual stiffness value can be entered to tune the machine’s behaviour. This should result in a better response from the machine during the load holding stage.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56F726C-29D9-4B5F-9520-D625815F20EF}"/>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da-DK" sz="2800" u="sng" dirty="0">
                <a:solidFill>
                  <a:srgbClr val="0093D0"/>
                </a:solidFill>
              </a:rPr>
              <a:t>5.  Software Console Functionality</a:t>
            </a:r>
          </a:p>
        </p:txBody>
      </p:sp>
      <p:sp>
        <p:nvSpPr>
          <p:cNvPr id="76803" name="Rectangle 8">
            <a:extLst>
              <a:ext uri="{FF2B5EF4-FFF2-40B4-BE49-F238E27FC236}">
                <a16:creationId xmlns:a16="http://schemas.microsoft.com/office/drawing/2014/main" id="{0F1554EB-652C-420C-BD94-F6E92A0E5810}"/>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76804" name="Billede 5" descr="LLOYD.jpg">
            <a:extLst>
              <a:ext uri="{FF2B5EF4-FFF2-40B4-BE49-F238E27FC236}">
                <a16:creationId xmlns:a16="http://schemas.microsoft.com/office/drawing/2014/main" id="{90ECCE49-4BC4-4DD6-A7A0-B11D50DE49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Slide Number Placeholder 5">
            <a:extLst>
              <a:ext uri="{FF2B5EF4-FFF2-40B4-BE49-F238E27FC236}">
                <a16:creationId xmlns:a16="http://schemas.microsoft.com/office/drawing/2014/main" id="{CCB6286F-4758-47D9-A2E1-133F9996C92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1A2B86-5986-41D7-976D-F9CAB5C12ED3}" type="slidenum">
              <a:rPr lang="en-US" altLang="en-US">
                <a:solidFill>
                  <a:srgbClr val="808080"/>
                </a:solidFill>
              </a:rPr>
              <a:pPr eaLnBrk="1" hangingPunct="1"/>
              <a:t>74</a:t>
            </a:fld>
            <a:endParaRPr lang="en-US" altLang="en-US">
              <a:solidFill>
                <a:srgbClr val="808080"/>
              </a:solidFill>
            </a:endParaRPr>
          </a:p>
        </p:txBody>
      </p:sp>
      <p:sp>
        <p:nvSpPr>
          <p:cNvPr id="76806" name="TextBox 6">
            <a:extLst>
              <a:ext uri="{FF2B5EF4-FFF2-40B4-BE49-F238E27FC236}">
                <a16:creationId xmlns:a16="http://schemas.microsoft.com/office/drawing/2014/main" id="{2A1310BF-4EF1-45E9-84DE-86937053008E}"/>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EZ/Plus Series Software Console</a:t>
            </a:r>
          </a:p>
        </p:txBody>
      </p:sp>
      <p:sp>
        <p:nvSpPr>
          <p:cNvPr id="76807" name="TextBox 15">
            <a:extLst>
              <a:ext uri="{FF2B5EF4-FFF2-40B4-BE49-F238E27FC236}">
                <a16:creationId xmlns:a16="http://schemas.microsoft.com/office/drawing/2014/main" id="{51C550A9-BBDF-4836-82FC-D94BF0BF6014}"/>
              </a:ext>
            </a:extLst>
          </p:cNvPr>
          <p:cNvSpPr txBox="1">
            <a:spLocks noChangeArrowheads="1"/>
          </p:cNvSpPr>
          <p:nvPr/>
        </p:nvSpPr>
        <p:spPr bwMode="auto">
          <a:xfrm>
            <a:off x="6096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76808" name="TextBox 10">
            <a:extLst>
              <a:ext uri="{FF2B5EF4-FFF2-40B4-BE49-F238E27FC236}">
                <a16:creationId xmlns:a16="http://schemas.microsoft.com/office/drawing/2014/main" id="{9181F0EC-DF87-4B54-B6D9-77C596B3B1A6}"/>
              </a:ext>
            </a:extLst>
          </p:cNvPr>
          <p:cNvSpPr txBox="1">
            <a:spLocks noChangeArrowheads="1"/>
          </p:cNvSpPr>
          <p:nvPr/>
        </p:nvSpPr>
        <p:spPr bwMode="auto">
          <a:xfrm>
            <a:off x="609600" y="19812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Options and Settings</a:t>
            </a:r>
          </a:p>
          <a:p>
            <a:pPr algn="l" eaLnBrk="1" hangingPunct="1"/>
            <a:endParaRPr lang="en-GB" altLang="en-US" sz="1400" b="1" u="sng"/>
          </a:p>
          <a:p>
            <a:pPr algn="l" eaLnBrk="1" hangingPunct="1"/>
            <a:r>
              <a:rPr lang="en-GB" altLang="en-US" sz="1400" b="1">
                <a:solidFill>
                  <a:srgbClr val="0093D0"/>
                </a:solidFill>
              </a:rPr>
              <a:t>Machine Setup Schemes (contd..):</a:t>
            </a:r>
          </a:p>
        </p:txBody>
      </p:sp>
      <p:sp>
        <p:nvSpPr>
          <p:cNvPr id="76809" name="TextBox 10">
            <a:extLst>
              <a:ext uri="{FF2B5EF4-FFF2-40B4-BE49-F238E27FC236}">
                <a16:creationId xmlns:a16="http://schemas.microsoft.com/office/drawing/2014/main" id="{BD557A84-D742-476D-A404-884B3D5BF3FB}"/>
              </a:ext>
            </a:extLst>
          </p:cNvPr>
          <p:cNvSpPr txBox="1">
            <a:spLocks noChangeArrowheads="1"/>
          </p:cNvSpPr>
          <p:nvPr/>
        </p:nvSpPr>
        <p:spPr bwMode="auto">
          <a:xfrm>
            <a:off x="609600" y="3886200"/>
            <a:ext cx="8382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Machine Stiffness </a:t>
            </a:r>
            <a:r>
              <a:rPr lang="en-GB" altLang="en-US" sz="1400"/>
              <a:t>is used to compensate for any erroneous or unwanted movement in the complete load train. This may apply to machine, load cell and grips and, when applied, gives a truer reading of sample performance in terms of movement. </a:t>
            </a:r>
          </a:p>
          <a:p>
            <a:pPr algn="l" eaLnBrk="1" hangingPunct="1"/>
            <a:r>
              <a:rPr lang="en-GB" altLang="en-US" sz="1400"/>
              <a:t>This can be important if for example a sample is tested on two different machines or with two different capacity load cells.</a:t>
            </a:r>
          </a:p>
          <a:p>
            <a:pPr algn="l" eaLnBrk="1" hangingPunct="1"/>
            <a:endParaRPr lang="en-GB" altLang="en-US" sz="1400"/>
          </a:p>
          <a:p>
            <a:pPr algn="l" eaLnBrk="1" hangingPunct="1"/>
            <a:r>
              <a:rPr lang="en-GB" altLang="en-US" sz="1400"/>
              <a:t>The compensation scheme is run either in the machine’s interface console (EZ/Plus and LS series) or within the software console “Perform Machine Stiffness Configuration” (LS series only).</a:t>
            </a:r>
          </a:p>
          <a:p>
            <a:pPr algn="l" eaLnBrk="1" hangingPunct="1"/>
            <a:endParaRPr lang="en-GB" altLang="en-US" sz="1400"/>
          </a:p>
          <a:p>
            <a:pPr algn="l" eaLnBrk="1" hangingPunct="1"/>
            <a:r>
              <a:rPr lang="en-GB" altLang="en-US" sz="1400" b="1"/>
              <a:t>Note:</a:t>
            </a:r>
            <a:r>
              <a:rPr lang="en-GB" altLang="en-US" sz="1400"/>
              <a:t> This presentation will not cover these settings, but information and assistance is available from Lloyd Instruments Ltd.</a:t>
            </a:r>
          </a:p>
        </p:txBody>
      </p:sp>
      <p:pic>
        <p:nvPicPr>
          <p:cNvPr id="76810" name="Picture 2">
            <a:extLst>
              <a:ext uri="{FF2B5EF4-FFF2-40B4-BE49-F238E27FC236}">
                <a16:creationId xmlns:a16="http://schemas.microsoft.com/office/drawing/2014/main" id="{81B5FB3E-680B-4543-8C0B-B190D3C427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3238500" cy="9906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30EA96C-2475-46E4-A5E5-03B0E5E76675}"/>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da-DK" sz="2800" u="sng" dirty="0">
                <a:solidFill>
                  <a:srgbClr val="0093D0"/>
                </a:solidFill>
              </a:rPr>
              <a:t>5.  Software Console Functionality</a:t>
            </a:r>
          </a:p>
        </p:txBody>
      </p:sp>
      <p:sp>
        <p:nvSpPr>
          <p:cNvPr id="77827" name="Rectangle 8">
            <a:extLst>
              <a:ext uri="{FF2B5EF4-FFF2-40B4-BE49-F238E27FC236}">
                <a16:creationId xmlns:a16="http://schemas.microsoft.com/office/drawing/2014/main" id="{F1C897F6-E105-408A-839C-4727EE2E066F}"/>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77828" name="Billede 5" descr="LLOYD.jpg">
            <a:extLst>
              <a:ext uri="{FF2B5EF4-FFF2-40B4-BE49-F238E27FC236}">
                <a16:creationId xmlns:a16="http://schemas.microsoft.com/office/drawing/2014/main" id="{0F79DD4D-E2B2-4734-8E05-A64693541E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Slide Number Placeholder 5">
            <a:extLst>
              <a:ext uri="{FF2B5EF4-FFF2-40B4-BE49-F238E27FC236}">
                <a16:creationId xmlns:a16="http://schemas.microsoft.com/office/drawing/2014/main" id="{FBA57361-10E5-4585-86C0-53AAAB81FC8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CAF786-A727-4858-82A9-5981B0A8FE39}" type="slidenum">
              <a:rPr lang="en-US" altLang="en-US">
                <a:solidFill>
                  <a:srgbClr val="808080"/>
                </a:solidFill>
              </a:rPr>
              <a:pPr eaLnBrk="1" hangingPunct="1"/>
              <a:t>75</a:t>
            </a:fld>
            <a:endParaRPr lang="en-US" altLang="en-US">
              <a:solidFill>
                <a:srgbClr val="808080"/>
              </a:solidFill>
            </a:endParaRPr>
          </a:p>
        </p:txBody>
      </p:sp>
      <p:sp>
        <p:nvSpPr>
          <p:cNvPr id="77830" name="TextBox 6">
            <a:extLst>
              <a:ext uri="{FF2B5EF4-FFF2-40B4-BE49-F238E27FC236}">
                <a16:creationId xmlns:a16="http://schemas.microsoft.com/office/drawing/2014/main" id="{AD49D2F0-27A1-4C46-9C73-C45755FB2077}"/>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EZ/Plus Series Software Console</a:t>
            </a:r>
          </a:p>
        </p:txBody>
      </p:sp>
      <p:sp>
        <p:nvSpPr>
          <p:cNvPr id="77831" name="TextBox 15">
            <a:extLst>
              <a:ext uri="{FF2B5EF4-FFF2-40B4-BE49-F238E27FC236}">
                <a16:creationId xmlns:a16="http://schemas.microsoft.com/office/drawing/2014/main" id="{7768F84E-BEF1-46B2-B4A0-8EB8658269DF}"/>
              </a:ext>
            </a:extLst>
          </p:cNvPr>
          <p:cNvSpPr txBox="1">
            <a:spLocks noChangeArrowheads="1"/>
          </p:cNvSpPr>
          <p:nvPr/>
        </p:nvSpPr>
        <p:spPr bwMode="auto">
          <a:xfrm>
            <a:off x="6096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77832" name="TextBox 10">
            <a:extLst>
              <a:ext uri="{FF2B5EF4-FFF2-40B4-BE49-F238E27FC236}">
                <a16:creationId xmlns:a16="http://schemas.microsoft.com/office/drawing/2014/main" id="{F7790AE2-4128-426B-81C4-CCB03B550D8D}"/>
              </a:ext>
            </a:extLst>
          </p:cNvPr>
          <p:cNvSpPr txBox="1">
            <a:spLocks noChangeArrowheads="1"/>
          </p:cNvSpPr>
          <p:nvPr/>
        </p:nvSpPr>
        <p:spPr bwMode="auto">
          <a:xfrm>
            <a:off x="609600" y="19812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Options and Settings</a:t>
            </a:r>
          </a:p>
          <a:p>
            <a:pPr algn="l" eaLnBrk="1" hangingPunct="1"/>
            <a:endParaRPr lang="en-GB" altLang="en-US" sz="1400" b="1" u="sng"/>
          </a:p>
          <a:p>
            <a:pPr algn="l" eaLnBrk="1" hangingPunct="1"/>
            <a:r>
              <a:rPr lang="en-GB" altLang="en-US" sz="1400" b="1">
                <a:solidFill>
                  <a:srgbClr val="0093D0"/>
                </a:solidFill>
              </a:rPr>
              <a:t>Machine Setup Schemes (contd..):</a:t>
            </a:r>
          </a:p>
        </p:txBody>
      </p:sp>
      <p:sp>
        <p:nvSpPr>
          <p:cNvPr id="77833" name="TextBox 10">
            <a:extLst>
              <a:ext uri="{FF2B5EF4-FFF2-40B4-BE49-F238E27FC236}">
                <a16:creationId xmlns:a16="http://schemas.microsoft.com/office/drawing/2014/main" id="{FF82286D-3AB3-4900-AEDB-C793DA218B90}"/>
              </a:ext>
            </a:extLst>
          </p:cNvPr>
          <p:cNvSpPr txBox="1">
            <a:spLocks noChangeArrowheads="1"/>
          </p:cNvSpPr>
          <p:nvPr/>
        </p:nvSpPr>
        <p:spPr bwMode="auto">
          <a:xfrm>
            <a:off x="609600" y="3886200"/>
            <a:ext cx="838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As each test is performed, the console takes readings from the machine at the data rate assigned and uses these to plot the graphical information from which, results are taken. The longer and more complex  the data read (such as creep/relaxation tests or friction or peel tests), the larger the Nexygen</a:t>
            </a:r>
            <a:r>
              <a:rPr lang="en-GB" altLang="en-US" sz="1400" i="1"/>
              <a:t>Plus</a:t>
            </a:r>
            <a:r>
              <a:rPr lang="en-GB" altLang="en-US" sz="1400"/>
              <a:t> batch file will become.  </a:t>
            </a:r>
          </a:p>
          <a:p>
            <a:pPr algn="l" eaLnBrk="1" hangingPunct="1"/>
            <a:r>
              <a:rPr lang="en-GB" altLang="en-US" sz="1400"/>
              <a:t>In such cases where some parts of a long term test are not of interest, it is possible to drop the sample rate of the console.</a:t>
            </a:r>
          </a:p>
          <a:p>
            <a:pPr algn="l" eaLnBrk="1" hangingPunct="1"/>
            <a:r>
              <a:rPr lang="en-GB" altLang="en-US" sz="1400"/>
              <a:t>By default the sample rate of the console is 1000Hz (1000 readings of load and extension per second)</a:t>
            </a:r>
          </a:p>
          <a:p>
            <a:pPr algn="l" eaLnBrk="1" hangingPunct="1"/>
            <a:endParaRPr lang="en-GB" altLang="en-US" sz="1400"/>
          </a:p>
          <a:p>
            <a:pPr algn="l" eaLnBrk="1" hangingPunct="1"/>
            <a:r>
              <a:rPr lang="en-GB" altLang="en-US" sz="1400"/>
              <a:t>By selecting </a:t>
            </a:r>
            <a:r>
              <a:rPr lang="en-GB" altLang="en-US" sz="1400" b="1">
                <a:solidFill>
                  <a:srgbClr val="0093D0"/>
                </a:solidFill>
              </a:rPr>
              <a:t>Reduce Data Rate </a:t>
            </a:r>
            <a:r>
              <a:rPr lang="en-GB" altLang="en-US" sz="1400"/>
              <a:t>the number entered is used to a fraction against the original 1000 set.</a:t>
            </a:r>
          </a:p>
          <a:p>
            <a:pPr algn="l" eaLnBrk="1" hangingPunct="1"/>
            <a:endParaRPr lang="en-GB" altLang="en-US" sz="1400" b="1"/>
          </a:p>
          <a:p>
            <a:pPr algn="l" eaLnBrk="1" hangingPunct="1"/>
            <a:r>
              <a:rPr lang="en-GB" altLang="en-US" sz="1400" b="1"/>
              <a:t>e.g.	</a:t>
            </a:r>
            <a:r>
              <a:rPr lang="en-GB" altLang="en-US" sz="1400"/>
              <a:t>setting a rate of </a:t>
            </a:r>
            <a:r>
              <a:rPr lang="en-GB" altLang="en-US" sz="1400" b="1">
                <a:solidFill>
                  <a:srgbClr val="0093D0"/>
                </a:solidFill>
              </a:rPr>
              <a:t>10</a:t>
            </a:r>
            <a:r>
              <a:rPr lang="en-GB" altLang="en-US" sz="1400" b="1"/>
              <a:t> </a:t>
            </a:r>
            <a:r>
              <a:rPr lang="en-GB" altLang="en-US" sz="1400"/>
              <a:t>will be 1000/10 = new sample rate of </a:t>
            </a:r>
            <a:r>
              <a:rPr lang="en-GB" altLang="en-US" sz="1400" b="1">
                <a:solidFill>
                  <a:srgbClr val="0093D0"/>
                </a:solidFill>
              </a:rPr>
              <a:t>100Hz</a:t>
            </a:r>
          </a:p>
          <a:p>
            <a:pPr algn="l" eaLnBrk="1" hangingPunct="1"/>
            <a:r>
              <a:rPr lang="en-GB" altLang="en-US" sz="1400"/>
              <a:t>	setting a rate of </a:t>
            </a:r>
            <a:r>
              <a:rPr lang="en-GB" altLang="en-US" sz="1400" b="1">
                <a:solidFill>
                  <a:srgbClr val="0093D0"/>
                </a:solidFill>
              </a:rPr>
              <a:t>200</a:t>
            </a:r>
            <a:r>
              <a:rPr lang="en-GB" altLang="en-US" sz="1400"/>
              <a:t> will be 1000/200 = new sample rate of </a:t>
            </a:r>
            <a:r>
              <a:rPr lang="en-GB" altLang="en-US" sz="1400" b="1">
                <a:solidFill>
                  <a:srgbClr val="0093D0"/>
                </a:solidFill>
              </a:rPr>
              <a:t>5Hz</a:t>
            </a:r>
          </a:p>
        </p:txBody>
      </p:sp>
      <p:pic>
        <p:nvPicPr>
          <p:cNvPr id="77834" name="Picture 2">
            <a:extLst>
              <a:ext uri="{FF2B5EF4-FFF2-40B4-BE49-F238E27FC236}">
                <a16:creationId xmlns:a16="http://schemas.microsoft.com/office/drawing/2014/main" id="{F8F0D1B5-4C10-4E80-843D-9093AB5D8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819400"/>
            <a:ext cx="3095625" cy="9048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77835" name="TextBox 12">
            <a:extLst>
              <a:ext uri="{FF2B5EF4-FFF2-40B4-BE49-F238E27FC236}">
                <a16:creationId xmlns:a16="http://schemas.microsoft.com/office/drawing/2014/main" id="{2F93DC0C-1772-4BF1-A55F-6A7E46266A7E}"/>
              </a:ext>
            </a:extLst>
          </p:cNvPr>
          <p:cNvSpPr txBox="1">
            <a:spLocks noChangeArrowheads="1"/>
          </p:cNvSpPr>
          <p:nvPr/>
        </p:nvSpPr>
        <p:spPr bwMode="auto">
          <a:xfrm>
            <a:off x="4038600" y="2743200"/>
            <a:ext cx="480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Data Rate  </a:t>
            </a:r>
            <a:r>
              <a:rPr lang="en-GB" altLang="en-US" sz="1400"/>
              <a:t>is the sample rate at which readings of the data sources are taken and stored in the software console. </a:t>
            </a:r>
            <a:endParaRPr lang="en-GB" altLang="en-US" sz="1400" b="1"/>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8592A22-3D32-4FCF-8734-CFCA35352468}"/>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da-DK" sz="2800" u="sng" dirty="0">
                <a:solidFill>
                  <a:srgbClr val="0093D0"/>
                </a:solidFill>
              </a:rPr>
              <a:t>5.  Software Console Functionality</a:t>
            </a:r>
          </a:p>
        </p:txBody>
      </p:sp>
      <p:sp>
        <p:nvSpPr>
          <p:cNvPr id="78851" name="Rectangle 8">
            <a:extLst>
              <a:ext uri="{FF2B5EF4-FFF2-40B4-BE49-F238E27FC236}">
                <a16:creationId xmlns:a16="http://schemas.microsoft.com/office/drawing/2014/main" id="{E95DB901-0DD1-4664-91EF-6324CA9FF8D8}"/>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78852" name="Billede 5" descr="LLOYD.jpg">
            <a:extLst>
              <a:ext uri="{FF2B5EF4-FFF2-40B4-BE49-F238E27FC236}">
                <a16:creationId xmlns:a16="http://schemas.microsoft.com/office/drawing/2014/main" id="{51C408E5-6108-4716-99AC-DC2A59C6CC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Slide Number Placeholder 5">
            <a:extLst>
              <a:ext uri="{FF2B5EF4-FFF2-40B4-BE49-F238E27FC236}">
                <a16:creationId xmlns:a16="http://schemas.microsoft.com/office/drawing/2014/main" id="{B54C8F0B-DF12-435B-9618-CD0642BE94C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85B9D8-1827-41C4-AB54-9425F30DC909}" type="slidenum">
              <a:rPr lang="en-US" altLang="en-US">
                <a:solidFill>
                  <a:srgbClr val="808080"/>
                </a:solidFill>
              </a:rPr>
              <a:pPr eaLnBrk="1" hangingPunct="1"/>
              <a:t>76</a:t>
            </a:fld>
            <a:endParaRPr lang="en-US" altLang="en-US">
              <a:solidFill>
                <a:srgbClr val="808080"/>
              </a:solidFill>
            </a:endParaRPr>
          </a:p>
        </p:txBody>
      </p:sp>
      <p:sp>
        <p:nvSpPr>
          <p:cNvPr id="78854" name="TextBox 6">
            <a:extLst>
              <a:ext uri="{FF2B5EF4-FFF2-40B4-BE49-F238E27FC236}">
                <a16:creationId xmlns:a16="http://schemas.microsoft.com/office/drawing/2014/main" id="{2C69D74E-1F6A-46BE-9545-0D4414CACFA4}"/>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EZ/Plus Series Software Console</a:t>
            </a:r>
          </a:p>
        </p:txBody>
      </p:sp>
      <p:sp>
        <p:nvSpPr>
          <p:cNvPr id="78855" name="TextBox 15">
            <a:extLst>
              <a:ext uri="{FF2B5EF4-FFF2-40B4-BE49-F238E27FC236}">
                <a16:creationId xmlns:a16="http://schemas.microsoft.com/office/drawing/2014/main" id="{0AC2E099-0C77-4BE4-86B4-86A598E28E4F}"/>
              </a:ext>
            </a:extLst>
          </p:cNvPr>
          <p:cNvSpPr txBox="1">
            <a:spLocks noChangeArrowheads="1"/>
          </p:cNvSpPr>
          <p:nvPr/>
        </p:nvSpPr>
        <p:spPr bwMode="auto">
          <a:xfrm>
            <a:off x="6096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78856" name="TextBox 10">
            <a:extLst>
              <a:ext uri="{FF2B5EF4-FFF2-40B4-BE49-F238E27FC236}">
                <a16:creationId xmlns:a16="http://schemas.microsoft.com/office/drawing/2014/main" id="{9EB6F4A5-7738-4799-9E1E-7C8BB423260C}"/>
              </a:ext>
            </a:extLst>
          </p:cNvPr>
          <p:cNvSpPr txBox="1">
            <a:spLocks noChangeArrowheads="1"/>
          </p:cNvSpPr>
          <p:nvPr/>
        </p:nvSpPr>
        <p:spPr bwMode="auto">
          <a:xfrm>
            <a:off x="609600" y="19812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Options and Settings</a:t>
            </a:r>
          </a:p>
          <a:p>
            <a:pPr algn="l" eaLnBrk="1" hangingPunct="1"/>
            <a:endParaRPr lang="en-GB" altLang="en-US" sz="1400" b="1" u="sng"/>
          </a:p>
          <a:p>
            <a:pPr algn="l" eaLnBrk="1" hangingPunct="1"/>
            <a:r>
              <a:rPr lang="en-GB" altLang="en-US" sz="1400" b="1">
                <a:solidFill>
                  <a:srgbClr val="0093D0"/>
                </a:solidFill>
              </a:rPr>
              <a:t>Machine Setup Schemes (contd..):</a:t>
            </a:r>
          </a:p>
        </p:txBody>
      </p:sp>
      <p:sp>
        <p:nvSpPr>
          <p:cNvPr id="78857" name="TextBox 10">
            <a:extLst>
              <a:ext uri="{FF2B5EF4-FFF2-40B4-BE49-F238E27FC236}">
                <a16:creationId xmlns:a16="http://schemas.microsoft.com/office/drawing/2014/main" id="{4D25AB30-54C2-45B4-ADEC-6617B79188EE}"/>
              </a:ext>
            </a:extLst>
          </p:cNvPr>
          <p:cNvSpPr txBox="1">
            <a:spLocks noChangeArrowheads="1"/>
          </p:cNvSpPr>
          <p:nvPr/>
        </p:nvSpPr>
        <p:spPr bwMode="auto">
          <a:xfrm>
            <a:off x="609600" y="3657600"/>
            <a:ext cx="8382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Safety Jog Load </a:t>
            </a:r>
            <a:r>
              <a:rPr lang="en-GB" altLang="en-US" sz="1400"/>
              <a:t>option sets the load limit at which the machine will stop when being moved with the jog keys. This is a safety limit for the user and machine when setting the machines position</a:t>
            </a:r>
          </a:p>
          <a:p>
            <a:pPr algn="l" eaLnBrk="1" hangingPunct="1"/>
            <a:endParaRPr lang="en-GB" altLang="en-US" sz="1400" b="1">
              <a:solidFill>
                <a:srgbClr val="0093D0"/>
              </a:solidFill>
            </a:endParaRPr>
          </a:p>
          <a:p>
            <a:pPr algn="l" eaLnBrk="1" hangingPunct="1"/>
            <a:r>
              <a:rPr lang="en-GB" altLang="en-US" sz="1400" b="1">
                <a:solidFill>
                  <a:srgbClr val="0093D0"/>
                </a:solidFill>
              </a:rPr>
              <a:t>Slow Jog Speed </a:t>
            </a:r>
            <a:r>
              <a:rPr lang="en-GB" altLang="en-US" sz="1400"/>
              <a:t>is the speed for the single chevron </a:t>
            </a:r>
            <a:r>
              <a:rPr lang="en-GB" altLang="en-US" sz="1400" b="1">
                <a:solidFill>
                  <a:srgbClr val="0093D0"/>
                </a:solidFill>
              </a:rPr>
              <a:t>˄</a:t>
            </a:r>
            <a:r>
              <a:rPr lang="en-GB" altLang="en-US" sz="1400">
                <a:solidFill>
                  <a:srgbClr val="0093D0"/>
                </a:solidFill>
              </a:rPr>
              <a:t> </a:t>
            </a:r>
            <a:r>
              <a:rPr lang="en-GB" altLang="en-US" sz="1400"/>
              <a:t>or</a:t>
            </a:r>
            <a:r>
              <a:rPr lang="en-GB" altLang="en-US" sz="1400">
                <a:solidFill>
                  <a:srgbClr val="0093D0"/>
                </a:solidFill>
              </a:rPr>
              <a:t> </a:t>
            </a:r>
            <a:r>
              <a:rPr lang="en-GB" altLang="en-US" sz="1400" b="1">
                <a:solidFill>
                  <a:srgbClr val="0093D0"/>
                </a:solidFill>
              </a:rPr>
              <a:t>˅ </a:t>
            </a:r>
            <a:r>
              <a:rPr lang="en-GB" altLang="en-US" sz="1400"/>
              <a:t>keys on the hand held option.</a:t>
            </a:r>
          </a:p>
          <a:p>
            <a:pPr algn="l" eaLnBrk="1" hangingPunct="1"/>
            <a:endParaRPr lang="en-GB" altLang="en-US" sz="1400"/>
          </a:p>
          <a:p>
            <a:pPr algn="l" eaLnBrk="1" hangingPunct="1"/>
            <a:endParaRPr lang="en-GB" altLang="en-US" sz="1400"/>
          </a:p>
          <a:p>
            <a:pPr algn="l" eaLnBrk="1" hangingPunct="1"/>
            <a:r>
              <a:rPr lang="en-GB" altLang="en-US" sz="1400" b="1">
                <a:solidFill>
                  <a:srgbClr val="0093D0"/>
                </a:solidFill>
              </a:rPr>
              <a:t>Noise Filtering Override:</a:t>
            </a:r>
          </a:p>
          <a:p>
            <a:pPr algn="l" eaLnBrk="1" hangingPunct="1"/>
            <a:endParaRPr lang="en-GB" altLang="en-US" sz="1400" b="1">
              <a:solidFill>
                <a:srgbClr val="FF0000"/>
              </a:solidFill>
            </a:endParaRPr>
          </a:p>
          <a:p>
            <a:pPr algn="l" eaLnBrk="1" hangingPunct="1"/>
            <a:r>
              <a:rPr lang="en-GB" altLang="en-US" sz="1400" b="1">
                <a:solidFill>
                  <a:srgbClr val="FF0000"/>
                </a:solidFill>
              </a:rPr>
              <a:t>This is an advanced engineering function and should not be used unless instructed to do so. Use of this option will affect sample readings and possibly affect machine control.</a:t>
            </a:r>
          </a:p>
        </p:txBody>
      </p:sp>
      <p:pic>
        <p:nvPicPr>
          <p:cNvPr id="78858" name="Picture 2">
            <a:extLst>
              <a:ext uri="{FF2B5EF4-FFF2-40B4-BE49-F238E27FC236}">
                <a16:creationId xmlns:a16="http://schemas.microsoft.com/office/drawing/2014/main" id="{AE8400ED-7C8E-4E2D-AC15-BF6354C9E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819400"/>
            <a:ext cx="3086100" cy="7334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E7D0D97-6C61-45B7-8D66-96490D277DE4}"/>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da-DK" sz="2800" u="sng" dirty="0">
                <a:solidFill>
                  <a:srgbClr val="0093D0"/>
                </a:solidFill>
              </a:rPr>
              <a:t>5.  Software Console Functionality</a:t>
            </a:r>
          </a:p>
        </p:txBody>
      </p:sp>
      <p:sp>
        <p:nvSpPr>
          <p:cNvPr id="79875" name="Rectangle 8">
            <a:extLst>
              <a:ext uri="{FF2B5EF4-FFF2-40B4-BE49-F238E27FC236}">
                <a16:creationId xmlns:a16="http://schemas.microsoft.com/office/drawing/2014/main" id="{93DCE22D-46CD-4D8C-ACD6-D11BD020B4D2}"/>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79876" name="Billede 5" descr="LLOYD.jpg">
            <a:extLst>
              <a:ext uri="{FF2B5EF4-FFF2-40B4-BE49-F238E27FC236}">
                <a16:creationId xmlns:a16="http://schemas.microsoft.com/office/drawing/2014/main" id="{C8B49C62-D3C8-4D88-AEEA-1E2E99E847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Slide Number Placeholder 5">
            <a:extLst>
              <a:ext uri="{FF2B5EF4-FFF2-40B4-BE49-F238E27FC236}">
                <a16:creationId xmlns:a16="http://schemas.microsoft.com/office/drawing/2014/main" id="{55866F3E-62CC-4005-830F-0F378E1B0B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BDF414-0C49-49F1-9F22-A9FD77DE9CDF}" type="slidenum">
              <a:rPr lang="en-US" altLang="en-US">
                <a:solidFill>
                  <a:srgbClr val="808080"/>
                </a:solidFill>
              </a:rPr>
              <a:pPr eaLnBrk="1" hangingPunct="1"/>
              <a:t>77</a:t>
            </a:fld>
            <a:endParaRPr lang="en-US" altLang="en-US">
              <a:solidFill>
                <a:srgbClr val="808080"/>
              </a:solidFill>
            </a:endParaRPr>
          </a:p>
        </p:txBody>
      </p:sp>
      <p:sp>
        <p:nvSpPr>
          <p:cNvPr id="79878" name="TextBox 6">
            <a:extLst>
              <a:ext uri="{FF2B5EF4-FFF2-40B4-BE49-F238E27FC236}">
                <a16:creationId xmlns:a16="http://schemas.microsoft.com/office/drawing/2014/main" id="{F4547828-F43D-49AA-83FD-BC62F20D254F}"/>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EZ/Plus Series Software Console</a:t>
            </a:r>
          </a:p>
        </p:txBody>
      </p:sp>
      <p:sp>
        <p:nvSpPr>
          <p:cNvPr id="79879" name="TextBox 15">
            <a:extLst>
              <a:ext uri="{FF2B5EF4-FFF2-40B4-BE49-F238E27FC236}">
                <a16:creationId xmlns:a16="http://schemas.microsoft.com/office/drawing/2014/main" id="{1F6533D5-BFB2-48C7-94BF-097306367870}"/>
              </a:ext>
            </a:extLst>
          </p:cNvPr>
          <p:cNvSpPr txBox="1">
            <a:spLocks noChangeArrowheads="1"/>
          </p:cNvSpPr>
          <p:nvPr/>
        </p:nvSpPr>
        <p:spPr bwMode="auto">
          <a:xfrm>
            <a:off x="6096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79880" name="TextBox 10">
            <a:extLst>
              <a:ext uri="{FF2B5EF4-FFF2-40B4-BE49-F238E27FC236}">
                <a16:creationId xmlns:a16="http://schemas.microsoft.com/office/drawing/2014/main" id="{792DEDD7-D8F4-46DD-9A85-384AB37B8F9A}"/>
              </a:ext>
            </a:extLst>
          </p:cNvPr>
          <p:cNvSpPr txBox="1">
            <a:spLocks noChangeArrowheads="1"/>
          </p:cNvSpPr>
          <p:nvPr/>
        </p:nvSpPr>
        <p:spPr bwMode="auto">
          <a:xfrm>
            <a:off x="609600" y="19812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Options and Settings</a:t>
            </a:r>
          </a:p>
          <a:p>
            <a:pPr algn="l" eaLnBrk="1" hangingPunct="1"/>
            <a:endParaRPr lang="en-GB" altLang="en-US" sz="1400" b="1" u="sng"/>
          </a:p>
          <a:p>
            <a:pPr algn="l" eaLnBrk="1" hangingPunct="1"/>
            <a:r>
              <a:rPr lang="en-GB" altLang="en-US" sz="1400" b="1">
                <a:solidFill>
                  <a:srgbClr val="0093D0"/>
                </a:solidFill>
              </a:rPr>
              <a:t>Machine Setup Schemes (contd..):</a:t>
            </a:r>
          </a:p>
        </p:txBody>
      </p:sp>
      <p:pic>
        <p:nvPicPr>
          <p:cNvPr id="79881" name="Picture 2">
            <a:extLst>
              <a:ext uri="{FF2B5EF4-FFF2-40B4-BE49-F238E27FC236}">
                <a16:creationId xmlns:a16="http://schemas.microsoft.com/office/drawing/2014/main" id="{9AC74FCD-5C09-47CC-8E25-14762813D6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895600"/>
            <a:ext cx="3124200" cy="6000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79882" name="Picture 4">
            <a:extLst>
              <a:ext uri="{FF2B5EF4-FFF2-40B4-BE49-F238E27FC236}">
                <a16:creationId xmlns:a16="http://schemas.microsoft.com/office/drawing/2014/main" id="{E2657ACB-88A6-4368-9838-F15F718F85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895600"/>
            <a:ext cx="2809875" cy="13049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79883" name="TextBox 14">
            <a:extLst>
              <a:ext uri="{FF2B5EF4-FFF2-40B4-BE49-F238E27FC236}">
                <a16:creationId xmlns:a16="http://schemas.microsoft.com/office/drawing/2014/main" id="{6B73BE37-F66D-44D3-A500-2466F9367125}"/>
              </a:ext>
            </a:extLst>
          </p:cNvPr>
          <p:cNvSpPr txBox="1">
            <a:spLocks noChangeArrowheads="1"/>
          </p:cNvSpPr>
          <p:nvPr/>
        </p:nvSpPr>
        <p:spPr bwMode="auto">
          <a:xfrm>
            <a:off x="415925" y="4419600"/>
            <a:ext cx="87280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When all the changes have been made to Machine Setup Scheme, the user must select </a:t>
            </a:r>
            <a:r>
              <a:rPr lang="en-GB" altLang="en-US" sz="1400" b="1"/>
              <a:t>Save As... </a:t>
            </a:r>
            <a:r>
              <a:rPr lang="en-GB" altLang="en-US" sz="1400"/>
              <a:t>Option. This will provide a Save Scheme window in which the current scheme name will be shown. To overwrite the existing scheme click </a:t>
            </a:r>
            <a:r>
              <a:rPr lang="en-GB" altLang="en-US" sz="1400" b="1"/>
              <a:t>OK. </a:t>
            </a:r>
            <a:r>
              <a:rPr lang="en-GB" altLang="en-US" sz="1400"/>
              <a:t>To enter a new scheme name, type the new name in the text box and  click </a:t>
            </a:r>
            <a:r>
              <a:rPr lang="en-GB" altLang="en-US" sz="1400" b="1"/>
              <a:t>OK. </a:t>
            </a:r>
            <a:r>
              <a:rPr lang="en-GB" altLang="en-US" sz="1400"/>
              <a:t>The next time the machine setup scheme is opened, the drop down window for </a:t>
            </a:r>
            <a:r>
              <a:rPr lang="en-GB" altLang="en-US" sz="1400" u="sng"/>
              <a:t>S</a:t>
            </a:r>
            <a:r>
              <a:rPr lang="en-GB" altLang="en-US" sz="1400"/>
              <a:t>cheme will show  the existing and newly created scheme.</a:t>
            </a:r>
          </a:p>
          <a:p>
            <a:pPr algn="l" eaLnBrk="1" hangingPunct="1"/>
            <a:r>
              <a:rPr lang="en-GB" altLang="en-US" sz="1400"/>
              <a:t>To select a scheme to use, highlight that scheme from the drop down window, click save as and then click </a:t>
            </a:r>
            <a:r>
              <a:rPr lang="en-GB" altLang="en-US" sz="1400" b="1"/>
              <a:t>OK</a:t>
            </a:r>
            <a:r>
              <a:rPr lang="en-GB" altLang="en-US" sz="1400"/>
              <a:t>.</a:t>
            </a:r>
          </a:p>
          <a:p>
            <a:pPr algn="l" eaLnBrk="1" hangingPunct="1"/>
            <a:r>
              <a:rPr lang="en-GB" altLang="en-US" sz="1400"/>
              <a:t>This scheme will now become active and the settings will be used with the next Nexygen</a:t>
            </a:r>
            <a:r>
              <a:rPr lang="en-GB" altLang="en-US" sz="1400" i="1"/>
              <a:t>Plus</a:t>
            </a:r>
            <a:r>
              <a:rPr lang="en-GB" altLang="en-US" sz="1400"/>
              <a:t> test. </a:t>
            </a:r>
          </a:p>
          <a:p>
            <a:pPr algn="l" eaLnBrk="1" hangingPunct="1"/>
            <a:endParaRPr lang="en-GB" altLang="en-US" sz="1400"/>
          </a:p>
          <a:p>
            <a:pPr eaLnBrk="1" hangingPunct="1"/>
            <a:r>
              <a:rPr lang="en-GB" altLang="en-US" sz="1400" b="1"/>
              <a:t>Note</a:t>
            </a:r>
            <a:r>
              <a:rPr lang="en-GB" altLang="en-US" sz="1400"/>
              <a:t>: Pressing </a:t>
            </a:r>
            <a:r>
              <a:rPr lang="en-GB" altLang="en-US" sz="1400" b="1"/>
              <a:t>Cancel </a:t>
            </a:r>
            <a:r>
              <a:rPr lang="en-GB" altLang="en-US" sz="1400"/>
              <a:t>at any point will lose any settings changed.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4E1846A-C2B4-4D05-8F74-1E00BAF8B103}"/>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da-DK" sz="2800" u="sng" dirty="0">
                <a:solidFill>
                  <a:srgbClr val="0093D0"/>
                </a:solidFill>
              </a:rPr>
              <a:t>5.  Software Console Functionality</a:t>
            </a:r>
          </a:p>
        </p:txBody>
      </p:sp>
      <p:sp>
        <p:nvSpPr>
          <p:cNvPr id="80899" name="Rectangle 8">
            <a:extLst>
              <a:ext uri="{FF2B5EF4-FFF2-40B4-BE49-F238E27FC236}">
                <a16:creationId xmlns:a16="http://schemas.microsoft.com/office/drawing/2014/main" id="{7A09A2AF-7E9C-4F9B-BF01-4DF136DBEAC5}"/>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80900" name="Billede 5" descr="LLOYD.jpg">
            <a:extLst>
              <a:ext uri="{FF2B5EF4-FFF2-40B4-BE49-F238E27FC236}">
                <a16:creationId xmlns:a16="http://schemas.microsoft.com/office/drawing/2014/main" id="{B37199A5-F09E-426F-ADA4-402FA07BD2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Slide Number Placeholder 5">
            <a:extLst>
              <a:ext uri="{FF2B5EF4-FFF2-40B4-BE49-F238E27FC236}">
                <a16:creationId xmlns:a16="http://schemas.microsoft.com/office/drawing/2014/main" id="{3A2476FC-A5BC-4117-8FC7-FD0C9E5D1DE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5B14ED-AB1D-4A85-9D51-7A960B4E129C}" type="slidenum">
              <a:rPr lang="en-US" altLang="en-US">
                <a:solidFill>
                  <a:srgbClr val="808080"/>
                </a:solidFill>
              </a:rPr>
              <a:pPr eaLnBrk="1" hangingPunct="1"/>
              <a:t>78</a:t>
            </a:fld>
            <a:endParaRPr lang="en-US" altLang="en-US">
              <a:solidFill>
                <a:srgbClr val="808080"/>
              </a:solidFill>
            </a:endParaRPr>
          </a:p>
        </p:txBody>
      </p:sp>
      <p:sp>
        <p:nvSpPr>
          <p:cNvPr id="80902" name="TextBox 6">
            <a:extLst>
              <a:ext uri="{FF2B5EF4-FFF2-40B4-BE49-F238E27FC236}">
                <a16:creationId xmlns:a16="http://schemas.microsoft.com/office/drawing/2014/main" id="{17C693EA-2FCD-47A5-967E-9005EA4A45FD}"/>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EZ/Plus Series Software Console</a:t>
            </a:r>
          </a:p>
        </p:txBody>
      </p:sp>
      <p:sp>
        <p:nvSpPr>
          <p:cNvPr id="80903" name="TextBox 15">
            <a:extLst>
              <a:ext uri="{FF2B5EF4-FFF2-40B4-BE49-F238E27FC236}">
                <a16:creationId xmlns:a16="http://schemas.microsoft.com/office/drawing/2014/main" id="{B2B24A9E-A15B-49DF-88AE-D051D5ED7D81}"/>
              </a:ext>
            </a:extLst>
          </p:cNvPr>
          <p:cNvSpPr txBox="1">
            <a:spLocks noChangeArrowheads="1"/>
          </p:cNvSpPr>
          <p:nvPr/>
        </p:nvSpPr>
        <p:spPr bwMode="auto">
          <a:xfrm>
            <a:off x="6096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80904" name="TextBox 10">
            <a:extLst>
              <a:ext uri="{FF2B5EF4-FFF2-40B4-BE49-F238E27FC236}">
                <a16:creationId xmlns:a16="http://schemas.microsoft.com/office/drawing/2014/main" id="{844B4775-FC27-4EEF-940E-628AE19B269B}"/>
              </a:ext>
            </a:extLst>
          </p:cNvPr>
          <p:cNvSpPr txBox="1">
            <a:spLocks noChangeArrowheads="1"/>
          </p:cNvSpPr>
          <p:nvPr/>
        </p:nvSpPr>
        <p:spPr bwMode="auto">
          <a:xfrm>
            <a:off x="609600" y="19812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Options and Settings</a:t>
            </a:r>
          </a:p>
          <a:p>
            <a:pPr algn="l" eaLnBrk="1" hangingPunct="1"/>
            <a:endParaRPr lang="en-GB" altLang="en-US" sz="1400" b="1" u="sng"/>
          </a:p>
          <a:p>
            <a:pPr algn="l" eaLnBrk="1" hangingPunct="1"/>
            <a:r>
              <a:rPr lang="en-GB" altLang="en-US" sz="1400" b="1">
                <a:solidFill>
                  <a:srgbClr val="0093D0"/>
                </a:solidFill>
              </a:rPr>
              <a:t>Data Sources:</a:t>
            </a:r>
          </a:p>
        </p:txBody>
      </p:sp>
      <p:pic>
        <p:nvPicPr>
          <p:cNvPr id="80905" name="Picture 2">
            <a:extLst>
              <a:ext uri="{FF2B5EF4-FFF2-40B4-BE49-F238E27FC236}">
                <a16:creationId xmlns:a16="http://schemas.microsoft.com/office/drawing/2014/main" id="{A75AA1CE-AC85-4C41-B225-917CB8600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71800"/>
            <a:ext cx="3267075" cy="26670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80906" name="TextBox 12">
            <a:extLst>
              <a:ext uri="{FF2B5EF4-FFF2-40B4-BE49-F238E27FC236}">
                <a16:creationId xmlns:a16="http://schemas.microsoft.com/office/drawing/2014/main" id="{6B9C9221-0F0A-434D-A6BF-691398C6C6DA}"/>
              </a:ext>
            </a:extLst>
          </p:cNvPr>
          <p:cNvSpPr txBox="1">
            <a:spLocks noChangeArrowheads="1"/>
          </p:cNvSpPr>
          <p:nvPr/>
        </p:nvSpPr>
        <p:spPr bwMode="auto">
          <a:xfrm>
            <a:off x="4267200" y="2895600"/>
            <a:ext cx="464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Selecting </a:t>
            </a:r>
            <a:r>
              <a:rPr lang="en-GB" altLang="en-US" sz="1400" b="1">
                <a:solidFill>
                  <a:srgbClr val="0093D0"/>
                </a:solidFill>
              </a:rPr>
              <a:t>Data Sources</a:t>
            </a:r>
            <a:r>
              <a:rPr lang="en-GB" altLang="en-US" sz="1400">
                <a:solidFill>
                  <a:srgbClr val="0093D0"/>
                </a:solidFill>
              </a:rPr>
              <a:t> </a:t>
            </a:r>
            <a:r>
              <a:rPr lang="en-GB" altLang="en-US" sz="1400"/>
              <a:t>will list the devices connected to the connected test machine by index number , type of input (Load, Extension), description of the device and serial number.</a:t>
            </a:r>
            <a:endParaRPr lang="en-GB" altLang="en-US" sz="1400" b="1"/>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0911718-D9B2-40B0-A8C0-C3777A4832B8}"/>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da-DK" sz="2800" u="sng" dirty="0">
                <a:solidFill>
                  <a:srgbClr val="0093D0"/>
                </a:solidFill>
              </a:rPr>
              <a:t>5.  Software Console Functionality</a:t>
            </a:r>
          </a:p>
        </p:txBody>
      </p:sp>
      <p:sp>
        <p:nvSpPr>
          <p:cNvPr id="81923" name="Rectangle 8">
            <a:extLst>
              <a:ext uri="{FF2B5EF4-FFF2-40B4-BE49-F238E27FC236}">
                <a16:creationId xmlns:a16="http://schemas.microsoft.com/office/drawing/2014/main" id="{5ADE46BA-8780-4249-8461-AE1B3798D7BA}"/>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81924" name="Billede 5" descr="LLOYD.jpg">
            <a:extLst>
              <a:ext uri="{FF2B5EF4-FFF2-40B4-BE49-F238E27FC236}">
                <a16:creationId xmlns:a16="http://schemas.microsoft.com/office/drawing/2014/main" id="{4E95BFF4-503F-44C2-A842-0E2C5B90FD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Slide Number Placeholder 5">
            <a:extLst>
              <a:ext uri="{FF2B5EF4-FFF2-40B4-BE49-F238E27FC236}">
                <a16:creationId xmlns:a16="http://schemas.microsoft.com/office/drawing/2014/main" id="{6F9E456F-BD82-43B2-A58F-575959F199F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03C767-2005-4117-B364-2DA2ECCBC03D}" type="slidenum">
              <a:rPr lang="en-US" altLang="en-US">
                <a:solidFill>
                  <a:srgbClr val="808080"/>
                </a:solidFill>
              </a:rPr>
              <a:pPr eaLnBrk="1" hangingPunct="1"/>
              <a:t>79</a:t>
            </a:fld>
            <a:endParaRPr lang="en-US" altLang="en-US">
              <a:solidFill>
                <a:srgbClr val="808080"/>
              </a:solidFill>
            </a:endParaRPr>
          </a:p>
        </p:txBody>
      </p:sp>
      <p:sp>
        <p:nvSpPr>
          <p:cNvPr id="81926" name="TextBox 6">
            <a:extLst>
              <a:ext uri="{FF2B5EF4-FFF2-40B4-BE49-F238E27FC236}">
                <a16:creationId xmlns:a16="http://schemas.microsoft.com/office/drawing/2014/main" id="{0B0B20A9-6B56-4C5C-A169-BC53AEF04EDB}"/>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EZ/Plus Series Software Console</a:t>
            </a:r>
          </a:p>
        </p:txBody>
      </p:sp>
      <p:sp>
        <p:nvSpPr>
          <p:cNvPr id="81927" name="TextBox 15">
            <a:extLst>
              <a:ext uri="{FF2B5EF4-FFF2-40B4-BE49-F238E27FC236}">
                <a16:creationId xmlns:a16="http://schemas.microsoft.com/office/drawing/2014/main" id="{24F45790-9370-40D9-B721-1B7B8DF3A6C3}"/>
              </a:ext>
            </a:extLst>
          </p:cNvPr>
          <p:cNvSpPr txBox="1">
            <a:spLocks noChangeArrowheads="1"/>
          </p:cNvSpPr>
          <p:nvPr/>
        </p:nvSpPr>
        <p:spPr bwMode="auto">
          <a:xfrm>
            <a:off x="6096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81928" name="TextBox 10">
            <a:extLst>
              <a:ext uri="{FF2B5EF4-FFF2-40B4-BE49-F238E27FC236}">
                <a16:creationId xmlns:a16="http://schemas.microsoft.com/office/drawing/2014/main" id="{774CFA62-93CA-46A8-AC80-D0CFB2DB1409}"/>
              </a:ext>
            </a:extLst>
          </p:cNvPr>
          <p:cNvSpPr txBox="1">
            <a:spLocks noChangeArrowheads="1"/>
          </p:cNvSpPr>
          <p:nvPr/>
        </p:nvSpPr>
        <p:spPr bwMode="auto">
          <a:xfrm>
            <a:off x="609600" y="19812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Options and Settings</a:t>
            </a:r>
          </a:p>
          <a:p>
            <a:pPr algn="l" eaLnBrk="1" hangingPunct="1"/>
            <a:endParaRPr lang="en-GB" altLang="en-US" sz="1400" b="1" u="sng"/>
          </a:p>
          <a:p>
            <a:pPr algn="l" eaLnBrk="1" hangingPunct="1"/>
            <a:r>
              <a:rPr lang="en-GB" altLang="en-US" sz="1400" b="1">
                <a:solidFill>
                  <a:srgbClr val="0093D0"/>
                </a:solidFill>
              </a:rPr>
              <a:t>About:</a:t>
            </a:r>
          </a:p>
        </p:txBody>
      </p:sp>
      <p:sp>
        <p:nvSpPr>
          <p:cNvPr id="81929" name="TextBox 12">
            <a:extLst>
              <a:ext uri="{FF2B5EF4-FFF2-40B4-BE49-F238E27FC236}">
                <a16:creationId xmlns:a16="http://schemas.microsoft.com/office/drawing/2014/main" id="{B20887EA-2EAC-4E5E-814C-74EFDC90F819}"/>
              </a:ext>
            </a:extLst>
          </p:cNvPr>
          <p:cNvSpPr txBox="1">
            <a:spLocks noChangeArrowheads="1"/>
          </p:cNvSpPr>
          <p:nvPr/>
        </p:nvSpPr>
        <p:spPr bwMode="auto">
          <a:xfrm>
            <a:off x="3078163" y="2728913"/>
            <a:ext cx="5791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Selecting </a:t>
            </a:r>
            <a:r>
              <a:rPr lang="en-GB" altLang="en-US" sz="1400" b="1">
                <a:solidFill>
                  <a:srgbClr val="0093D0"/>
                </a:solidFill>
              </a:rPr>
              <a:t>About</a:t>
            </a:r>
            <a:r>
              <a:rPr lang="en-GB" altLang="en-US" sz="1400" b="1"/>
              <a:t> </a:t>
            </a:r>
            <a:r>
              <a:rPr lang="en-GB" altLang="en-US" sz="1400"/>
              <a:t>lists the software console version and the details and embedded software version of the machine it is connected to.</a:t>
            </a:r>
          </a:p>
          <a:p>
            <a:pPr algn="l" eaLnBrk="1" hangingPunct="1"/>
            <a:endParaRPr lang="en-GB" altLang="en-US" sz="1400" b="1"/>
          </a:p>
          <a:p>
            <a:pPr algn="l" eaLnBrk="1" hangingPunct="1"/>
            <a:r>
              <a:rPr lang="en-GB" altLang="en-US" sz="1400" b="1"/>
              <a:t>Note: </a:t>
            </a:r>
            <a:r>
              <a:rPr lang="en-GB" altLang="en-US" sz="1400"/>
              <a:t>This can be useful when a Technical Support enquiry is raised.</a:t>
            </a:r>
            <a:endParaRPr lang="en-GB" altLang="en-US" sz="1400" b="1"/>
          </a:p>
        </p:txBody>
      </p:sp>
      <p:pic>
        <p:nvPicPr>
          <p:cNvPr id="81930" name="Picture 2">
            <a:extLst>
              <a:ext uri="{FF2B5EF4-FFF2-40B4-BE49-F238E27FC236}">
                <a16:creationId xmlns:a16="http://schemas.microsoft.com/office/drawing/2014/main" id="{A5127754-4407-4875-AE61-9F402E9C55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819400"/>
            <a:ext cx="2200275" cy="22002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81931" name="TextBox 11">
            <a:extLst>
              <a:ext uri="{FF2B5EF4-FFF2-40B4-BE49-F238E27FC236}">
                <a16:creationId xmlns:a16="http://schemas.microsoft.com/office/drawing/2014/main" id="{7EFB2C13-E24E-43A7-9D0C-18E7447EF684}"/>
              </a:ext>
            </a:extLst>
          </p:cNvPr>
          <p:cNvSpPr txBox="1">
            <a:spLocks noChangeArrowheads="1"/>
          </p:cNvSpPr>
          <p:nvPr/>
        </p:nvSpPr>
        <p:spPr bwMode="auto">
          <a:xfrm>
            <a:off x="609600" y="5181600"/>
            <a:ext cx="830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Zero and Return To Zero:</a:t>
            </a:r>
          </a:p>
          <a:p>
            <a:pPr algn="l" eaLnBrk="1" hangingPunct="1"/>
            <a:endParaRPr lang="en-GB" altLang="en-US" sz="1400" b="1">
              <a:solidFill>
                <a:srgbClr val="0093D0"/>
              </a:solidFill>
            </a:endParaRPr>
          </a:p>
          <a:p>
            <a:pPr algn="l" eaLnBrk="1" hangingPunct="1"/>
            <a:r>
              <a:rPr lang="en-GB" altLang="en-US" sz="1400"/>
              <a:t>The </a:t>
            </a:r>
            <a:r>
              <a:rPr lang="en-GB" altLang="en-US" sz="1400" b="1"/>
              <a:t>Zero</a:t>
            </a:r>
            <a:r>
              <a:rPr lang="en-GB" altLang="en-US" sz="1400"/>
              <a:t> and </a:t>
            </a:r>
            <a:r>
              <a:rPr lang="en-GB" altLang="en-US" sz="1400" b="1"/>
              <a:t>Return To Zero </a:t>
            </a:r>
            <a:r>
              <a:rPr lang="en-GB" altLang="en-US" sz="1400"/>
              <a:t>operate the same way as the      (zero) and      (return to zero) keys on the software console.   </a:t>
            </a:r>
            <a:endParaRPr lang="en-GB" altLang="en-US" sz="1400" b="1"/>
          </a:p>
          <a:p>
            <a:pPr algn="l" eaLnBrk="1" hangingPunct="1"/>
            <a:endParaRPr lang="en-GB" altLang="en-US" sz="1400" b="1">
              <a:solidFill>
                <a:srgbClr val="0093D0"/>
              </a:solidFill>
            </a:endParaRPr>
          </a:p>
          <a:p>
            <a:pPr algn="l" eaLnBrk="1" hangingPunct="1"/>
            <a:r>
              <a:rPr lang="en-GB" altLang="en-US" sz="1400" b="1"/>
              <a:t>Note: Zero </a:t>
            </a:r>
            <a:r>
              <a:rPr lang="en-GB" altLang="en-US" sz="1400"/>
              <a:t>will zero all data sources and </a:t>
            </a:r>
            <a:r>
              <a:rPr lang="en-GB" altLang="en-US" sz="1400" b="1"/>
              <a:t>Return To Zero</a:t>
            </a:r>
            <a:r>
              <a:rPr lang="en-GB" altLang="en-US" sz="1400"/>
              <a:t> will return machine to last home position.</a:t>
            </a:r>
            <a:endParaRPr lang="en-GB" altLang="en-US" sz="1400" b="1"/>
          </a:p>
        </p:txBody>
      </p:sp>
      <p:pic>
        <p:nvPicPr>
          <p:cNvPr id="81932" name="Picture 3">
            <a:extLst>
              <a:ext uri="{FF2B5EF4-FFF2-40B4-BE49-F238E27FC236}">
                <a16:creationId xmlns:a16="http://schemas.microsoft.com/office/drawing/2014/main" id="{5BB6A19B-A7A5-4541-A26A-0A5162B86D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5638800"/>
            <a:ext cx="276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3" name="Picture 4">
            <a:extLst>
              <a:ext uri="{FF2B5EF4-FFF2-40B4-BE49-F238E27FC236}">
                <a16:creationId xmlns:a16="http://schemas.microsoft.com/office/drawing/2014/main" id="{71700C4E-8B06-4845-AA33-E8E80883D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5638800"/>
            <a:ext cx="2381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E105115-1B57-4BEC-A3BB-0356D12A7D91}"/>
              </a:ext>
            </a:extLst>
          </p:cNvPr>
          <p:cNvSpPr>
            <a:spLocks noGrp="1" noChangeArrowheads="1"/>
          </p:cNvSpPr>
          <p:nvPr>
            <p:ph type="title"/>
          </p:nvPr>
        </p:nvSpPr>
        <p:spPr>
          <a:xfrm>
            <a:off x="457200" y="838200"/>
            <a:ext cx="8229600" cy="762000"/>
          </a:xfrm>
        </p:spPr>
        <p:txBody>
          <a:bodyPr/>
          <a:lstStyle/>
          <a:p>
            <a:pPr eaLnBrk="1" hangingPunct="1">
              <a:defRPr/>
            </a:pPr>
            <a:r>
              <a:rPr lang="da-DK" sz="2800" u="sng" dirty="0">
                <a:solidFill>
                  <a:srgbClr val="0093D0"/>
                </a:solidFill>
              </a:rPr>
              <a:t>1. Creating a Test File (.batch file)</a:t>
            </a:r>
          </a:p>
        </p:txBody>
      </p:sp>
      <p:sp>
        <p:nvSpPr>
          <p:cNvPr id="6148" name="Rectangle 8">
            <a:extLst>
              <a:ext uri="{FF2B5EF4-FFF2-40B4-BE49-F238E27FC236}">
                <a16:creationId xmlns:a16="http://schemas.microsoft.com/office/drawing/2014/main" id="{CDBBED63-7075-4F31-BD4F-FB42757B49AF}"/>
              </a:ext>
            </a:extLst>
          </p:cNvPr>
          <p:cNvSpPr>
            <a:spLocks noGrp="1" noChangeArrowheads="1"/>
          </p:cNvSpPr>
          <p:nvPr>
            <p:ph type="body" idx="1"/>
          </p:nvPr>
        </p:nvSpPr>
        <p:spPr>
          <a:xfrm>
            <a:off x="515938" y="2324100"/>
            <a:ext cx="8229600" cy="3025775"/>
          </a:xfrm>
        </p:spPr>
        <p:txBody>
          <a:bodyPr/>
          <a:lstStyle/>
          <a:p>
            <a:pPr eaLnBrk="1" hangingPunct="1">
              <a:buClr>
                <a:srgbClr val="0093D0"/>
              </a:buClr>
              <a:buFontTx/>
              <a:buNone/>
              <a:defRPr/>
            </a:pPr>
            <a:r>
              <a:rPr lang="da-DK" sz="1600" dirty="0"/>
              <a:t>	</a:t>
            </a:r>
            <a:r>
              <a:rPr lang="da-DK" sz="1400" b="1" dirty="0"/>
              <a:t>The Tension or Compression Test is used for:</a:t>
            </a:r>
          </a:p>
          <a:p>
            <a:pPr eaLnBrk="1" hangingPunct="1">
              <a:buClr>
                <a:srgbClr val="0093D0"/>
              </a:buClr>
              <a:buFontTx/>
              <a:buNone/>
              <a:defRPr/>
            </a:pPr>
            <a:endParaRPr lang="da-DK" sz="1400" b="1" dirty="0"/>
          </a:p>
          <a:p>
            <a:pPr marL="1973263" lvl="1" indent="-804863" eaLnBrk="1" hangingPunct="1">
              <a:buClr>
                <a:srgbClr val="0093D0"/>
              </a:buClr>
              <a:buFont typeface="Wingdings" pitchFamily="2" charset="2"/>
              <a:buChar char="v"/>
              <a:defRPr/>
            </a:pPr>
            <a:r>
              <a:rPr lang="da-DK" sz="1400" b="1" dirty="0">
                <a:solidFill>
                  <a:srgbClr val="0093D0"/>
                </a:solidFill>
              </a:rPr>
              <a:t>Compression Test</a:t>
            </a:r>
          </a:p>
          <a:p>
            <a:pPr marL="1973263" indent="-804863" eaLnBrk="1" hangingPunct="1">
              <a:buClr>
                <a:srgbClr val="0093D0"/>
              </a:buClr>
              <a:buFontTx/>
              <a:buNone/>
              <a:defRPr/>
            </a:pPr>
            <a:endParaRPr lang="da-DK" sz="1400" b="1" dirty="0"/>
          </a:p>
          <a:p>
            <a:pPr marL="1973263" lvl="1" indent="-804863">
              <a:buClr>
                <a:srgbClr val="FF0000"/>
              </a:buClr>
              <a:buFont typeface="Wingdings" pitchFamily="2" charset="2"/>
              <a:buChar char="Ø"/>
              <a:defRPr/>
            </a:pPr>
            <a:r>
              <a:rPr lang="en-GB" sz="1400" dirty="0">
                <a:solidFill>
                  <a:srgbClr val="0093D0"/>
                </a:solidFill>
              </a:rPr>
              <a:t>Compress to Break</a:t>
            </a:r>
          </a:p>
          <a:p>
            <a:pPr marL="1973263" lvl="1" indent="-804863">
              <a:buClr>
                <a:srgbClr val="FF0000"/>
              </a:buClr>
              <a:buFont typeface="Wingdings" pitchFamily="2" charset="2"/>
              <a:buChar char="Ø"/>
              <a:defRPr/>
            </a:pPr>
            <a:r>
              <a:rPr lang="en-GB" sz="1400" dirty="0">
                <a:solidFill>
                  <a:srgbClr val="0093D0"/>
                </a:solidFill>
              </a:rPr>
              <a:t>Compress To Limit</a:t>
            </a:r>
          </a:p>
          <a:p>
            <a:pPr marL="1973263" lvl="1" indent="-804863">
              <a:buClr>
                <a:srgbClr val="FF0000"/>
              </a:buClr>
              <a:buFont typeface="Wingdings" pitchFamily="2" charset="2"/>
              <a:buChar char="Ø"/>
              <a:defRPr/>
            </a:pPr>
            <a:r>
              <a:rPr lang="en-GB" sz="1400" dirty="0">
                <a:solidFill>
                  <a:srgbClr val="0093D0"/>
                </a:solidFill>
              </a:rPr>
              <a:t>Compress for a Time Duration</a:t>
            </a:r>
          </a:p>
          <a:p>
            <a:pPr marL="1973263" lvl="1" indent="-804863">
              <a:buClr>
                <a:srgbClr val="FF0000"/>
              </a:buClr>
              <a:buFont typeface="Wingdings" pitchFamily="2" charset="2"/>
              <a:buChar char="Ø"/>
              <a:defRPr/>
            </a:pPr>
            <a:r>
              <a:rPr lang="en-GB" sz="1400" dirty="0">
                <a:solidFill>
                  <a:srgbClr val="0093D0"/>
                </a:solidFill>
              </a:rPr>
              <a:t>Apply a Constant Load – Creep Test</a:t>
            </a:r>
          </a:p>
          <a:p>
            <a:pPr marL="1973263" lvl="1" indent="-804863">
              <a:buClr>
                <a:srgbClr val="FF0000"/>
              </a:buClr>
              <a:buFont typeface="Wingdings" pitchFamily="2" charset="2"/>
              <a:buChar char="Ø"/>
              <a:defRPr/>
            </a:pPr>
            <a:r>
              <a:rPr lang="en-GB" sz="1400" dirty="0">
                <a:solidFill>
                  <a:srgbClr val="0093D0"/>
                </a:solidFill>
              </a:rPr>
              <a:t>Measure Sample Relaxation – Foam Test</a:t>
            </a:r>
          </a:p>
          <a:p>
            <a:pPr marL="1973263" lvl="1" indent="-804863">
              <a:buClr>
                <a:srgbClr val="FF0000"/>
              </a:buClr>
              <a:buFont typeface="Wingdings" pitchFamily="2" charset="2"/>
              <a:buChar char="Ø"/>
              <a:defRPr/>
            </a:pPr>
            <a:r>
              <a:rPr lang="en-GB" sz="1400" dirty="0">
                <a:solidFill>
                  <a:srgbClr val="0093D0"/>
                </a:solidFill>
              </a:rPr>
              <a:t>Measure Rubber Modulus</a:t>
            </a:r>
          </a:p>
          <a:p>
            <a:pPr marL="1973263" lvl="1" indent="-804863">
              <a:buClr>
                <a:srgbClr val="FF0000"/>
              </a:buClr>
              <a:buFont typeface="Wingdings" pitchFamily="2" charset="2"/>
              <a:buChar char="Ø"/>
              <a:defRPr/>
            </a:pPr>
            <a:r>
              <a:rPr lang="en-GB" sz="1400" dirty="0">
                <a:solidFill>
                  <a:srgbClr val="0093D0"/>
                </a:solidFill>
              </a:rPr>
              <a:t>Measure Ring Stiffness</a:t>
            </a:r>
          </a:p>
          <a:p>
            <a:pPr eaLnBrk="1" hangingPunct="1">
              <a:buClr>
                <a:srgbClr val="0093D0"/>
              </a:buClr>
              <a:buFontTx/>
              <a:buNone/>
              <a:defRPr/>
            </a:pPr>
            <a:endParaRPr lang="da-DK" sz="1600" dirty="0"/>
          </a:p>
          <a:p>
            <a:pPr eaLnBrk="1" hangingPunct="1">
              <a:buClr>
                <a:srgbClr val="0093D0"/>
              </a:buClr>
              <a:buFontTx/>
              <a:buNone/>
              <a:defRPr/>
            </a:pPr>
            <a:r>
              <a:rPr lang="da-DK" sz="1600" dirty="0"/>
              <a:t>	</a:t>
            </a:r>
          </a:p>
          <a:p>
            <a:pPr eaLnBrk="1" hangingPunct="1">
              <a:buClr>
                <a:srgbClr val="0093D0"/>
              </a:buClr>
              <a:buFontTx/>
              <a:buNone/>
              <a:defRPr/>
            </a:pPr>
            <a:endParaRPr lang="da-DK" sz="1600" dirty="0"/>
          </a:p>
          <a:p>
            <a:pPr eaLnBrk="1" hangingPunct="1">
              <a:buClr>
                <a:srgbClr val="0093D0"/>
              </a:buClr>
              <a:buFontTx/>
              <a:buNone/>
              <a:defRPr/>
            </a:pPr>
            <a:endParaRPr lang="da-DK" sz="1600" dirty="0"/>
          </a:p>
          <a:p>
            <a:pPr eaLnBrk="1" hangingPunct="1">
              <a:buClr>
                <a:srgbClr val="0093D0"/>
              </a:buClr>
              <a:buFontTx/>
              <a:buNone/>
              <a:defRPr/>
            </a:pPr>
            <a:r>
              <a:rPr lang="da-DK" sz="1600" dirty="0"/>
              <a:t>	</a:t>
            </a:r>
          </a:p>
        </p:txBody>
      </p:sp>
      <p:pic>
        <p:nvPicPr>
          <p:cNvPr id="9220" name="Billede 5" descr="LLOYD.jpg">
            <a:extLst>
              <a:ext uri="{FF2B5EF4-FFF2-40B4-BE49-F238E27FC236}">
                <a16:creationId xmlns:a16="http://schemas.microsoft.com/office/drawing/2014/main" id="{C3113744-2D22-489A-95BF-FF6D86AFDE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Slide Number Placeholder 5">
            <a:extLst>
              <a:ext uri="{FF2B5EF4-FFF2-40B4-BE49-F238E27FC236}">
                <a16:creationId xmlns:a16="http://schemas.microsoft.com/office/drawing/2014/main" id="{A769A61F-DFE8-4AF3-ABB9-2037BF068CC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BBCA5C-45B6-4FBF-A794-A64721CBF349}" type="slidenum">
              <a:rPr lang="en-US" altLang="en-US">
                <a:solidFill>
                  <a:srgbClr val="808080"/>
                </a:solidFill>
              </a:rPr>
              <a:pPr eaLnBrk="1" hangingPunct="1"/>
              <a:t>8</a:t>
            </a:fld>
            <a:endParaRPr lang="en-US" altLang="en-US">
              <a:solidFill>
                <a:srgbClr val="80808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960ABAF-2417-4CCB-AA2A-9C645F254685}"/>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da-DK" sz="2800" u="sng" dirty="0">
                <a:solidFill>
                  <a:srgbClr val="0093D0"/>
                </a:solidFill>
              </a:rPr>
              <a:t>5.  Software Console Functionality</a:t>
            </a:r>
          </a:p>
        </p:txBody>
      </p:sp>
      <p:sp>
        <p:nvSpPr>
          <p:cNvPr id="82947" name="Rectangle 8">
            <a:extLst>
              <a:ext uri="{FF2B5EF4-FFF2-40B4-BE49-F238E27FC236}">
                <a16:creationId xmlns:a16="http://schemas.microsoft.com/office/drawing/2014/main" id="{EB197F2A-0445-49D5-BE01-1D99E2A4EE9D}"/>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82948" name="Billede 5" descr="LLOYD.jpg">
            <a:extLst>
              <a:ext uri="{FF2B5EF4-FFF2-40B4-BE49-F238E27FC236}">
                <a16:creationId xmlns:a16="http://schemas.microsoft.com/office/drawing/2014/main" id="{9B2B217F-9BF5-453E-9003-4DD5FB03F4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Slide Number Placeholder 5">
            <a:extLst>
              <a:ext uri="{FF2B5EF4-FFF2-40B4-BE49-F238E27FC236}">
                <a16:creationId xmlns:a16="http://schemas.microsoft.com/office/drawing/2014/main" id="{7E17016F-7329-4F75-9BE1-47F04A910BF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9E7CAF-4178-416F-B524-7DAF1724B48A}" type="slidenum">
              <a:rPr lang="en-US" altLang="en-US">
                <a:solidFill>
                  <a:srgbClr val="808080"/>
                </a:solidFill>
              </a:rPr>
              <a:pPr eaLnBrk="1" hangingPunct="1"/>
              <a:t>80</a:t>
            </a:fld>
            <a:endParaRPr lang="en-US" altLang="en-US">
              <a:solidFill>
                <a:srgbClr val="808080"/>
              </a:solidFill>
            </a:endParaRPr>
          </a:p>
        </p:txBody>
      </p:sp>
      <p:sp>
        <p:nvSpPr>
          <p:cNvPr id="82950" name="TextBox 6">
            <a:extLst>
              <a:ext uri="{FF2B5EF4-FFF2-40B4-BE49-F238E27FC236}">
                <a16:creationId xmlns:a16="http://schemas.microsoft.com/office/drawing/2014/main" id="{18A9E17E-114F-473F-A1DE-B7AF4E0FA6BA}"/>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EZ/Plus Series Software Console</a:t>
            </a:r>
          </a:p>
        </p:txBody>
      </p:sp>
      <p:sp>
        <p:nvSpPr>
          <p:cNvPr id="82951" name="TextBox 15">
            <a:extLst>
              <a:ext uri="{FF2B5EF4-FFF2-40B4-BE49-F238E27FC236}">
                <a16:creationId xmlns:a16="http://schemas.microsoft.com/office/drawing/2014/main" id="{8C00EC45-73DA-4869-9812-46B895AD8B2C}"/>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82952" name="TextBox 10">
            <a:extLst>
              <a:ext uri="{FF2B5EF4-FFF2-40B4-BE49-F238E27FC236}">
                <a16:creationId xmlns:a16="http://schemas.microsoft.com/office/drawing/2014/main" id="{CA11A3E7-7093-44E8-BDD2-F35EAEBB2E90}"/>
              </a:ext>
            </a:extLst>
          </p:cNvPr>
          <p:cNvSpPr txBox="1">
            <a:spLocks noChangeArrowheads="1"/>
          </p:cNvSpPr>
          <p:nvPr/>
        </p:nvSpPr>
        <p:spPr bwMode="auto">
          <a:xfrm>
            <a:off x="609600" y="19812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Options and Settings</a:t>
            </a:r>
          </a:p>
          <a:p>
            <a:pPr algn="l" eaLnBrk="1" hangingPunct="1"/>
            <a:endParaRPr lang="en-GB" altLang="en-US" sz="1400" b="1" u="sng"/>
          </a:p>
          <a:p>
            <a:pPr algn="l" eaLnBrk="1" hangingPunct="1"/>
            <a:r>
              <a:rPr lang="en-GB" altLang="en-US" sz="1400" b="1">
                <a:solidFill>
                  <a:srgbClr val="0093D0"/>
                </a:solidFill>
              </a:rPr>
              <a:t>View:</a:t>
            </a:r>
          </a:p>
        </p:txBody>
      </p:sp>
      <p:pic>
        <p:nvPicPr>
          <p:cNvPr id="82953" name="Picture 2">
            <a:extLst>
              <a:ext uri="{FF2B5EF4-FFF2-40B4-BE49-F238E27FC236}">
                <a16:creationId xmlns:a16="http://schemas.microsoft.com/office/drawing/2014/main" id="{FC97D2F8-0847-4BA8-83A0-D7FBCFE46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819400"/>
            <a:ext cx="2552700" cy="20574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82954" name="TextBox 14">
            <a:extLst>
              <a:ext uri="{FF2B5EF4-FFF2-40B4-BE49-F238E27FC236}">
                <a16:creationId xmlns:a16="http://schemas.microsoft.com/office/drawing/2014/main" id="{0D766A54-2773-43AB-B753-20A607D2B99B}"/>
              </a:ext>
            </a:extLst>
          </p:cNvPr>
          <p:cNvSpPr txBox="1">
            <a:spLocks noChangeArrowheads="1"/>
          </p:cNvSpPr>
          <p:nvPr/>
        </p:nvSpPr>
        <p:spPr bwMode="auto">
          <a:xfrm>
            <a:off x="3581400" y="2743200"/>
            <a:ext cx="5257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Flat Panel</a:t>
            </a:r>
          </a:p>
          <a:p>
            <a:pPr algn="l" eaLnBrk="1" hangingPunct="1"/>
            <a:endParaRPr lang="en-GB" altLang="en-US" sz="1400" b="1">
              <a:solidFill>
                <a:srgbClr val="0093D0"/>
              </a:solidFill>
            </a:endParaRPr>
          </a:p>
          <a:p>
            <a:pPr algn="l" eaLnBrk="1" hangingPunct="1"/>
            <a:endParaRPr lang="en-GB" altLang="en-US" sz="1400" b="1">
              <a:solidFill>
                <a:srgbClr val="0093D0"/>
              </a:solidFill>
            </a:endParaRPr>
          </a:p>
          <a:p>
            <a:pPr algn="l" eaLnBrk="1" hangingPunct="1"/>
            <a:r>
              <a:rPr lang="en-GB" altLang="en-US" sz="1400" b="1">
                <a:solidFill>
                  <a:srgbClr val="0093D0"/>
                </a:solidFill>
              </a:rPr>
              <a:t>Show Load and Extension</a:t>
            </a:r>
          </a:p>
          <a:p>
            <a:pPr algn="l" eaLnBrk="1" hangingPunct="1"/>
            <a:endParaRPr lang="en-GB" altLang="en-US" sz="1400" b="1">
              <a:solidFill>
                <a:srgbClr val="0093D0"/>
              </a:solidFill>
            </a:endParaRPr>
          </a:p>
          <a:p>
            <a:pPr algn="l" eaLnBrk="1" hangingPunct="1"/>
            <a:r>
              <a:rPr lang="en-GB" altLang="en-US" sz="1400"/>
              <a:t>To show or hide the actual machine readings</a:t>
            </a:r>
          </a:p>
          <a:p>
            <a:pPr algn="l" eaLnBrk="1" hangingPunct="1"/>
            <a:endParaRPr lang="en-GB" altLang="en-US" sz="1400"/>
          </a:p>
          <a:p>
            <a:pPr algn="l" eaLnBrk="1" hangingPunct="1"/>
            <a:r>
              <a:rPr lang="en-GB" altLang="en-US" sz="1400" b="1">
                <a:solidFill>
                  <a:srgbClr val="0093D0"/>
                </a:solidFill>
              </a:rPr>
              <a:t>N / lbf   and    mm / in</a:t>
            </a:r>
          </a:p>
          <a:p>
            <a:pPr algn="l" eaLnBrk="1" hangingPunct="1"/>
            <a:endParaRPr lang="en-GB" altLang="en-US" sz="1400" b="1">
              <a:solidFill>
                <a:srgbClr val="0093D0"/>
              </a:solidFill>
            </a:endParaRPr>
          </a:p>
          <a:p>
            <a:pPr algn="l" eaLnBrk="1" hangingPunct="1"/>
            <a:r>
              <a:rPr lang="en-GB" altLang="en-US" sz="1400"/>
              <a:t>Switch between either Metric or Imperial units.</a:t>
            </a:r>
          </a:p>
        </p:txBody>
      </p:sp>
      <p:pic>
        <p:nvPicPr>
          <p:cNvPr id="82955" name="Picture 3">
            <a:extLst>
              <a:ext uri="{FF2B5EF4-FFF2-40B4-BE49-F238E27FC236}">
                <a16:creationId xmlns:a16="http://schemas.microsoft.com/office/drawing/2014/main" id="{255010CA-66CE-45AD-A86B-FF560DE84D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514600"/>
            <a:ext cx="3524250" cy="6667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82956" name="TextBox 10">
            <a:extLst>
              <a:ext uri="{FF2B5EF4-FFF2-40B4-BE49-F238E27FC236}">
                <a16:creationId xmlns:a16="http://schemas.microsoft.com/office/drawing/2014/main" id="{56BA49C0-BBB0-4F96-9156-3E3C3D577B4D}"/>
              </a:ext>
            </a:extLst>
          </p:cNvPr>
          <p:cNvSpPr txBox="1">
            <a:spLocks noChangeArrowheads="1"/>
          </p:cNvSpPr>
          <p:nvPr/>
        </p:nvSpPr>
        <p:spPr bwMode="auto">
          <a:xfrm>
            <a:off x="609600" y="54102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Exit:</a:t>
            </a:r>
          </a:p>
          <a:p>
            <a:pPr algn="l" eaLnBrk="1" hangingPunct="1"/>
            <a:endParaRPr lang="en-GB" altLang="en-US" sz="1400" b="1">
              <a:solidFill>
                <a:srgbClr val="0093D0"/>
              </a:solidFill>
            </a:endParaRPr>
          </a:p>
          <a:p>
            <a:pPr algn="l" eaLnBrk="1" hangingPunct="1"/>
            <a:r>
              <a:rPr lang="en-GB" altLang="en-US" sz="1400"/>
              <a:t>Close the console settings window.</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3827914-03CD-43BE-A9EA-EBB94131DA15}"/>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83971" name="Rectangle 8">
            <a:extLst>
              <a:ext uri="{FF2B5EF4-FFF2-40B4-BE49-F238E27FC236}">
                <a16:creationId xmlns:a16="http://schemas.microsoft.com/office/drawing/2014/main" id="{0D915996-5E3A-48BD-BCDE-A8588DB80728}"/>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83972" name="Billede 5" descr="LLOYD.jpg">
            <a:extLst>
              <a:ext uri="{FF2B5EF4-FFF2-40B4-BE49-F238E27FC236}">
                <a16:creationId xmlns:a16="http://schemas.microsoft.com/office/drawing/2014/main" id="{D1B63BE3-4A19-4634-8268-E700550BBE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Slide Number Placeholder 5">
            <a:extLst>
              <a:ext uri="{FF2B5EF4-FFF2-40B4-BE49-F238E27FC236}">
                <a16:creationId xmlns:a16="http://schemas.microsoft.com/office/drawing/2014/main" id="{B3DF4EB8-ABF8-4C32-B63C-A429126401E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90B451-8EE7-41B7-A443-9DEAD280EF5A}" type="slidenum">
              <a:rPr lang="en-US" altLang="en-US">
                <a:solidFill>
                  <a:srgbClr val="808080"/>
                </a:solidFill>
              </a:rPr>
              <a:pPr eaLnBrk="1" hangingPunct="1"/>
              <a:t>81</a:t>
            </a:fld>
            <a:endParaRPr lang="en-US" altLang="en-US">
              <a:solidFill>
                <a:srgbClr val="808080"/>
              </a:solidFill>
            </a:endParaRPr>
          </a:p>
        </p:txBody>
      </p:sp>
      <p:sp>
        <p:nvSpPr>
          <p:cNvPr id="83974" name="TextBox 6">
            <a:extLst>
              <a:ext uri="{FF2B5EF4-FFF2-40B4-BE49-F238E27FC236}">
                <a16:creationId xmlns:a16="http://schemas.microsoft.com/office/drawing/2014/main" id="{0811396E-3F0C-4960-9CF4-35DE0E8AFC38}"/>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83975" name="TextBox 15">
            <a:extLst>
              <a:ext uri="{FF2B5EF4-FFF2-40B4-BE49-F238E27FC236}">
                <a16:creationId xmlns:a16="http://schemas.microsoft.com/office/drawing/2014/main" id="{6DAF8F0A-A0D4-4429-8660-41F970D7B1E9}"/>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83976" name="TextBox 10">
            <a:extLst>
              <a:ext uri="{FF2B5EF4-FFF2-40B4-BE49-F238E27FC236}">
                <a16:creationId xmlns:a16="http://schemas.microsoft.com/office/drawing/2014/main" id="{9ED54D7A-F83A-46CA-BB7A-78374ABAFC01}"/>
              </a:ext>
            </a:extLst>
          </p:cNvPr>
          <p:cNvSpPr txBox="1">
            <a:spLocks noChangeArrowheads="1"/>
          </p:cNvSpPr>
          <p:nvPr/>
        </p:nvSpPr>
        <p:spPr bwMode="auto">
          <a:xfrm>
            <a:off x="609600" y="1981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Overview</a:t>
            </a:r>
            <a:endParaRPr lang="en-GB" altLang="en-US" sz="1400" b="1">
              <a:solidFill>
                <a:srgbClr val="0093D0"/>
              </a:solidFill>
            </a:endParaRPr>
          </a:p>
        </p:txBody>
      </p:sp>
      <p:pic>
        <p:nvPicPr>
          <p:cNvPr id="83977" name="Picture 2">
            <a:extLst>
              <a:ext uri="{FF2B5EF4-FFF2-40B4-BE49-F238E27FC236}">
                <a16:creationId xmlns:a16="http://schemas.microsoft.com/office/drawing/2014/main" id="{DCFFB14B-C730-469F-B21B-242AB59238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743200"/>
            <a:ext cx="4833938" cy="37306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83978" name="TextBox 15">
            <a:extLst>
              <a:ext uri="{FF2B5EF4-FFF2-40B4-BE49-F238E27FC236}">
                <a16:creationId xmlns:a16="http://schemas.microsoft.com/office/drawing/2014/main" id="{54EE8B04-EE1F-46CD-A83A-29ECBE28935E}"/>
              </a:ext>
            </a:extLst>
          </p:cNvPr>
          <p:cNvSpPr txBox="1">
            <a:spLocks noChangeArrowheads="1"/>
          </p:cNvSpPr>
          <p:nvPr/>
        </p:nvSpPr>
        <p:spPr bwMode="auto">
          <a:xfrm>
            <a:off x="292100" y="2962275"/>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200" b="1">
                <a:solidFill>
                  <a:srgbClr val="0093D0"/>
                </a:solidFill>
              </a:rPr>
              <a:t>Control Panel</a:t>
            </a:r>
          </a:p>
          <a:p>
            <a:pPr eaLnBrk="1" hangingPunct="1"/>
            <a:r>
              <a:rPr lang="en-GB" altLang="en-US" sz="1200" b="1">
                <a:solidFill>
                  <a:srgbClr val="0093D0"/>
                </a:solidFill>
              </a:rPr>
              <a:t>Window</a:t>
            </a:r>
          </a:p>
        </p:txBody>
      </p:sp>
      <p:cxnSp>
        <p:nvCxnSpPr>
          <p:cNvPr id="83979" name="Straight Connector 17">
            <a:extLst>
              <a:ext uri="{FF2B5EF4-FFF2-40B4-BE49-F238E27FC236}">
                <a16:creationId xmlns:a16="http://schemas.microsoft.com/office/drawing/2014/main" id="{70F763DF-7309-45D6-8763-CA0CE7FD3AB3}"/>
              </a:ext>
            </a:extLst>
          </p:cNvPr>
          <p:cNvCxnSpPr>
            <a:cxnSpLocks noChangeShapeType="1"/>
            <a:stCxn id="83978" idx="3"/>
          </p:cNvCxnSpPr>
          <p:nvPr/>
        </p:nvCxnSpPr>
        <p:spPr bwMode="auto">
          <a:xfrm flipV="1">
            <a:off x="1663700" y="3190875"/>
            <a:ext cx="609600" cy="3175"/>
          </a:xfrm>
          <a:prstGeom prst="line">
            <a:avLst/>
          </a:prstGeom>
          <a:noFill/>
          <a:ln w="12700" algn="ctr">
            <a:solidFill>
              <a:srgbClr val="FF0000"/>
            </a:solidFill>
            <a:round/>
            <a:headEnd/>
            <a:tailEnd/>
          </a:ln>
          <a:extLst>
            <a:ext uri="{909E8E84-426E-40DD-AFC4-6F175D3DCCD1}">
              <a14:hiddenFill xmlns:a14="http://schemas.microsoft.com/office/drawing/2010/main">
                <a:noFill/>
              </a14:hiddenFill>
            </a:ext>
          </a:extLst>
        </p:spPr>
      </p:cxnSp>
      <p:sp>
        <p:nvSpPr>
          <p:cNvPr id="83980" name="TextBox 18">
            <a:extLst>
              <a:ext uri="{FF2B5EF4-FFF2-40B4-BE49-F238E27FC236}">
                <a16:creationId xmlns:a16="http://schemas.microsoft.com/office/drawing/2014/main" id="{A34AF60D-49D1-4579-9672-C34985C00F20}"/>
              </a:ext>
            </a:extLst>
          </p:cNvPr>
          <p:cNvSpPr txBox="1">
            <a:spLocks noChangeArrowheads="1"/>
          </p:cNvSpPr>
          <p:nvPr/>
        </p:nvSpPr>
        <p:spPr bwMode="auto">
          <a:xfrm>
            <a:off x="1905000" y="220980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200" b="1">
                <a:solidFill>
                  <a:srgbClr val="0093D0"/>
                </a:solidFill>
              </a:rPr>
              <a:t>Batch File Name</a:t>
            </a:r>
          </a:p>
        </p:txBody>
      </p:sp>
      <p:cxnSp>
        <p:nvCxnSpPr>
          <p:cNvPr id="83981" name="Straight Connector 23">
            <a:extLst>
              <a:ext uri="{FF2B5EF4-FFF2-40B4-BE49-F238E27FC236}">
                <a16:creationId xmlns:a16="http://schemas.microsoft.com/office/drawing/2014/main" id="{D77AA506-9F5A-4AA4-BDC7-D5EFCC21FA19}"/>
              </a:ext>
            </a:extLst>
          </p:cNvPr>
          <p:cNvCxnSpPr>
            <a:cxnSpLocks noChangeShapeType="1"/>
            <a:stCxn id="83980" idx="2"/>
          </p:cNvCxnSpPr>
          <p:nvPr/>
        </p:nvCxnSpPr>
        <p:spPr bwMode="auto">
          <a:xfrm>
            <a:off x="2590800" y="2486025"/>
            <a:ext cx="76200" cy="257175"/>
          </a:xfrm>
          <a:prstGeom prst="line">
            <a:avLst/>
          </a:prstGeom>
          <a:noFill/>
          <a:ln w="12700" algn="ctr">
            <a:solidFill>
              <a:srgbClr val="FF0000"/>
            </a:solidFill>
            <a:round/>
            <a:headEnd/>
            <a:tailEnd/>
          </a:ln>
          <a:extLst>
            <a:ext uri="{909E8E84-426E-40DD-AFC4-6F175D3DCCD1}">
              <a14:hiddenFill xmlns:a14="http://schemas.microsoft.com/office/drawing/2010/main">
                <a:noFill/>
              </a14:hiddenFill>
            </a:ext>
          </a:extLst>
        </p:spPr>
      </p:cxnSp>
      <p:sp>
        <p:nvSpPr>
          <p:cNvPr id="83982" name="TextBox 24">
            <a:extLst>
              <a:ext uri="{FF2B5EF4-FFF2-40B4-BE49-F238E27FC236}">
                <a16:creationId xmlns:a16="http://schemas.microsoft.com/office/drawing/2014/main" id="{87CB8DC4-3E62-47BD-9782-A1E8374610EF}"/>
              </a:ext>
            </a:extLst>
          </p:cNvPr>
          <p:cNvSpPr txBox="1">
            <a:spLocks noChangeArrowheads="1"/>
          </p:cNvSpPr>
          <p:nvPr/>
        </p:nvSpPr>
        <p:spPr bwMode="auto">
          <a:xfrm>
            <a:off x="3657600" y="22098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200" b="1">
                <a:solidFill>
                  <a:srgbClr val="0093D0"/>
                </a:solidFill>
              </a:rPr>
              <a:t>Batch File Selection Tab</a:t>
            </a:r>
          </a:p>
        </p:txBody>
      </p:sp>
      <p:cxnSp>
        <p:nvCxnSpPr>
          <p:cNvPr id="83983" name="Straight Connector 26">
            <a:extLst>
              <a:ext uri="{FF2B5EF4-FFF2-40B4-BE49-F238E27FC236}">
                <a16:creationId xmlns:a16="http://schemas.microsoft.com/office/drawing/2014/main" id="{84A3DD48-7D20-4F54-86A2-5EDCD54526A7}"/>
              </a:ext>
            </a:extLst>
          </p:cNvPr>
          <p:cNvCxnSpPr>
            <a:cxnSpLocks noChangeShapeType="1"/>
          </p:cNvCxnSpPr>
          <p:nvPr/>
        </p:nvCxnSpPr>
        <p:spPr bwMode="auto">
          <a:xfrm flipH="1">
            <a:off x="3124200" y="2590800"/>
            <a:ext cx="1066800" cy="457200"/>
          </a:xfrm>
          <a:prstGeom prst="line">
            <a:avLst/>
          </a:prstGeom>
          <a:noFill/>
          <a:ln w="12700" algn="ctr">
            <a:solidFill>
              <a:srgbClr val="FF0000"/>
            </a:solidFill>
            <a:round/>
            <a:headEnd/>
            <a:tailEnd/>
          </a:ln>
          <a:extLst>
            <a:ext uri="{909E8E84-426E-40DD-AFC4-6F175D3DCCD1}">
              <a14:hiddenFill xmlns:a14="http://schemas.microsoft.com/office/drawing/2010/main">
                <a:noFill/>
              </a14:hiddenFill>
            </a:ext>
          </a:extLst>
        </p:spPr>
      </p:cxnSp>
      <p:sp>
        <p:nvSpPr>
          <p:cNvPr id="83984" name="TextBox 27">
            <a:extLst>
              <a:ext uri="{FF2B5EF4-FFF2-40B4-BE49-F238E27FC236}">
                <a16:creationId xmlns:a16="http://schemas.microsoft.com/office/drawing/2014/main" id="{9F16F63C-9963-480F-BA2D-D1C6B48BF905}"/>
              </a:ext>
            </a:extLst>
          </p:cNvPr>
          <p:cNvSpPr txBox="1">
            <a:spLocks noChangeArrowheads="1"/>
          </p:cNvSpPr>
          <p:nvPr/>
        </p:nvSpPr>
        <p:spPr bwMode="auto">
          <a:xfrm>
            <a:off x="6019800" y="22098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200" b="1">
                <a:solidFill>
                  <a:srgbClr val="0093D0"/>
                </a:solidFill>
              </a:rPr>
              <a:t>Batch File Results Columns</a:t>
            </a:r>
          </a:p>
        </p:txBody>
      </p:sp>
      <p:cxnSp>
        <p:nvCxnSpPr>
          <p:cNvPr id="83985" name="Straight Connector 29">
            <a:extLst>
              <a:ext uri="{FF2B5EF4-FFF2-40B4-BE49-F238E27FC236}">
                <a16:creationId xmlns:a16="http://schemas.microsoft.com/office/drawing/2014/main" id="{3864AFF4-C00B-497A-900C-D34D55FBBFC1}"/>
              </a:ext>
            </a:extLst>
          </p:cNvPr>
          <p:cNvCxnSpPr>
            <a:cxnSpLocks noChangeShapeType="1"/>
          </p:cNvCxnSpPr>
          <p:nvPr/>
        </p:nvCxnSpPr>
        <p:spPr bwMode="auto">
          <a:xfrm flipH="1">
            <a:off x="4572000" y="2590800"/>
            <a:ext cx="1752600" cy="762000"/>
          </a:xfrm>
          <a:prstGeom prst="line">
            <a:avLst/>
          </a:prstGeom>
          <a:noFill/>
          <a:ln w="12700" algn="ctr">
            <a:solidFill>
              <a:srgbClr val="FF0000"/>
            </a:solidFill>
            <a:round/>
            <a:headEnd/>
            <a:tailEnd/>
          </a:ln>
          <a:extLst>
            <a:ext uri="{909E8E84-426E-40DD-AFC4-6F175D3DCCD1}">
              <a14:hiddenFill xmlns:a14="http://schemas.microsoft.com/office/drawing/2010/main">
                <a:noFill/>
              </a14:hiddenFill>
            </a:ext>
          </a:extLst>
        </p:spPr>
      </p:cxnSp>
      <p:sp>
        <p:nvSpPr>
          <p:cNvPr id="83986" name="TextBox 31">
            <a:extLst>
              <a:ext uri="{FF2B5EF4-FFF2-40B4-BE49-F238E27FC236}">
                <a16:creationId xmlns:a16="http://schemas.microsoft.com/office/drawing/2014/main" id="{3BB5CC41-4199-4B1A-845A-2BE1F0A8FACC}"/>
              </a:ext>
            </a:extLst>
          </p:cNvPr>
          <p:cNvSpPr txBox="1">
            <a:spLocks noChangeArrowheads="1"/>
          </p:cNvSpPr>
          <p:nvPr/>
        </p:nvSpPr>
        <p:spPr bwMode="auto">
          <a:xfrm>
            <a:off x="7010400" y="41910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200" b="1">
                <a:solidFill>
                  <a:srgbClr val="0093D0"/>
                </a:solidFill>
              </a:rPr>
              <a:t>NP3 Software Console</a:t>
            </a:r>
          </a:p>
          <a:p>
            <a:pPr eaLnBrk="1" hangingPunct="1"/>
            <a:r>
              <a:rPr lang="en-GB" altLang="en-US" sz="1200" b="1">
                <a:solidFill>
                  <a:srgbClr val="0093D0"/>
                </a:solidFill>
              </a:rPr>
              <a:t>(Connected)</a:t>
            </a:r>
          </a:p>
        </p:txBody>
      </p:sp>
      <p:cxnSp>
        <p:nvCxnSpPr>
          <p:cNvPr id="83987" name="Straight Connector 33">
            <a:extLst>
              <a:ext uri="{FF2B5EF4-FFF2-40B4-BE49-F238E27FC236}">
                <a16:creationId xmlns:a16="http://schemas.microsoft.com/office/drawing/2014/main" id="{76CEF6B6-D376-4C0C-BDBB-483C200A390C}"/>
              </a:ext>
            </a:extLst>
          </p:cNvPr>
          <p:cNvCxnSpPr>
            <a:cxnSpLocks noChangeShapeType="1"/>
          </p:cNvCxnSpPr>
          <p:nvPr/>
        </p:nvCxnSpPr>
        <p:spPr bwMode="auto">
          <a:xfrm flipH="1">
            <a:off x="6477000" y="4495800"/>
            <a:ext cx="762000" cy="381000"/>
          </a:xfrm>
          <a:prstGeom prst="line">
            <a:avLst/>
          </a:prstGeom>
          <a:noFill/>
          <a:ln w="12700" algn="ctr">
            <a:solidFill>
              <a:srgbClr val="FF0000"/>
            </a:solidFill>
            <a:round/>
            <a:headEnd/>
            <a:tailEnd/>
          </a:ln>
          <a:extLst>
            <a:ext uri="{909E8E84-426E-40DD-AFC4-6F175D3DCCD1}">
              <a14:hiddenFill xmlns:a14="http://schemas.microsoft.com/office/drawing/2010/main">
                <a:noFill/>
              </a14:hiddenFill>
            </a:ext>
          </a:extLst>
        </p:spPr>
      </p:cxnSp>
      <p:sp>
        <p:nvSpPr>
          <p:cNvPr id="83988" name="TextBox 35">
            <a:extLst>
              <a:ext uri="{FF2B5EF4-FFF2-40B4-BE49-F238E27FC236}">
                <a16:creationId xmlns:a16="http://schemas.microsoft.com/office/drawing/2014/main" id="{07308FD8-C717-4DB5-85F7-E181F3D675C9}"/>
              </a:ext>
            </a:extLst>
          </p:cNvPr>
          <p:cNvSpPr txBox="1">
            <a:spLocks noChangeArrowheads="1"/>
          </p:cNvSpPr>
          <p:nvPr/>
        </p:nvSpPr>
        <p:spPr bwMode="auto">
          <a:xfrm>
            <a:off x="381000" y="57150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200" b="1">
                <a:solidFill>
                  <a:srgbClr val="0093D0"/>
                </a:solidFill>
              </a:rPr>
              <a:t>NP3 Screen Tabs</a:t>
            </a:r>
          </a:p>
        </p:txBody>
      </p:sp>
      <p:cxnSp>
        <p:nvCxnSpPr>
          <p:cNvPr id="83989" name="Straight Connector 37">
            <a:extLst>
              <a:ext uri="{FF2B5EF4-FFF2-40B4-BE49-F238E27FC236}">
                <a16:creationId xmlns:a16="http://schemas.microsoft.com/office/drawing/2014/main" id="{AA4AC7AC-EB9A-4827-8A41-C01BB86E9F1E}"/>
              </a:ext>
            </a:extLst>
          </p:cNvPr>
          <p:cNvCxnSpPr>
            <a:cxnSpLocks noChangeShapeType="1"/>
          </p:cNvCxnSpPr>
          <p:nvPr/>
        </p:nvCxnSpPr>
        <p:spPr bwMode="auto">
          <a:xfrm>
            <a:off x="1524000" y="6019800"/>
            <a:ext cx="1371600" cy="228600"/>
          </a:xfrm>
          <a:prstGeom prst="line">
            <a:avLst/>
          </a:prstGeom>
          <a:noFill/>
          <a:ln w="12700" algn="ctr">
            <a:solidFill>
              <a:srgbClr val="FF0000"/>
            </a:solidFill>
            <a:round/>
            <a:headEnd/>
            <a:tailEnd/>
          </a:ln>
          <a:extLst>
            <a:ext uri="{909E8E84-426E-40DD-AFC4-6F175D3DCCD1}">
              <a14:hiddenFill xmlns:a14="http://schemas.microsoft.com/office/drawing/2010/main">
                <a:noFill/>
              </a14:hiddenFill>
            </a:ext>
          </a:extLst>
        </p:spPr>
      </p:cxnSp>
      <p:sp>
        <p:nvSpPr>
          <p:cNvPr id="83990" name="TextBox 39">
            <a:extLst>
              <a:ext uri="{FF2B5EF4-FFF2-40B4-BE49-F238E27FC236}">
                <a16:creationId xmlns:a16="http://schemas.microsoft.com/office/drawing/2014/main" id="{1C5F843A-8E7D-446C-8C6B-C958EC9E8516}"/>
              </a:ext>
            </a:extLst>
          </p:cNvPr>
          <p:cNvSpPr txBox="1">
            <a:spLocks noChangeArrowheads="1"/>
          </p:cNvSpPr>
          <p:nvPr/>
        </p:nvSpPr>
        <p:spPr bwMode="auto">
          <a:xfrm>
            <a:off x="2819400" y="4038600"/>
            <a:ext cx="320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FF0000"/>
                </a:solidFill>
              </a:rPr>
              <a:t>This is the screen that will be seen if an existing batch file containing tests data is opened.</a:t>
            </a:r>
          </a:p>
        </p:txBody>
      </p:sp>
      <p:cxnSp>
        <p:nvCxnSpPr>
          <p:cNvPr id="83991" name="Straight Connector 17">
            <a:extLst>
              <a:ext uri="{FF2B5EF4-FFF2-40B4-BE49-F238E27FC236}">
                <a16:creationId xmlns:a16="http://schemas.microsoft.com/office/drawing/2014/main" id="{33CA3C0D-10C5-41E7-9C3A-30BFB6335F4D}"/>
              </a:ext>
            </a:extLst>
          </p:cNvPr>
          <p:cNvCxnSpPr>
            <a:cxnSpLocks noChangeShapeType="1"/>
          </p:cNvCxnSpPr>
          <p:nvPr/>
        </p:nvCxnSpPr>
        <p:spPr bwMode="auto">
          <a:xfrm flipV="1">
            <a:off x="1524000" y="3429000"/>
            <a:ext cx="1295400" cy="990600"/>
          </a:xfrm>
          <a:prstGeom prst="line">
            <a:avLst/>
          </a:prstGeom>
          <a:noFill/>
          <a:ln w="12700" algn="ctr">
            <a:solidFill>
              <a:srgbClr val="FF0000"/>
            </a:solidFill>
            <a:round/>
            <a:headEnd/>
            <a:tailEnd/>
          </a:ln>
          <a:extLst>
            <a:ext uri="{909E8E84-426E-40DD-AFC4-6F175D3DCCD1}">
              <a14:hiddenFill xmlns:a14="http://schemas.microsoft.com/office/drawing/2010/main">
                <a:noFill/>
              </a14:hiddenFill>
            </a:ext>
          </a:extLst>
        </p:spPr>
      </p:cxnSp>
      <p:sp>
        <p:nvSpPr>
          <p:cNvPr id="83992" name="TextBox 15">
            <a:extLst>
              <a:ext uri="{FF2B5EF4-FFF2-40B4-BE49-F238E27FC236}">
                <a16:creationId xmlns:a16="http://schemas.microsoft.com/office/drawing/2014/main" id="{0CAF95ED-B5E1-4994-BDBD-12D60C2329C3}"/>
              </a:ext>
            </a:extLst>
          </p:cNvPr>
          <p:cNvSpPr txBox="1">
            <a:spLocks noChangeArrowheads="1"/>
          </p:cNvSpPr>
          <p:nvPr/>
        </p:nvSpPr>
        <p:spPr bwMode="auto">
          <a:xfrm>
            <a:off x="381000" y="41910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200" b="1">
                <a:solidFill>
                  <a:srgbClr val="0093D0"/>
                </a:solidFill>
              </a:rPr>
              <a:t>Test Row Number</a:t>
            </a:r>
          </a:p>
        </p:txBody>
      </p:sp>
      <p:sp>
        <p:nvSpPr>
          <p:cNvPr id="83993" name="TextBox 15">
            <a:extLst>
              <a:ext uri="{FF2B5EF4-FFF2-40B4-BE49-F238E27FC236}">
                <a16:creationId xmlns:a16="http://schemas.microsoft.com/office/drawing/2014/main" id="{2CF7052B-51BA-4A8E-ACE2-90047E473AA0}"/>
              </a:ext>
            </a:extLst>
          </p:cNvPr>
          <p:cNvSpPr txBox="1">
            <a:spLocks noChangeArrowheads="1"/>
          </p:cNvSpPr>
          <p:nvPr/>
        </p:nvSpPr>
        <p:spPr bwMode="auto">
          <a:xfrm>
            <a:off x="7086600" y="54864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200" b="1">
                <a:solidFill>
                  <a:srgbClr val="0093D0"/>
                </a:solidFill>
              </a:rPr>
              <a:t>Row Number Indicator</a:t>
            </a:r>
          </a:p>
        </p:txBody>
      </p:sp>
      <p:cxnSp>
        <p:nvCxnSpPr>
          <p:cNvPr id="83994" name="Straight Connector 33">
            <a:extLst>
              <a:ext uri="{FF2B5EF4-FFF2-40B4-BE49-F238E27FC236}">
                <a16:creationId xmlns:a16="http://schemas.microsoft.com/office/drawing/2014/main" id="{E984F7BB-FDEC-43CA-B34C-4EFA538EE022}"/>
              </a:ext>
            </a:extLst>
          </p:cNvPr>
          <p:cNvCxnSpPr>
            <a:cxnSpLocks noChangeShapeType="1"/>
          </p:cNvCxnSpPr>
          <p:nvPr/>
        </p:nvCxnSpPr>
        <p:spPr bwMode="auto">
          <a:xfrm flipH="1">
            <a:off x="6781800" y="5943600"/>
            <a:ext cx="457200" cy="381000"/>
          </a:xfrm>
          <a:prstGeom prst="line">
            <a:avLst/>
          </a:prstGeom>
          <a:noFill/>
          <a:ln w="12700" algn="ctr">
            <a:solidFill>
              <a:srgbClr val="FF0000"/>
            </a:solidFill>
            <a:round/>
            <a:headEnd/>
            <a:tailEnd/>
          </a:ln>
          <a:extLst>
            <a:ext uri="{909E8E84-426E-40DD-AFC4-6F175D3DCCD1}">
              <a14:hiddenFill xmlns:a14="http://schemas.microsoft.com/office/drawing/2010/main">
                <a:noFill/>
              </a14:hiddenFill>
            </a:ext>
          </a:extLst>
        </p:spPr>
      </p:cxnSp>
      <p:sp>
        <p:nvSpPr>
          <p:cNvPr id="83995" name="TextBox 18">
            <a:extLst>
              <a:ext uri="{FF2B5EF4-FFF2-40B4-BE49-F238E27FC236}">
                <a16:creationId xmlns:a16="http://schemas.microsoft.com/office/drawing/2014/main" id="{4E78F6D4-75C4-4AE5-889C-C7B6432B2B0D}"/>
              </a:ext>
            </a:extLst>
          </p:cNvPr>
          <p:cNvSpPr txBox="1">
            <a:spLocks noChangeArrowheads="1"/>
          </p:cNvSpPr>
          <p:nvPr/>
        </p:nvSpPr>
        <p:spPr bwMode="auto">
          <a:xfrm>
            <a:off x="309563" y="2379663"/>
            <a:ext cx="1371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200" b="1">
                <a:solidFill>
                  <a:srgbClr val="0093D0"/>
                </a:solidFill>
              </a:rPr>
              <a:t>Results Screen Toolbar</a:t>
            </a:r>
          </a:p>
          <a:p>
            <a:pPr algn="l" eaLnBrk="1" hangingPunct="1"/>
            <a:endParaRPr lang="en-GB" altLang="en-US" sz="1200" b="1">
              <a:solidFill>
                <a:srgbClr val="0093D0"/>
              </a:solidFill>
            </a:endParaRPr>
          </a:p>
        </p:txBody>
      </p:sp>
      <p:cxnSp>
        <p:nvCxnSpPr>
          <p:cNvPr id="83996" name="Straight Connector 17">
            <a:extLst>
              <a:ext uri="{FF2B5EF4-FFF2-40B4-BE49-F238E27FC236}">
                <a16:creationId xmlns:a16="http://schemas.microsoft.com/office/drawing/2014/main" id="{AA9AFAA3-DE1C-4948-97EB-48E6A3CB0EE4}"/>
              </a:ext>
            </a:extLst>
          </p:cNvPr>
          <p:cNvCxnSpPr>
            <a:cxnSpLocks noChangeShapeType="1"/>
          </p:cNvCxnSpPr>
          <p:nvPr/>
        </p:nvCxnSpPr>
        <p:spPr bwMode="auto">
          <a:xfrm>
            <a:off x="1798638" y="2628900"/>
            <a:ext cx="492125" cy="241300"/>
          </a:xfrm>
          <a:prstGeom prst="line">
            <a:avLst/>
          </a:prstGeom>
          <a:noFill/>
          <a:ln w="12700"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B5DA1F0-EC27-4323-82FF-24AC2FB74B25}"/>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84995" name="Rectangle 8">
            <a:extLst>
              <a:ext uri="{FF2B5EF4-FFF2-40B4-BE49-F238E27FC236}">
                <a16:creationId xmlns:a16="http://schemas.microsoft.com/office/drawing/2014/main" id="{93A1EB4B-2FCD-4C97-8851-9341CE07D472}"/>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84996" name="Billede 5" descr="LLOYD.jpg">
            <a:extLst>
              <a:ext uri="{FF2B5EF4-FFF2-40B4-BE49-F238E27FC236}">
                <a16:creationId xmlns:a16="http://schemas.microsoft.com/office/drawing/2014/main" id="{E9E6C869-93C4-4262-A9B5-9E214E8BBB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Slide Number Placeholder 5">
            <a:extLst>
              <a:ext uri="{FF2B5EF4-FFF2-40B4-BE49-F238E27FC236}">
                <a16:creationId xmlns:a16="http://schemas.microsoft.com/office/drawing/2014/main" id="{84A6F4B8-0B8B-4329-8E04-E5807DB7B52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E7139D-693B-4F4F-BC20-EA0243D2832A}" type="slidenum">
              <a:rPr lang="en-US" altLang="en-US">
                <a:solidFill>
                  <a:srgbClr val="808080"/>
                </a:solidFill>
              </a:rPr>
              <a:pPr eaLnBrk="1" hangingPunct="1"/>
              <a:t>82</a:t>
            </a:fld>
            <a:endParaRPr lang="en-US" altLang="en-US">
              <a:solidFill>
                <a:srgbClr val="808080"/>
              </a:solidFill>
            </a:endParaRPr>
          </a:p>
        </p:txBody>
      </p:sp>
      <p:sp>
        <p:nvSpPr>
          <p:cNvPr id="84998" name="TextBox 6">
            <a:extLst>
              <a:ext uri="{FF2B5EF4-FFF2-40B4-BE49-F238E27FC236}">
                <a16:creationId xmlns:a16="http://schemas.microsoft.com/office/drawing/2014/main" id="{939F221A-B583-4682-A129-913D9FDD9114}"/>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a:t>
            </a:r>
            <a:r>
              <a:rPr lang="en-GB" altLang="en-US" b="1" u="sng"/>
              <a:t>s Screen</a:t>
            </a:r>
          </a:p>
        </p:txBody>
      </p:sp>
      <p:sp>
        <p:nvSpPr>
          <p:cNvPr id="84999" name="TextBox 15">
            <a:extLst>
              <a:ext uri="{FF2B5EF4-FFF2-40B4-BE49-F238E27FC236}">
                <a16:creationId xmlns:a16="http://schemas.microsoft.com/office/drawing/2014/main" id="{472A3437-F149-43AE-AFAF-3374EBF7937E}"/>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85000" name="TextBox 10">
            <a:extLst>
              <a:ext uri="{FF2B5EF4-FFF2-40B4-BE49-F238E27FC236}">
                <a16:creationId xmlns:a16="http://schemas.microsoft.com/office/drawing/2014/main" id="{7F3E16C0-DA9F-4798-A6B0-6C402DE8A0A4}"/>
              </a:ext>
            </a:extLst>
          </p:cNvPr>
          <p:cNvSpPr txBox="1">
            <a:spLocks noChangeArrowheads="1"/>
          </p:cNvSpPr>
          <p:nvPr/>
        </p:nvSpPr>
        <p:spPr bwMode="auto">
          <a:xfrm>
            <a:off x="609600" y="1981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Overview</a:t>
            </a:r>
            <a:endParaRPr lang="en-GB" altLang="en-US" sz="1400" b="1">
              <a:solidFill>
                <a:srgbClr val="0093D0"/>
              </a:solidFill>
            </a:endParaRPr>
          </a:p>
        </p:txBody>
      </p:sp>
      <p:sp>
        <p:nvSpPr>
          <p:cNvPr id="85001" name="TextBox 15">
            <a:extLst>
              <a:ext uri="{FF2B5EF4-FFF2-40B4-BE49-F238E27FC236}">
                <a16:creationId xmlns:a16="http://schemas.microsoft.com/office/drawing/2014/main" id="{6FB4855C-9A96-4BE2-8257-CF5D7E60C9C1}"/>
              </a:ext>
            </a:extLst>
          </p:cNvPr>
          <p:cNvSpPr txBox="1">
            <a:spLocks noChangeArrowheads="1"/>
          </p:cNvSpPr>
          <p:nvPr/>
        </p:nvSpPr>
        <p:spPr bwMode="auto">
          <a:xfrm>
            <a:off x="609600" y="2362200"/>
            <a:ext cx="81534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Batch File Name:</a:t>
            </a:r>
          </a:p>
          <a:p>
            <a:pPr algn="l" eaLnBrk="1" hangingPunct="1"/>
            <a:endParaRPr lang="en-GB" altLang="en-US" sz="1400" b="1">
              <a:solidFill>
                <a:srgbClr val="0093D0"/>
              </a:solidFill>
            </a:endParaRPr>
          </a:p>
          <a:p>
            <a:pPr algn="l" eaLnBrk="1" hangingPunct="1"/>
            <a:r>
              <a:rPr lang="en-GB" altLang="en-US" sz="1400"/>
              <a:t>This is where the current batch file’s saved name is displayed.</a:t>
            </a:r>
          </a:p>
          <a:p>
            <a:pPr algn="l" eaLnBrk="1" hangingPunct="1"/>
            <a:endParaRPr lang="en-GB" altLang="en-US" sz="1400"/>
          </a:p>
          <a:p>
            <a:pPr algn="l" eaLnBrk="1" hangingPunct="1"/>
            <a:r>
              <a:rPr lang="en-GB" altLang="en-US" sz="1400" b="1">
                <a:solidFill>
                  <a:srgbClr val="0093D0"/>
                </a:solidFill>
              </a:rPr>
              <a:t>Batch File Selection Tab:</a:t>
            </a:r>
          </a:p>
          <a:p>
            <a:pPr algn="l" eaLnBrk="1" hangingPunct="1"/>
            <a:endParaRPr lang="en-GB" altLang="en-US" sz="1400" b="1">
              <a:solidFill>
                <a:srgbClr val="0093D0"/>
              </a:solidFill>
            </a:endParaRPr>
          </a:p>
          <a:p>
            <a:pPr algn="l" eaLnBrk="1" hangingPunct="1"/>
            <a:r>
              <a:rPr lang="en-GB" altLang="en-US" sz="1400"/>
              <a:t>It is possible to have more than one batch file open at any one time within the </a:t>
            </a:r>
            <a:r>
              <a:rPr lang="en-GB" altLang="en-US" sz="1400" i="1"/>
              <a:t>NexygenPlus</a:t>
            </a:r>
            <a:r>
              <a:rPr lang="en-GB" altLang="en-US" sz="1400"/>
              <a:t> screen. The tabs show the batch file name of each test opened. However, </a:t>
            </a:r>
            <a:r>
              <a:rPr lang="en-GB" altLang="en-US" sz="1400" b="1"/>
              <a:t>only</a:t>
            </a:r>
            <a:r>
              <a:rPr lang="en-GB" altLang="en-US" sz="1400"/>
              <a:t> </a:t>
            </a:r>
            <a:r>
              <a:rPr lang="en-GB" altLang="en-US" sz="1400" b="1"/>
              <a:t>one</a:t>
            </a:r>
            <a:r>
              <a:rPr lang="en-GB" altLang="en-US" sz="1400"/>
              <a:t> batch file can be run on a machine at any one time.  Any saved Machine Setup Schemes stored with any particular batch file will also be remembered when switching batch files and the user will be warned if a different scheme is currently selected.</a:t>
            </a:r>
          </a:p>
          <a:p>
            <a:pPr algn="l" eaLnBrk="1" hangingPunct="1"/>
            <a:endParaRPr lang="en-GB" altLang="en-US" sz="1400"/>
          </a:p>
          <a:p>
            <a:pPr algn="l" eaLnBrk="1" hangingPunct="1"/>
            <a:endParaRPr lang="en-GB" altLang="en-US" sz="1400"/>
          </a:p>
          <a:p>
            <a:pPr algn="l" eaLnBrk="1" hangingPunct="1"/>
            <a:endParaRPr lang="en-GB" altLang="en-US" sz="1400"/>
          </a:p>
          <a:p>
            <a:pPr algn="l" eaLnBrk="1" hangingPunct="1"/>
            <a:endParaRPr lang="en-GB" altLang="en-US" sz="1400"/>
          </a:p>
          <a:p>
            <a:pPr algn="l" eaLnBrk="1" hangingPunct="1"/>
            <a:endParaRPr lang="en-GB" altLang="en-US" sz="1400"/>
          </a:p>
          <a:p>
            <a:pPr algn="l" eaLnBrk="1" hangingPunct="1"/>
            <a:r>
              <a:rPr lang="en-GB" altLang="en-US" sz="1400"/>
              <a:t>The current batch file when selected will be indicated as the tab shown forward in focus.</a:t>
            </a:r>
            <a:endParaRPr lang="en-GB" altLang="en-US" sz="1400" b="1">
              <a:solidFill>
                <a:srgbClr val="0093D0"/>
              </a:solidFill>
            </a:endParaRPr>
          </a:p>
        </p:txBody>
      </p:sp>
      <p:pic>
        <p:nvPicPr>
          <p:cNvPr id="85002" name="Picture 3">
            <a:extLst>
              <a:ext uri="{FF2B5EF4-FFF2-40B4-BE49-F238E27FC236}">
                <a16:creationId xmlns:a16="http://schemas.microsoft.com/office/drawing/2014/main" id="{DCB013BB-B15D-4726-B578-868C4DFD6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105400"/>
            <a:ext cx="4876800" cy="3048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cxnSp>
        <p:nvCxnSpPr>
          <p:cNvPr id="85003" name="Straight Connector 28">
            <a:extLst>
              <a:ext uri="{FF2B5EF4-FFF2-40B4-BE49-F238E27FC236}">
                <a16:creationId xmlns:a16="http://schemas.microsoft.com/office/drawing/2014/main" id="{7EF2297E-6E8A-4D80-8A65-3DD7E83BB392}"/>
              </a:ext>
            </a:extLst>
          </p:cNvPr>
          <p:cNvCxnSpPr>
            <a:cxnSpLocks noChangeShapeType="1"/>
          </p:cNvCxnSpPr>
          <p:nvPr/>
        </p:nvCxnSpPr>
        <p:spPr bwMode="auto">
          <a:xfrm flipV="1">
            <a:off x="3124200" y="5410200"/>
            <a:ext cx="0" cy="381000"/>
          </a:xfrm>
          <a:prstGeom prst="line">
            <a:avLst/>
          </a:prstGeom>
          <a:noFill/>
          <a:ln w="12700"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68D4EC6-F95D-4B6A-8E46-254F24E7ED40}"/>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86019" name="Rectangle 8">
            <a:extLst>
              <a:ext uri="{FF2B5EF4-FFF2-40B4-BE49-F238E27FC236}">
                <a16:creationId xmlns:a16="http://schemas.microsoft.com/office/drawing/2014/main" id="{F19384FC-77DD-414B-BAF8-345487474C37}"/>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86020" name="Billede 5" descr="LLOYD.jpg">
            <a:extLst>
              <a:ext uri="{FF2B5EF4-FFF2-40B4-BE49-F238E27FC236}">
                <a16:creationId xmlns:a16="http://schemas.microsoft.com/office/drawing/2014/main" id="{59850E73-26D7-4B32-B4B8-E628DE7C2B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Slide Number Placeholder 5">
            <a:extLst>
              <a:ext uri="{FF2B5EF4-FFF2-40B4-BE49-F238E27FC236}">
                <a16:creationId xmlns:a16="http://schemas.microsoft.com/office/drawing/2014/main" id="{F0905484-452B-4328-9FA1-57F9C568EA5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7720E2-2F5D-4ED4-8292-BA7FF4F30316}" type="slidenum">
              <a:rPr lang="en-US" altLang="en-US">
                <a:solidFill>
                  <a:srgbClr val="808080"/>
                </a:solidFill>
              </a:rPr>
              <a:pPr eaLnBrk="1" hangingPunct="1"/>
              <a:t>83</a:t>
            </a:fld>
            <a:endParaRPr lang="en-US" altLang="en-US">
              <a:solidFill>
                <a:srgbClr val="808080"/>
              </a:solidFill>
            </a:endParaRPr>
          </a:p>
        </p:txBody>
      </p:sp>
      <p:sp>
        <p:nvSpPr>
          <p:cNvPr id="86022" name="TextBox 6">
            <a:extLst>
              <a:ext uri="{FF2B5EF4-FFF2-40B4-BE49-F238E27FC236}">
                <a16:creationId xmlns:a16="http://schemas.microsoft.com/office/drawing/2014/main" id="{59119B3A-E076-4C90-8D06-C852CD286080}"/>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86023" name="TextBox 15">
            <a:extLst>
              <a:ext uri="{FF2B5EF4-FFF2-40B4-BE49-F238E27FC236}">
                <a16:creationId xmlns:a16="http://schemas.microsoft.com/office/drawing/2014/main" id="{96A4CDCF-51E1-4CE1-8730-0C8099DD4C8C}"/>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86024" name="TextBox 10">
            <a:extLst>
              <a:ext uri="{FF2B5EF4-FFF2-40B4-BE49-F238E27FC236}">
                <a16:creationId xmlns:a16="http://schemas.microsoft.com/office/drawing/2014/main" id="{9C6838F7-44BE-4108-BB3E-B8714113C1A7}"/>
              </a:ext>
            </a:extLst>
          </p:cNvPr>
          <p:cNvSpPr txBox="1">
            <a:spLocks noChangeArrowheads="1"/>
          </p:cNvSpPr>
          <p:nvPr/>
        </p:nvSpPr>
        <p:spPr bwMode="auto">
          <a:xfrm>
            <a:off x="609600" y="1981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Overview</a:t>
            </a:r>
            <a:endParaRPr lang="en-GB" altLang="en-US" sz="1400" b="1">
              <a:solidFill>
                <a:srgbClr val="0093D0"/>
              </a:solidFill>
            </a:endParaRPr>
          </a:p>
        </p:txBody>
      </p:sp>
      <p:sp>
        <p:nvSpPr>
          <p:cNvPr id="86025" name="TextBox 15">
            <a:extLst>
              <a:ext uri="{FF2B5EF4-FFF2-40B4-BE49-F238E27FC236}">
                <a16:creationId xmlns:a16="http://schemas.microsoft.com/office/drawing/2014/main" id="{90483368-0C85-4FE2-848D-1600BCFE2B41}"/>
              </a:ext>
            </a:extLst>
          </p:cNvPr>
          <p:cNvSpPr txBox="1">
            <a:spLocks noChangeArrowheads="1"/>
          </p:cNvSpPr>
          <p:nvPr/>
        </p:nvSpPr>
        <p:spPr bwMode="auto">
          <a:xfrm>
            <a:off x="609600" y="2362200"/>
            <a:ext cx="815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Results Screen Toolbar:</a:t>
            </a:r>
          </a:p>
          <a:p>
            <a:pPr algn="l" eaLnBrk="1" hangingPunct="1"/>
            <a:endParaRPr lang="en-GB" altLang="en-US" sz="1400" b="1">
              <a:solidFill>
                <a:srgbClr val="0093D0"/>
              </a:solidFill>
            </a:endParaRPr>
          </a:p>
          <a:p>
            <a:pPr algn="l" eaLnBrk="1" hangingPunct="1"/>
            <a:r>
              <a:rPr lang="en-GB" altLang="en-US" sz="1400" b="1">
                <a:solidFill>
                  <a:srgbClr val="0093D0"/>
                </a:solidFill>
              </a:rPr>
              <a:t>File</a:t>
            </a:r>
          </a:p>
        </p:txBody>
      </p:sp>
      <p:pic>
        <p:nvPicPr>
          <p:cNvPr id="86026" name="Picture 13">
            <a:extLst>
              <a:ext uri="{FF2B5EF4-FFF2-40B4-BE49-F238E27FC236}">
                <a16:creationId xmlns:a16="http://schemas.microsoft.com/office/drawing/2014/main" id="{D31F75F1-0867-4637-8D8E-2D45B2D18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 y="3168650"/>
            <a:ext cx="2800350" cy="10096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86027" name="TextBox 14">
            <a:extLst>
              <a:ext uri="{FF2B5EF4-FFF2-40B4-BE49-F238E27FC236}">
                <a16:creationId xmlns:a16="http://schemas.microsoft.com/office/drawing/2014/main" id="{BFF8755A-B5B4-4F73-9735-94111A3BAA27}"/>
              </a:ext>
            </a:extLst>
          </p:cNvPr>
          <p:cNvSpPr txBox="1">
            <a:spLocks noChangeArrowheads="1"/>
          </p:cNvSpPr>
          <p:nvPr/>
        </p:nvSpPr>
        <p:spPr bwMode="auto">
          <a:xfrm>
            <a:off x="3549650" y="3078163"/>
            <a:ext cx="54308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solidFill>
                  <a:srgbClr val="0093D0"/>
                </a:solidFill>
              </a:rPr>
              <a:t>Open, Save</a:t>
            </a:r>
            <a:r>
              <a:rPr lang="en-GB" altLang="en-US" sz="1400"/>
              <a:t> and </a:t>
            </a:r>
            <a:r>
              <a:rPr lang="en-GB" altLang="en-US" sz="1400">
                <a:solidFill>
                  <a:srgbClr val="0093D0"/>
                </a:solidFill>
              </a:rPr>
              <a:t>Save As.. </a:t>
            </a:r>
            <a:r>
              <a:rPr lang="en-GB" altLang="en-US" sz="1400"/>
              <a:t>perform as standard Windows functions They are used to open a new batch file or save the file with the same name and location or different name or location.</a:t>
            </a:r>
          </a:p>
          <a:p>
            <a:pPr algn="l" eaLnBrk="1" hangingPunct="1"/>
            <a:endParaRPr lang="en-GB" altLang="en-US" sz="1400"/>
          </a:p>
          <a:p>
            <a:pPr algn="l" eaLnBrk="1" hangingPunct="1"/>
            <a:endParaRPr lang="en-GB" altLang="en-US" sz="1400"/>
          </a:p>
          <a:p>
            <a:pPr algn="l" eaLnBrk="1" hangingPunct="1"/>
            <a:endParaRPr lang="en-GB" altLang="en-US" sz="1400"/>
          </a:p>
          <a:p>
            <a:pPr algn="l" eaLnBrk="1" hangingPunct="1"/>
            <a:r>
              <a:rPr lang="en-GB" altLang="en-US" sz="1400">
                <a:solidFill>
                  <a:srgbClr val="0093D0"/>
                </a:solidFill>
              </a:rPr>
              <a:t>Save to Standards Library </a:t>
            </a:r>
            <a:r>
              <a:rPr lang="en-GB" altLang="en-US" sz="1400"/>
              <a:t>will store the current batch file in a dedicated area in the </a:t>
            </a:r>
            <a:r>
              <a:rPr lang="en-GB" altLang="en-US" sz="1400" b="1"/>
              <a:t>Shared</a:t>
            </a:r>
            <a:r>
              <a:rPr lang="en-GB" altLang="en-US" sz="1400"/>
              <a:t> folder. When a batch file is configured fully, it may be decided that this can be used as a Master Template File. This is used in conjunction with the Welcome Screen option </a:t>
            </a:r>
            <a:r>
              <a:rPr lang="en-GB" altLang="en-US" sz="1400" b="1"/>
              <a:t>Create Batch From Standards Library</a:t>
            </a:r>
            <a:r>
              <a:rPr lang="en-GB" altLang="en-US" sz="1400"/>
              <a:t>.</a:t>
            </a:r>
          </a:p>
          <a:p>
            <a:pPr algn="l" eaLnBrk="1" hangingPunct="1"/>
            <a:r>
              <a:rPr lang="en-GB" altLang="en-US" sz="1400"/>
              <a:t>The user is offered a list of batches stored in the standards library and to enter a new batch file name that will use the same settings.</a:t>
            </a:r>
          </a:p>
          <a:p>
            <a:pPr algn="l" eaLnBrk="1" hangingPunct="1"/>
            <a:r>
              <a:rPr lang="en-GB" altLang="en-US" sz="1400"/>
              <a:t>A newly created batch will be opened for use.</a:t>
            </a:r>
          </a:p>
        </p:txBody>
      </p:sp>
      <p:pic>
        <p:nvPicPr>
          <p:cNvPr id="86028" name="Picture 14">
            <a:extLst>
              <a:ext uri="{FF2B5EF4-FFF2-40B4-BE49-F238E27FC236}">
                <a16:creationId xmlns:a16="http://schemas.microsoft.com/office/drawing/2014/main" id="{53A4D432-8462-4043-8BFF-592BD7650E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 y="4416425"/>
            <a:ext cx="2809875" cy="3238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86029" name="Picture 15">
            <a:extLst>
              <a:ext uri="{FF2B5EF4-FFF2-40B4-BE49-F238E27FC236}">
                <a16:creationId xmlns:a16="http://schemas.microsoft.com/office/drawing/2014/main" id="{9CE685B7-44DD-4F43-8D4C-9C5EE6B934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7975" y="5030788"/>
            <a:ext cx="1914525" cy="4191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86030" name="TextBox 17">
            <a:extLst>
              <a:ext uri="{FF2B5EF4-FFF2-40B4-BE49-F238E27FC236}">
                <a16:creationId xmlns:a16="http://schemas.microsoft.com/office/drawing/2014/main" id="{41E643E6-ACE5-4B05-BD8C-4ECFB8F3B9EF}"/>
              </a:ext>
            </a:extLst>
          </p:cNvPr>
          <p:cNvSpPr txBox="1">
            <a:spLocks noChangeArrowheads="1"/>
          </p:cNvSpPr>
          <p:nvPr/>
        </p:nvSpPr>
        <p:spPr bwMode="auto">
          <a:xfrm>
            <a:off x="552450" y="6219825"/>
            <a:ext cx="7821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Note: </a:t>
            </a:r>
            <a:r>
              <a:rPr lang="en-GB" altLang="en-US" sz="1400"/>
              <a:t>To use the save to standards library option, the results screen </a:t>
            </a:r>
            <a:r>
              <a:rPr lang="en-GB" altLang="en-US" sz="1400" b="1"/>
              <a:t>must be </a:t>
            </a:r>
            <a:r>
              <a:rPr lang="en-GB" altLang="en-US" sz="1400"/>
              <a:t>displayed and in focus (selected).</a:t>
            </a:r>
            <a:endParaRPr lang="en-GB" altLang="en-US" sz="1400" b="1"/>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ED5D83-0992-48F6-B927-DF2D7BB9E5A9}"/>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87043" name="Rectangle 8">
            <a:extLst>
              <a:ext uri="{FF2B5EF4-FFF2-40B4-BE49-F238E27FC236}">
                <a16:creationId xmlns:a16="http://schemas.microsoft.com/office/drawing/2014/main" id="{D30067E3-0129-4E52-B849-724BDD60B4FD}"/>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87044" name="Billede 5" descr="LLOYD.jpg">
            <a:extLst>
              <a:ext uri="{FF2B5EF4-FFF2-40B4-BE49-F238E27FC236}">
                <a16:creationId xmlns:a16="http://schemas.microsoft.com/office/drawing/2014/main" id="{27F220CB-A60A-49A0-9E9A-BFA5680C35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Slide Number Placeholder 5">
            <a:extLst>
              <a:ext uri="{FF2B5EF4-FFF2-40B4-BE49-F238E27FC236}">
                <a16:creationId xmlns:a16="http://schemas.microsoft.com/office/drawing/2014/main" id="{608733C7-F8E5-4ACC-BD79-D50A46A23B6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F68BDD-3941-47FE-859D-D191C889E42E}" type="slidenum">
              <a:rPr lang="en-US" altLang="en-US">
                <a:solidFill>
                  <a:srgbClr val="808080"/>
                </a:solidFill>
              </a:rPr>
              <a:pPr eaLnBrk="1" hangingPunct="1"/>
              <a:t>84</a:t>
            </a:fld>
            <a:endParaRPr lang="en-US" altLang="en-US">
              <a:solidFill>
                <a:srgbClr val="808080"/>
              </a:solidFill>
            </a:endParaRPr>
          </a:p>
        </p:txBody>
      </p:sp>
      <p:sp>
        <p:nvSpPr>
          <p:cNvPr id="87046" name="TextBox 6">
            <a:extLst>
              <a:ext uri="{FF2B5EF4-FFF2-40B4-BE49-F238E27FC236}">
                <a16:creationId xmlns:a16="http://schemas.microsoft.com/office/drawing/2014/main" id="{C5DAC4D0-B0B0-48FF-BE23-C6A83F638F77}"/>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87047" name="TextBox 15">
            <a:extLst>
              <a:ext uri="{FF2B5EF4-FFF2-40B4-BE49-F238E27FC236}">
                <a16:creationId xmlns:a16="http://schemas.microsoft.com/office/drawing/2014/main" id="{50DB083D-7FE0-4F15-AB7C-FDD4EF099D7B}"/>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87048" name="TextBox 10">
            <a:extLst>
              <a:ext uri="{FF2B5EF4-FFF2-40B4-BE49-F238E27FC236}">
                <a16:creationId xmlns:a16="http://schemas.microsoft.com/office/drawing/2014/main" id="{CD1642EC-D0BB-4F08-8E64-E8DAA4AC25EA}"/>
              </a:ext>
            </a:extLst>
          </p:cNvPr>
          <p:cNvSpPr txBox="1">
            <a:spLocks noChangeArrowheads="1"/>
          </p:cNvSpPr>
          <p:nvPr/>
        </p:nvSpPr>
        <p:spPr bwMode="auto">
          <a:xfrm>
            <a:off x="609600" y="1981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Overview</a:t>
            </a:r>
            <a:endParaRPr lang="en-GB" altLang="en-US" sz="1400" b="1">
              <a:solidFill>
                <a:srgbClr val="0093D0"/>
              </a:solidFill>
            </a:endParaRPr>
          </a:p>
        </p:txBody>
      </p:sp>
      <p:sp>
        <p:nvSpPr>
          <p:cNvPr id="87049" name="TextBox 15">
            <a:extLst>
              <a:ext uri="{FF2B5EF4-FFF2-40B4-BE49-F238E27FC236}">
                <a16:creationId xmlns:a16="http://schemas.microsoft.com/office/drawing/2014/main" id="{D5CF550B-7CCC-4B47-AAA4-DE3A6ABCFDB8}"/>
              </a:ext>
            </a:extLst>
          </p:cNvPr>
          <p:cNvSpPr txBox="1">
            <a:spLocks noChangeArrowheads="1"/>
          </p:cNvSpPr>
          <p:nvPr/>
        </p:nvSpPr>
        <p:spPr bwMode="auto">
          <a:xfrm>
            <a:off x="609600" y="2362200"/>
            <a:ext cx="815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Results Screen Toolbar:</a:t>
            </a:r>
          </a:p>
          <a:p>
            <a:pPr algn="l" eaLnBrk="1" hangingPunct="1"/>
            <a:endParaRPr lang="en-GB" altLang="en-US" sz="1400" b="1">
              <a:solidFill>
                <a:srgbClr val="0093D0"/>
              </a:solidFill>
            </a:endParaRPr>
          </a:p>
          <a:p>
            <a:pPr algn="l" eaLnBrk="1" hangingPunct="1"/>
            <a:r>
              <a:rPr lang="en-GB" altLang="en-US" sz="1400" b="1">
                <a:solidFill>
                  <a:srgbClr val="0093D0"/>
                </a:solidFill>
              </a:rPr>
              <a:t>File</a:t>
            </a:r>
          </a:p>
        </p:txBody>
      </p:sp>
      <p:sp>
        <p:nvSpPr>
          <p:cNvPr id="87050" name="TextBox 14">
            <a:extLst>
              <a:ext uri="{FF2B5EF4-FFF2-40B4-BE49-F238E27FC236}">
                <a16:creationId xmlns:a16="http://schemas.microsoft.com/office/drawing/2014/main" id="{4E65ED94-54A4-4820-9157-83BD4060FD0E}"/>
              </a:ext>
            </a:extLst>
          </p:cNvPr>
          <p:cNvSpPr txBox="1">
            <a:spLocks noChangeArrowheads="1"/>
          </p:cNvSpPr>
          <p:nvPr/>
        </p:nvSpPr>
        <p:spPr bwMode="auto">
          <a:xfrm>
            <a:off x="3430588" y="3078163"/>
            <a:ext cx="571341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solidFill>
                  <a:srgbClr val="0093D0"/>
                </a:solidFill>
              </a:rPr>
              <a:t>Close </a:t>
            </a:r>
            <a:r>
              <a:rPr lang="en-GB" altLang="en-US" sz="1400"/>
              <a:t>will exit the Nexygen</a:t>
            </a:r>
            <a:r>
              <a:rPr lang="en-GB" altLang="en-US" sz="1400" i="1"/>
              <a:t>Plus</a:t>
            </a:r>
            <a:r>
              <a:rPr lang="en-GB" altLang="en-US" sz="1400"/>
              <a:t> software.</a:t>
            </a:r>
          </a:p>
          <a:p>
            <a:pPr algn="l" eaLnBrk="1" hangingPunct="1"/>
            <a:endParaRPr lang="en-GB" altLang="en-US" sz="1400"/>
          </a:p>
          <a:p>
            <a:pPr algn="l" eaLnBrk="1" hangingPunct="1"/>
            <a:r>
              <a:rPr lang="en-GB" altLang="en-US" sz="1400">
                <a:solidFill>
                  <a:srgbClr val="0093D0"/>
                </a:solidFill>
              </a:rPr>
              <a:t>Archive Now </a:t>
            </a:r>
            <a:r>
              <a:rPr lang="en-GB" altLang="en-US" sz="1400"/>
              <a:t>if archive settings are used, runs the archive operation.</a:t>
            </a:r>
          </a:p>
          <a:p>
            <a:pPr algn="l" eaLnBrk="1" hangingPunct="1"/>
            <a:endParaRPr lang="en-GB" altLang="en-US" sz="1400"/>
          </a:p>
          <a:p>
            <a:pPr algn="l" eaLnBrk="1" hangingPunct="1"/>
            <a:r>
              <a:rPr lang="en-GB" altLang="en-US" sz="1400">
                <a:solidFill>
                  <a:srgbClr val="0093D0"/>
                </a:solidFill>
              </a:rPr>
              <a:t>Export </a:t>
            </a:r>
            <a:r>
              <a:rPr lang="en-GB" altLang="en-US" sz="1400"/>
              <a:t>will create a basic .CSV export file of all test data displayed.</a:t>
            </a:r>
          </a:p>
          <a:p>
            <a:pPr algn="l" eaLnBrk="1" hangingPunct="1"/>
            <a:endParaRPr lang="en-GB" altLang="en-US" sz="1400"/>
          </a:p>
          <a:p>
            <a:pPr algn="l" eaLnBrk="1" hangingPunct="1"/>
            <a:r>
              <a:rPr lang="en-GB" altLang="en-US" sz="1400">
                <a:solidFill>
                  <a:srgbClr val="0093D0"/>
                </a:solidFill>
              </a:rPr>
              <a:t>Print.., Print Preview, Print Setup </a:t>
            </a:r>
            <a:r>
              <a:rPr lang="en-GB" altLang="en-US" sz="1400"/>
              <a:t>and </a:t>
            </a:r>
            <a:r>
              <a:rPr lang="en-GB" altLang="en-US" sz="1400">
                <a:solidFill>
                  <a:srgbClr val="0093D0"/>
                </a:solidFill>
              </a:rPr>
              <a:t>Page Setup </a:t>
            </a:r>
            <a:r>
              <a:rPr lang="en-GB" altLang="en-US" sz="1400"/>
              <a:t>are used to manage and create a screen print of the results table as is displayed.</a:t>
            </a:r>
          </a:p>
          <a:p>
            <a:pPr algn="l" eaLnBrk="1" hangingPunct="1"/>
            <a:endParaRPr lang="en-GB" altLang="en-US" sz="1400"/>
          </a:p>
          <a:p>
            <a:pPr algn="l" eaLnBrk="1" hangingPunct="1"/>
            <a:r>
              <a:rPr lang="en-GB" altLang="en-US" sz="1400">
                <a:solidFill>
                  <a:srgbClr val="0093D0"/>
                </a:solidFill>
              </a:rPr>
              <a:t>Send.. </a:t>
            </a:r>
            <a:r>
              <a:rPr lang="en-GB" altLang="en-US" sz="1400"/>
              <a:t>Will invoke the default email program if installed on the PC and prepare a new email screen with the batch file as an attachment.</a:t>
            </a:r>
          </a:p>
        </p:txBody>
      </p:sp>
      <p:pic>
        <p:nvPicPr>
          <p:cNvPr id="87051" name="Picture 2">
            <a:extLst>
              <a:ext uri="{FF2B5EF4-FFF2-40B4-BE49-F238E27FC236}">
                <a16:creationId xmlns:a16="http://schemas.microsoft.com/office/drawing/2014/main" id="{E92B9EA6-2652-434D-B0DB-6582C9F83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3168650"/>
            <a:ext cx="2790825" cy="22764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CF92501-F677-45B0-8B2B-AE8383A722C6}"/>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88067" name="Rectangle 8">
            <a:extLst>
              <a:ext uri="{FF2B5EF4-FFF2-40B4-BE49-F238E27FC236}">
                <a16:creationId xmlns:a16="http://schemas.microsoft.com/office/drawing/2014/main" id="{AEF9C3F7-D87B-43B7-984E-99C1BFEE080C}"/>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88068" name="Billede 5" descr="LLOYD.jpg">
            <a:extLst>
              <a:ext uri="{FF2B5EF4-FFF2-40B4-BE49-F238E27FC236}">
                <a16:creationId xmlns:a16="http://schemas.microsoft.com/office/drawing/2014/main" id="{A67C3A31-E985-48A6-B2DC-08DAB471CC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Slide Number Placeholder 5">
            <a:extLst>
              <a:ext uri="{FF2B5EF4-FFF2-40B4-BE49-F238E27FC236}">
                <a16:creationId xmlns:a16="http://schemas.microsoft.com/office/drawing/2014/main" id="{98E1C4C1-50A8-4D56-9793-393C93B8B25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665713-4FEE-4EAE-A67B-FAE597D4912E}" type="slidenum">
              <a:rPr lang="en-US" altLang="en-US">
                <a:solidFill>
                  <a:srgbClr val="808080"/>
                </a:solidFill>
              </a:rPr>
              <a:pPr eaLnBrk="1" hangingPunct="1"/>
              <a:t>85</a:t>
            </a:fld>
            <a:endParaRPr lang="en-US" altLang="en-US">
              <a:solidFill>
                <a:srgbClr val="808080"/>
              </a:solidFill>
            </a:endParaRPr>
          </a:p>
        </p:txBody>
      </p:sp>
      <p:sp>
        <p:nvSpPr>
          <p:cNvPr id="88070" name="TextBox 6">
            <a:extLst>
              <a:ext uri="{FF2B5EF4-FFF2-40B4-BE49-F238E27FC236}">
                <a16:creationId xmlns:a16="http://schemas.microsoft.com/office/drawing/2014/main" id="{9801DC2D-1FDC-495E-9CAE-86960FFA644C}"/>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88071" name="TextBox 15">
            <a:extLst>
              <a:ext uri="{FF2B5EF4-FFF2-40B4-BE49-F238E27FC236}">
                <a16:creationId xmlns:a16="http://schemas.microsoft.com/office/drawing/2014/main" id="{EB6D8320-DB66-4511-A8AF-949E341254F3}"/>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88072" name="TextBox 10">
            <a:extLst>
              <a:ext uri="{FF2B5EF4-FFF2-40B4-BE49-F238E27FC236}">
                <a16:creationId xmlns:a16="http://schemas.microsoft.com/office/drawing/2014/main" id="{5E18855D-0FBF-4632-B7D8-2E4549ADA392}"/>
              </a:ext>
            </a:extLst>
          </p:cNvPr>
          <p:cNvSpPr txBox="1">
            <a:spLocks noChangeArrowheads="1"/>
          </p:cNvSpPr>
          <p:nvPr/>
        </p:nvSpPr>
        <p:spPr bwMode="auto">
          <a:xfrm>
            <a:off x="609600" y="1981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Overview</a:t>
            </a:r>
            <a:endParaRPr lang="en-GB" altLang="en-US" sz="1400" b="1">
              <a:solidFill>
                <a:srgbClr val="0093D0"/>
              </a:solidFill>
            </a:endParaRPr>
          </a:p>
        </p:txBody>
      </p:sp>
      <p:sp>
        <p:nvSpPr>
          <p:cNvPr id="88073" name="TextBox 15">
            <a:extLst>
              <a:ext uri="{FF2B5EF4-FFF2-40B4-BE49-F238E27FC236}">
                <a16:creationId xmlns:a16="http://schemas.microsoft.com/office/drawing/2014/main" id="{62CFF994-743F-4852-A8AA-91EFC85F6C8B}"/>
              </a:ext>
            </a:extLst>
          </p:cNvPr>
          <p:cNvSpPr txBox="1">
            <a:spLocks noChangeArrowheads="1"/>
          </p:cNvSpPr>
          <p:nvPr/>
        </p:nvSpPr>
        <p:spPr bwMode="auto">
          <a:xfrm>
            <a:off x="609600" y="2362200"/>
            <a:ext cx="815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Results Screen Toolbar:</a:t>
            </a:r>
          </a:p>
          <a:p>
            <a:pPr algn="l" eaLnBrk="1" hangingPunct="1"/>
            <a:endParaRPr lang="en-GB" altLang="en-US" sz="1400" b="1">
              <a:solidFill>
                <a:srgbClr val="0093D0"/>
              </a:solidFill>
            </a:endParaRPr>
          </a:p>
          <a:p>
            <a:pPr algn="l" eaLnBrk="1" hangingPunct="1"/>
            <a:r>
              <a:rPr lang="en-GB" altLang="en-US" sz="1400" b="1">
                <a:solidFill>
                  <a:srgbClr val="0093D0"/>
                </a:solidFill>
              </a:rPr>
              <a:t>Edit</a:t>
            </a:r>
          </a:p>
        </p:txBody>
      </p:sp>
      <p:pic>
        <p:nvPicPr>
          <p:cNvPr id="88074" name="Picture 3">
            <a:extLst>
              <a:ext uri="{FF2B5EF4-FFF2-40B4-BE49-F238E27FC236}">
                <a16:creationId xmlns:a16="http://schemas.microsoft.com/office/drawing/2014/main" id="{3C09EC23-C8FD-4FAE-9437-6FE65767EE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3124200"/>
            <a:ext cx="2638425" cy="9525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88075" name="TextBox 13">
            <a:extLst>
              <a:ext uri="{FF2B5EF4-FFF2-40B4-BE49-F238E27FC236}">
                <a16:creationId xmlns:a16="http://schemas.microsoft.com/office/drawing/2014/main" id="{D64222D8-1AF3-4AA5-B2D0-AD30DB1B4A15}"/>
              </a:ext>
            </a:extLst>
          </p:cNvPr>
          <p:cNvSpPr txBox="1">
            <a:spLocks noChangeArrowheads="1"/>
          </p:cNvSpPr>
          <p:nvPr/>
        </p:nvSpPr>
        <p:spPr bwMode="auto">
          <a:xfrm>
            <a:off x="3359150" y="3032125"/>
            <a:ext cx="57848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When single or multiple rows are selected, the user can </a:t>
            </a:r>
            <a:r>
              <a:rPr lang="en-GB" altLang="en-US" sz="1400">
                <a:solidFill>
                  <a:srgbClr val="0093D0"/>
                </a:solidFill>
              </a:rPr>
              <a:t>Cut, Copy, Paste or Delete.</a:t>
            </a:r>
          </a:p>
          <a:p>
            <a:pPr algn="l" eaLnBrk="1" hangingPunct="1"/>
            <a:r>
              <a:rPr lang="en-GB" altLang="en-US" sz="1400"/>
              <a:t>Cut/Copy/Paste can be to another batch file or external document in text form.</a:t>
            </a:r>
          </a:p>
          <a:p>
            <a:pPr algn="l" eaLnBrk="1" hangingPunct="1"/>
            <a:endParaRPr lang="en-GB" altLang="en-US" sz="1400"/>
          </a:p>
          <a:p>
            <a:pPr algn="l" eaLnBrk="1" hangingPunct="1"/>
            <a:r>
              <a:rPr lang="en-GB" altLang="en-US" sz="1400">
                <a:solidFill>
                  <a:srgbClr val="0093D0"/>
                </a:solidFill>
              </a:rPr>
              <a:t>Got To Row... </a:t>
            </a:r>
            <a:r>
              <a:rPr lang="en-GB" altLang="en-US" sz="1400"/>
              <a:t>Allows the user to enter a specific valid row number which the software will jump to (useful in larger batches).</a:t>
            </a:r>
          </a:p>
          <a:p>
            <a:pPr algn="l" eaLnBrk="1" hangingPunct="1"/>
            <a:r>
              <a:rPr lang="en-GB" altLang="en-US" sz="1400">
                <a:solidFill>
                  <a:srgbClr val="0093D0"/>
                </a:solidFill>
              </a:rPr>
              <a:t>Clear Pass/Fail limits </a:t>
            </a:r>
            <a:r>
              <a:rPr lang="en-GB" altLang="en-US" sz="1400"/>
              <a:t>will remove any limits applied to Result Column or test row.</a:t>
            </a:r>
          </a:p>
          <a:p>
            <a:pPr algn="l" eaLnBrk="1" hangingPunct="1"/>
            <a:r>
              <a:rPr lang="en-GB" altLang="en-US" sz="1400">
                <a:solidFill>
                  <a:srgbClr val="0093D0"/>
                </a:solidFill>
              </a:rPr>
              <a:t>Select All</a:t>
            </a:r>
            <a:r>
              <a:rPr lang="en-GB" altLang="en-US" sz="1400"/>
              <a:t> will highlight all rows shown in the results screen.</a:t>
            </a:r>
          </a:p>
          <a:p>
            <a:pPr algn="l" eaLnBrk="1" hangingPunct="1"/>
            <a:endParaRPr lang="en-GB" altLang="en-US" sz="1400"/>
          </a:p>
          <a:p>
            <a:pPr algn="l" eaLnBrk="1" hangingPunct="1"/>
            <a:r>
              <a:rPr lang="en-GB" altLang="en-US" sz="1400">
                <a:solidFill>
                  <a:srgbClr val="0093D0"/>
                </a:solidFill>
              </a:rPr>
              <a:t>Insert New Test </a:t>
            </a:r>
            <a:r>
              <a:rPr lang="en-GB" altLang="en-US" sz="1400"/>
              <a:t>inserts a new test row repeated from the last.</a:t>
            </a:r>
          </a:p>
          <a:p>
            <a:pPr algn="l" eaLnBrk="1" hangingPunct="1"/>
            <a:r>
              <a:rPr lang="en-GB" altLang="en-US" sz="1400">
                <a:solidFill>
                  <a:srgbClr val="0093D0"/>
                </a:solidFill>
              </a:rPr>
              <a:t>Repeat This Test </a:t>
            </a:r>
            <a:r>
              <a:rPr lang="en-GB" altLang="en-US" sz="1400"/>
              <a:t>allows an existing row to be highlighted and repeated.</a:t>
            </a:r>
          </a:p>
          <a:p>
            <a:pPr algn="l" eaLnBrk="1" hangingPunct="1"/>
            <a:r>
              <a:rPr lang="en-GB" altLang="en-US" sz="1400">
                <a:solidFill>
                  <a:srgbClr val="0093D0"/>
                </a:solidFill>
              </a:rPr>
              <a:t>Open Test </a:t>
            </a:r>
            <a:r>
              <a:rPr lang="en-GB" altLang="en-US" sz="1400"/>
              <a:t>will open the setup window of a highlighted test row.</a:t>
            </a:r>
          </a:p>
          <a:p>
            <a:pPr algn="l" eaLnBrk="1" hangingPunct="1"/>
            <a:r>
              <a:rPr lang="en-GB" altLang="en-US" sz="1400">
                <a:solidFill>
                  <a:srgbClr val="0093D0"/>
                </a:solidFill>
              </a:rPr>
              <a:t>Use As Nominal Results </a:t>
            </a:r>
            <a:r>
              <a:rPr lang="en-GB" altLang="en-US" sz="1400"/>
              <a:t>allows any result quantity to be used as the nominal Pass/Fail limit value. The default setting is 10% of the nominal value. </a:t>
            </a:r>
          </a:p>
          <a:p>
            <a:pPr algn="l" eaLnBrk="1" hangingPunct="1"/>
            <a:endParaRPr lang="en-GB" altLang="en-US" sz="1400"/>
          </a:p>
        </p:txBody>
      </p:sp>
      <p:pic>
        <p:nvPicPr>
          <p:cNvPr id="88076" name="Picture 5">
            <a:extLst>
              <a:ext uri="{FF2B5EF4-FFF2-40B4-BE49-F238E27FC236}">
                <a16:creationId xmlns:a16="http://schemas.microsoft.com/office/drawing/2014/main" id="{C8A7BF84-23F9-4104-844B-C6AA4C5F05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25" y="4416425"/>
            <a:ext cx="2638425" cy="7239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88077" name="Picture 6">
            <a:extLst>
              <a:ext uri="{FF2B5EF4-FFF2-40B4-BE49-F238E27FC236}">
                <a16:creationId xmlns:a16="http://schemas.microsoft.com/office/drawing/2014/main" id="{1FF6A955-783F-460E-8BF4-96DE3E2171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75" y="5505450"/>
            <a:ext cx="2628900" cy="9715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1734741-9E13-46EC-9598-A4939E0D067E}"/>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89091" name="Rectangle 8">
            <a:extLst>
              <a:ext uri="{FF2B5EF4-FFF2-40B4-BE49-F238E27FC236}">
                <a16:creationId xmlns:a16="http://schemas.microsoft.com/office/drawing/2014/main" id="{2C6483DF-E0D3-4825-BFCE-3BD201474EAD}"/>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89092" name="Billede 5" descr="LLOYD.jpg">
            <a:extLst>
              <a:ext uri="{FF2B5EF4-FFF2-40B4-BE49-F238E27FC236}">
                <a16:creationId xmlns:a16="http://schemas.microsoft.com/office/drawing/2014/main" id="{51955580-9C2A-4A48-BECB-138BABA3F6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Slide Number Placeholder 5">
            <a:extLst>
              <a:ext uri="{FF2B5EF4-FFF2-40B4-BE49-F238E27FC236}">
                <a16:creationId xmlns:a16="http://schemas.microsoft.com/office/drawing/2014/main" id="{CA8F4CA8-0222-4218-ADAD-5732B13D241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B2424E-7064-4EDC-A65A-19543C47D843}" type="slidenum">
              <a:rPr lang="en-US" altLang="en-US">
                <a:solidFill>
                  <a:srgbClr val="808080"/>
                </a:solidFill>
              </a:rPr>
              <a:pPr eaLnBrk="1" hangingPunct="1"/>
              <a:t>86</a:t>
            </a:fld>
            <a:endParaRPr lang="en-US" altLang="en-US">
              <a:solidFill>
                <a:srgbClr val="808080"/>
              </a:solidFill>
            </a:endParaRPr>
          </a:p>
        </p:txBody>
      </p:sp>
      <p:sp>
        <p:nvSpPr>
          <p:cNvPr id="89094" name="TextBox 6">
            <a:extLst>
              <a:ext uri="{FF2B5EF4-FFF2-40B4-BE49-F238E27FC236}">
                <a16:creationId xmlns:a16="http://schemas.microsoft.com/office/drawing/2014/main" id="{38FED249-0ACD-4DE4-958B-CC3DCE7E721B}"/>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89095" name="TextBox 15">
            <a:extLst>
              <a:ext uri="{FF2B5EF4-FFF2-40B4-BE49-F238E27FC236}">
                <a16:creationId xmlns:a16="http://schemas.microsoft.com/office/drawing/2014/main" id="{5A3ED863-0DF6-4CD8-8E0F-977D69F21BD5}"/>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89096" name="TextBox 10">
            <a:extLst>
              <a:ext uri="{FF2B5EF4-FFF2-40B4-BE49-F238E27FC236}">
                <a16:creationId xmlns:a16="http://schemas.microsoft.com/office/drawing/2014/main" id="{66AD2233-B53A-43ED-A21F-E565C2250D4C}"/>
              </a:ext>
            </a:extLst>
          </p:cNvPr>
          <p:cNvSpPr txBox="1">
            <a:spLocks noChangeArrowheads="1"/>
          </p:cNvSpPr>
          <p:nvPr/>
        </p:nvSpPr>
        <p:spPr bwMode="auto">
          <a:xfrm>
            <a:off x="609600" y="1981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Overview</a:t>
            </a:r>
            <a:endParaRPr lang="en-GB" altLang="en-US" sz="1400" b="1">
              <a:solidFill>
                <a:srgbClr val="0093D0"/>
              </a:solidFill>
            </a:endParaRPr>
          </a:p>
        </p:txBody>
      </p:sp>
      <p:sp>
        <p:nvSpPr>
          <p:cNvPr id="89097" name="TextBox 15">
            <a:extLst>
              <a:ext uri="{FF2B5EF4-FFF2-40B4-BE49-F238E27FC236}">
                <a16:creationId xmlns:a16="http://schemas.microsoft.com/office/drawing/2014/main" id="{24EBF302-FA3D-4A70-8CC4-C516B3AC0AF8}"/>
              </a:ext>
            </a:extLst>
          </p:cNvPr>
          <p:cNvSpPr txBox="1">
            <a:spLocks noChangeArrowheads="1"/>
          </p:cNvSpPr>
          <p:nvPr/>
        </p:nvSpPr>
        <p:spPr bwMode="auto">
          <a:xfrm>
            <a:off x="609600" y="2362200"/>
            <a:ext cx="815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Results Screen Toolbar:</a:t>
            </a:r>
          </a:p>
          <a:p>
            <a:pPr algn="l" eaLnBrk="1" hangingPunct="1"/>
            <a:endParaRPr lang="en-GB" altLang="en-US" sz="1400" b="1">
              <a:solidFill>
                <a:srgbClr val="0093D0"/>
              </a:solidFill>
            </a:endParaRPr>
          </a:p>
          <a:p>
            <a:pPr algn="l" eaLnBrk="1" hangingPunct="1"/>
            <a:r>
              <a:rPr lang="en-GB" altLang="en-US" sz="1400" b="1">
                <a:solidFill>
                  <a:srgbClr val="0093D0"/>
                </a:solidFill>
              </a:rPr>
              <a:t>Edit</a:t>
            </a:r>
          </a:p>
        </p:txBody>
      </p:sp>
      <p:sp>
        <p:nvSpPr>
          <p:cNvPr id="89098" name="TextBox 13">
            <a:extLst>
              <a:ext uri="{FF2B5EF4-FFF2-40B4-BE49-F238E27FC236}">
                <a16:creationId xmlns:a16="http://schemas.microsoft.com/office/drawing/2014/main" id="{FDDABC5F-CEB3-4428-BA59-5FA6C66AFEA5}"/>
              </a:ext>
            </a:extLst>
          </p:cNvPr>
          <p:cNvSpPr txBox="1">
            <a:spLocks noChangeArrowheads="1"/>
          </p:cNvSpPr>
          <p:nvPr/>
        </p:nvSpPr>
        <p:spPr bwMode="auto">
          <a:xfrm>
            <a:off x="3422650" y="3151188"/>
            <a:ext cx="55848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solidFill>
                  <a:srgbClr val="0093D0"/>
                </a:solidFill>
              </a:rPr>
              <a:t>Test Automation </a:t>
            </a:r>
            <a:r>
              <a:rPr lang="en-GB" altLang="en-US" sz="1400"/>
              <a:t>opens the settings screen for test automation</a:t>
            </a:r>
          </a:p>
          <a:p>
            <a:pPr algn="l" eaLnBrk="1" hangingPunct="1"/>
            <a:r>
              <a:rPr lang="en-GB" altLang="en-US" sz="1400"/>
              <a:t>(batch).</a:t>
            </a:r>
          </a:p>
          <a:p>
            <a:pPr algn="l" eaLnBrk="1" hangingPunct="1"/>
            <a:r>
              <a:rPr lang="en-GB" altLang="en-US" sz="1400">
                <a:solidFill>
                  <a:srgbClr val="0093D0"/>
                </a:solidFill>
              </a:rPr>
              <a:t>Test Options </a:t>
            </a:r>
            <a:r>
              <a:rPr lang="en-GB" altLang="en-US" sz="1400"/>
              <a:t>opens the settings screen for test options (row).</a:t>
            </a:r>
          </a:p>
          <a:p>
            <a:pPr algn="l" eaLnBrk="1" hangingPunct="1"/>
            <a:endParaRPr lang="en-GB" altLang="en-US" sz="1400"/>
          </a:p>
          <a:p>
            <a:pPr algn="l" eaLnBrk="1" hangingPunct="1"/>
            <a:endParaRPr lang="en-GB" altLang="en-US" sz="1400"/>
          </a:p>
          <a:p>
            <a:pPr algn="l" eaLnBrk="1" hangingPunct="1"/>
            <a:endParaRPr lang="en-GB" altLang="en-US" sz="1400">
              <a:solidFill>
                <a:srgbClr val="0093D0"/>
              </a:solidFill>
            </a:endParaRPr>
          </a:p>
          <a:p>
            <a:pPr algn="l" eaLnBrk="1" hangingPunct="1"/>
            <a:r>
              <a:rPr lang="en-GB" altLang="en-US" sz="1400">
                <a:solidFill>
                  <a:srgbClr val="0093D0"/>
                </a:solidFill>
              </a:rPr>
              <a:t>SPC settings </a:t>
            </a:r>
            <a:r>
              <a:rPr lang="en-GB" altLang="en-US" sz="1400"/>
              <a:t>opens an entry screen to configure the subgroup size used for the statistics functions. (Default = 5 rows).</a:t>
            </a:r>
          </a:p>
          <a:p>
            <a:pPr algn="l" eaLnBrk="1" hangingPunct="1"/>
            <a:endParaRPr lang="en-GB" altLang="en-US" sz="1400"/>
          </a:p>
        </p:txBody>
      </p:sp>
      <p:pic>
        <p:nvPicPr>
          <p:cNvPr id="89099" name="Picture 2">
            <a:extLst>
              <a:ext uri="{FF2B5EF4-FFF2-40B4-BE49-F238E27FC236}">
                <a16:creationId xmlns:a16="http://schemas.microsoft.com/office/drawing/2014/main" id="{3C819088-1214-496E-8450-3AE607ABEB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3213100"/>
            <a:ext cx="2619375" cy="6858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89100" name="Picture 3">
            <a:extLst>
              <a:ext uri="{FF2B5EF4-FFF2-40B4-BE49-F238E27FC236}">
                <a16:creationId xmlns:a16="http://schemas.microsoft.com/office/drawing/2014/main" id="{B1AD5392-E113-42F0-8B60-73891475DE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88" y="4470400"/>
            <a:ext cx="2114550" cy="12477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6A56C92-E79F-4600-9854-B18528891A38}"/>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90115" name="Rectangle 8">
            <a:extLst>
              <a:ext uri="{FF2B5EF4-FFF2-40B4-BE49-F238E27FC236}">
                <a16:creationId xmlns:a16="http://schemas.microsoft.com/office/drawing/2014/main" id="{59AF76F7-4D37-465F-AE9D-13712F64FE18}"/>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90116" name="Billede 5" descr="LLOYD.jpg">
            <a:extLst>
              <a:ext uri="{FF2B5EF4-FFF2-40B4-BE49-F238E27FC236}">
                <a16:creationId xmlns:a16="http://schemas.microsoft.com/office/drawing/2014/main" id="{979E9DD6-D8CC-41E6-966F-8A5226CC71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Slide Number Placeholder 5">
            <a:extLst>
              <a:ext uri="{FF2B5EF4-FFF2-40B4-BE49-F238E27FC236}">
                <a16:creationId xmlns:a16="http://schemas.microsoft.com/office/drawing/2014/main" id="{84177BCC-037B-407E-9753-C64CD9F15AE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114DD0-47BF-4B4D-BEC3-752CD72B6335}" type="slidenum">
              <a:rPr lang="en-US" altLang="en-US">
                <a:solidFill>
                  <a:srgbClr val="808080"/>
                </a:solidFill>
              </a:rPr>
              <a:pPr eaLnBrk="1" hangingPunct="1"/>
              <a:t>87</a:t>
            </a:fld>
            <a:endParaRPr lang="en-US" altLang="en-US">
              <a:solidFill>
                <a:srgbClr val="808080"/>
              </a:solidFill>
            </a:endParaRPr>
          </a:p>
        </p:txBody>
      </p:sp>
      <p:sp>
        <p:nvSpPr>
          <p:cNvPr id="90118" name="TextBox 6">
            <a:extLst>
              <a:ext uri="{FF2B5EF4-FFF2-40B4-BE49-F238E27FC236}">
                <a16:creationId xmlns:a16="http://schemas.microsoft.com/office/drawing/2014/main" id="{DFF9597F-81EF-4594-945E-E672A348990F}"/>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90119" name="TextBox 15">
            <a:extLst>
              <a:ext uri="{FF2B5EF4-FFF2-40B4-BE49-F238E27FC236}">
                <a16:creationId xmlns:a16="http://schemas.microsoft.com/office/drawing/2014/main" id="{D4D5E6EA-45FC-4AB7-8341-87E88F775BAA}"/>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90120" name="TextBox 10">
            <a:extLst>
              <a:ext uri="{FF2B5EF4-FFF2-40B4-BE49-F238E27FC236}">
                <a16:creationId xmlns:a16="http://schemas.microsoft.com/office/drawing/2014/main" id="{43EF9CDF-2059-43F7-9D99-86C1777D984F}"/>
              </a:ext>
            </a:extLst>
          </p:cNvPr>
          <p:cNvSpPr txBox="1">
            <a:spLocks noChangeArrowheads="1"/>
          </p:cNvSpPr>
          <p:nvPr/>
        </p:nvSpPr>
        <p:spPr bwMode="auto">
          <a:xfrm>
            <a:off x="609600" y="1981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Overview</a:t>
            </a:r>
            <a:endParaRPr lang="en-GB" altLang="en-US" sz="1400" b="1">
              <a:solidFill>
                <a:srgbClr val="0093D0"/>
              </a:solidFill>
            </a:endParaRPr>
          </a:p>
        </p:txBody>
      </p:sp>
      <p:sp>
        <p:nvSpPr>
          <p:cNvPr id="90121" name="TextBox 15">
            <a:extLst>
              <a:ext uri="{FF2B5EF4-FFF2-40B4-BE49-F238E27FC236}">
                <a16:creationId xmlns:a16="http://schemas.microsoft.com/office/drawing/2014/main" id="{48A17C3C-3360-442B-BE37-3C8D8DFC3CC6}"/>
              </a:ext>
            </a:extLst>
          </p:cNvPr>
          <p:cNvSpPr txBox="1">
            <a:spLocks noChangeArrowheads="1"/>
          </p:cNvSpPr>
          <p:nvPr/>
        </p:nvSpPr>
        <p:spPr bwMode="auto">
          <a:xfrm>
            <a:off x="609600" y="2362200"/>
            <a:ext cx="815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Results Screen Toolbar:</a:t>
            </a:r>
          </a:p>
          <a:p>
            <a:pPr algn="l" eaLnBrk="1" hangingPunct="1"/>
            <a:endParaRPr lang="en-GB" altLang="en-US" sz="1400" b="1">
              <a:solidFill>
                <a:srgbClr val="0093D0"/>
              </a:solidFill>
            </a:endParaRPr>
          </a:p>
          <a:p>
            <a:pPr algn="l" eaLnBrk="1" hangingPunct="1"/>
            <a:r>
              <a:rPr lang="en-GB" altLang="en-US" sz="1400" b="1">
                <a:solidFill>
                  <a:srgbClr val="0093D0"/>
                </a:solidFill>
              </a:rPr>
              <a:t>View</a:t>
            </a:r>
          </a:p>
        </p:txBody>
      </p:sp>
      <p:sp>
        <p:nvSpPr>
          <p:cNvPr id="90122" name="TextBox 13">
            <a:extLst>
              <a:ext uri="{FF2B5EF4-FFF2-40B4-BE49-F238E27FC236}">
                <a16:creationId xmlns:a16="http://schemas.microsoft.com/office/drawing/2014/main" id="{DF6D79D9-D746-41D1-9F08-1CF407A0531B}"/>
              </a:ext>
            </a:extLst>
          </p:cNvPr>
          <p:cNvSpPr txBox="1">
            <a:spLocks noChangeArrowheads="1"/>
          </p:cNvSpPr>
          <p:nvPr/>
        </p:nvSpPr>
        <p:spPr bwMode="auto">
          <a:xfrm>
            <a:off x="3168650" y="3051175"/>
            <a:ext cx="58388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Select whether the </a:t>
            </a:r>
            <a:r>
              <a:rPr lang="en-GB" altLang="en-US" sz="1400">
                <a:solidFill>
                  <a:srgbClr val="0093D0"/>
                </a:solidFill>
              </a:rPr>
              <a:t>Toolbar</a:t>
            </a:r>
            <a:r>
              <a:rPr lang="en-GB" altLang="en-US" sz="1400"/>
              <a:t> 	      is shown.</a:t>
            </a:r>
          </a:p>
          <a:p>
            <a:pPr algn="l" eaLnBrk="1" hangingPunct="1"/>
            <a:r>
              <a:rPr lang="en-GB" altLang="en-US" sz="1400"/>
              <a:t>Select whether </a:t>
            </a:r>
            <a:r>
              <a:rPr lang="en-GB" altLang="en-US" sz="1400">
                <a:solidFill>
                  <a:srgbClr val="0093D0"/>
                </a:solidFill>
              </a:rPr>
              <a:t>Column Headers </a:t>
            </a:r>
            <a:r>
              <a:rPr lang="en-GB" altLang="en-US" sz="1400"/>
              <a:t>are shown or hidden.</a:t>
            </a:r>
          </a:p>
          <a:p>
            <a:pPr algn="l" eaLnBrk="1" hangingPunct="1"/>
            <a:r>
              <a:rPr lang="en-GB" altLang="en-US" sz="1400"/>
              <a:t>Selects whether the </a:t>
            </a:r>
            <a:r>
              <a:rPr lang="en-GB" altLang="en-US" sz="1400">
                <a:solidFill>
                  <a:srgbClr val="0093D0"/>
                </a:solidFill>
              </a:rPr>
              <a:t>Row Number </a:t>
            </a:r>
            <a:r>
              <a:rPr lang="en-GB" altLang="en-US" sz="1400"/>
              <a:t>is displayed or hidden.</a:t>
            </a:r>
          </a:p>
          <a:p>
            <a:pPr algn="l" eaLnBrk="1" hangingPunct="1"/>
            <a:r>
              <a:rPr lang="en-GB" altLang="en-US" sz="1400">
                <a:solidFill>
                  <a:srgbClr val="0093D0"/>
                </a:solidFill>
              </a:rPr>
              <a:t>Status Bar </a:t>
            </a:r>
            <a:r>
              <a:rPr lang="en-GB" altLang="en-US" sz="1400"/>
              <a:t>shows/hides the test row information at the bottom of the graph screen.</a:t>
            </a:r>
          </a:p>
          <a:p>
            <a:pPr algn="l" eaLnBrk="1" hangingPunct="1"/>
            <a:endParaRPr lang="en-GB" altLang="en-US" sz="1400"/>
          </a:p>
          <a:p>
            <a:pPr algn="l" eaLnBrk="1" hangingPunct="1"/>
            <a:endParaRPr lang="en-GB" altLang="en-US" sz="1400"/>
          </a:p>
          <a:p>
            <a:pPr algn="l" eaLnBrk="1" hangingPunct="1"/>
            <a:r>
              <a:rPr lang="en-GB" altLang="en-US" sz="1400"/>
              <a:t>Show </a:t>
            </a:r>
            <a:r>
              <a:rPr lang="en-GB" altLang="en-US" sz="1400" b="1">
                <a:solidFill>
                  <a:srgbClr val="00FF00"/>
                </a:solidFill>
              </a:rPr>
              <a:t>Pass</a:t>
            </a:r>
            <a:r>
              <a:rPr lang="en-GB" altLang="en-US" sz="1400"/>
              <a:t>/</a:t>
            </a:r>
            <a:r>
              <a:rPr lang="en-GB" altLang="en-US" sz="1400" b="1">
                <a:solidFill>
                  <a:srgbClr val="FF0000"/>
                </a:solidFill>
              </a:rPr>
              <a:t>Fail</a:t>
            </a:r>
            <a:r>
              <a:rPr lang="en-GB" altLang="en-US" sz="1400"/>
              <a:t> Status is used in conjunction with the default Boolean result </a:t>
            </a:r>
            <a:r>
              <a:rPr lang="en-GB" altLang="en-US" sz="1400" b="1"/>
              <a:t>Sample Passed</a:t>
            </a:r>
            <a:r>
              <a:rPr lang="en-GB" altLang="en-US" sz="1400"/>
              <a:t>. The rows will change colour accordingly. </a:t>
            </a:r>
          </a:p>
          <a:p>
            <a:pPr algn="l" eaLnBrk="1" hangingPunct="1"/>
            <a:endParaRPr lang="en-GB" altLang="en-US" sz="1400"/>
          </a:p>
        </p:txBody>
      </p:sp>
      <p:pic>
        <p:nvPicPr>
          <p:cNvPr id="90123" name="Picture 2">
            <a:extLst>
              <a:ext uri="{FF2B5EF4-FFF2-40B4-BE49-F238E27FC236}">
                <a16:creationId xmlns:a16="http://schemas.microsoft.com/office/drawing/2014/main" id="{03CBCDC0-8134-4027-A510-632741DE3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38" y="3155950"/>
            <a:ext cx="2228850" cy="9429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90124" name="Picture 3">
            <a:extLst>
              <a:ext uri="{FF2B5EF4-FFF2-40B4-BE49-F238E27FC236}">
                <a16:creationId xmlns:a16="http://schemas.microsoft.com/office/drawing/2014/main" id="{8A689D6D-0F6C-4782-9D41-35B0452E00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1788" y="3057525"/>
            <a:ext cx="800100" cy="2190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90125" name="Picture 4">
            <a:extLst>
              <a:ext uri="{FF2B5EF4-FFF2-40B4-BE49-F238E27FC236}">
                <a16:creationId xmlns:a16="http://schemas.microsoft.com/office/drawing/2014/main" id="{E19C5FE7-2D5C-439E-9FE2-A92D5DED2A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113" y="4648200"/>
            <a:ext cx="2257425" cy="2952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90126" name="TextBox 15">
            <a:extLst>
              <a:ext uri="{FF2B5EF4-FFF2-40B4-BE49-F238E27FC236}">
                <a16:creationId xmlns:a16="http://schemas.microsoft.com/office/drawing/2014/main" id="{4322FC8D-2F6C-4698-8529-1853811DC6EA}"/>
              </a:ext>
            </a:extLst>
          </p:cNvPr>
          <p:cNvSpPr txBox="1">
            <a:spLocks noChangeArrowheads="1"/>
          </p:cNvSpPr>
          <p:nvPr/>
        </p:nvSpPr>
        <p:spPr bwMode="auto">
          <a:xfrm>
            <a:off x="506413" y="5821363"/>
            <a:ext cx="8439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Note: </a:t>
            </a:r>
            <a:r>
              <a:rPr lang="en-GB" altLang="en-US" sz="1400"/>
              <a:t>A batch with no Pass/Fail limits configured will default the Sample Passed result to </a:t>
            </a:r>
            <a:r>
              <a:rPr lang="en-GB" altLang="en-US" sz="1400" b="1"/>
              <a:t>True</a:t>
            </a:r>
            <a:r>
              <a:rPr lang="en-GB" altLang="en-US" sz="1400"/>
              <a:t> or </a:t>
            </a:r>
            <a:r>
              <a:rPr lang="en-GB" altLang="en-US" sz="1400" b="1"/>
              <a:t>Pass</a:t>
            </a:r>
            <a:endParaRPr lang="en-GB" altLang="en-US" sz="14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8B262EB-8892-4040-A8DB-8C47E6F2267B}"/>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91139" name="Rectangle 8">
            <a:extLst>
              <a:ext uri="{FF2B5EF4-FFF2-40B4-BE49-F238E27FC236}">
                <a16:creationId xmlns:a16="http://schemas.microsoft.com/office/drawing/2014/main" id="{3E370FFF-E41E-46D1-919D-B8571255C923}"/>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91140" name="Billede 5" descr="LLOYD.jpg">
            <a:extLst>
              <a:ext uri="{FF2B5EF4-FFF2-40B4-BE49-F238E27FC236}">
                <a16:creationId xmlns:a16="http://schemas.microsoft.com/office/drawing/2014/main" id="{7C011598-9ECF-462F-A5ED-31D5628B4F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Slide Number Placeholder 5">
            <a:extLst>
              <a:ext uri="{FF2B5EF4-FFF2-40B4-BE49-F238E27FC236}">
                <a16:creationId xmlns:a16="http://schemas.microsoft.com/office/drawing/2014/main" id="{F348239B-066A-486B-B163-D1142DB5E5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BBAFEB-7316-4FFC-948E-11A35B35E74C}" type="slidenum">
              <a:rPr lang="en-US" altLang="en-US">
                <a:solidFill>
                  <a:srgbClr val="808080"/>
                </a:solidFill>
              </a:rPr>
              <a:pPr eaLnBrk="1" hangingPunct="1"/>
              <a:t>88</a:t>
            </a:fld>
            <a:endParaRPr lang="en-US" altLang="en-US">
              <a:solidFill>
                <a:srgbClr val="808080"/>
              </a:solidFill>
            </a:endParaRPr>
          </a:p>
        </p:txBody>
      </p:sp>
      <p:sp>
        <p:nvSpPr>
          <p:cNvPr id="91142" name="TextBox 6">
            <a:extLst>
              <a:ext uri="{FF2B5EF4-FFF2-40B4-BE49-F238E27FC236}">
                <a16:creationId xmlns:a16="http://schemas.microsoft.com/office/drawing/2014/main" id="{C3966C12-5A94-4917-85B6-A78962215E39}"/>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91143" name="TextBox 15">
            <a:extLst>
              <a:ext uri="{FF2B5EF4-FFF2-40B4-BE49-F238E27FC236}">
                <a16:creationId xmlns:a16="http://schemas.microsoft.com/office/drawing/2014/main" id="{0616B8BB-43CD-4DFF-BA98-F926EB421959}"/>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91144" name="TextBox 10">
            <a:extLst>
              <a:ext uri="{FF2B5EF4-FFF2-40B4-BE49-F238E27FC236}">
                <a16:creationId xmlns:a16="http://schemas.microsoft.com/office/drawing/2014/main" id="{D3DABF2C-6763-425B-A0FC-3752476323AC}"/>
              </a:ext>
            </a:extLst>
          </p:cNvPr>
          <p:cNvSpPr txBox="1">
            <a:spLocks noChangeArrowheads="1"/>
          </p:cNvSpPr>
          <p:nvPr/>
        </p:nvSpPr>
        <p:spPr bwMode="auto">
          <a:xfrm>
            <a:off x="609600" y="1981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Overview</a:t>
            </a:r>
            <a:endParaRPr lang="en-GB" altLang="en-US" sz="1400" b="1">
              <a:solidFill>
                <a:srgbClr val="0093D0"/>
              </a:solidFill>
            </a:endParaRPr>
          </a:p>
        </p:txBody>
      </p:sp>
      <p:sp>
        <p:nvSpPr>
          <p:cNvPr id="91145" name="TextBox 15">
            <a:extLst>
              <a:ext uri="{FF2B5EF4-FFF2-40B4-BE49-F238E27FC236}">
                <a16:creationId xmlns:a16="http://schemas.microsoft.com/office/drawing/2014/main" id="{A400EA29-97C6-4E1E-8E1D-1D35EA2610A4}"/>
              </a:ext>
            </a:extLst>
          </p:cNvPr>
          <p:cNvSpPr txBox="1">
            <a:spLocks noChangeArrowheads="1"/>
          </p:cNvSpPr>
          <p:nvPr/>
        </p:nvSpPr>
        <p:spPr bwMode="auto">
          <a:xfrm>
            <a:off x="609600" y="2362200"/>
            <a:ext cx="815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Results Screen Toolbar:</a:t>
            </a:r>
          </a:p>
          <a:p>
            <a:pPr algn="l" eaLnBrk="1" hangingPunct="1"/>
            <a:endParaRPr lang="en-GB" altLang="en-US" sz="1400" b="1">
              <a:solidFill>
                <a:srgbClr val="0093D0"/>
              </a:solidFill>
            </a:endParaRPr>
          </a:p>
          <a:p>
            <a:pPr algn="l" eaLnBrk="1" hangingPunct="1"/>
            <a:r>
              <a:rPr lang="en-GB" altLang="en-US" sz="1400" b="1">
                <a:solidFill>
                  <a:srgbClr val="0093D0"/>
                </a:solidFill>
              </a:rPr>
              <a:t>View</a:t>
            </a:r>
          </a:p>
        </p:txBody>
      </p:sp>
      <p:sp>
        <p:nvSpPr>
          <p:cNvPr id="91146" name="TextBox 13">
            <a:extLst>
              <a:ext uri="{FF2B5EF4-FFF2-40B4-BE49-F238E27FC236}">
                <a16:creationId xmlns:a16="http://schemas.microsoft.com/office/drawing/2014/main" id="{6B0A61A1-B7A0-4CAD-B5D3-46EF1CE76D0D}"/>
              </a:ext>
            </a:extLst>
          </p:cNvPr>
          <p:cNvSpPr txBox="1">
            <a:spLocks noChangeArrowheads="1"/>
          </p:cNvSpPr>
          <p:nvPr/>
        </p:nvSpPr>
        <p:spPr bwMode="auto">
          <a:xfrm>
            <a:off x="3168650" y="3051175"/>
            <a:ext cx="5838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solidFill>
                  <a:srgbClr val="0093D0"/>
                </a:solidFill>
              </a:rPr>
              <a:t>Show/Hide Columns </a:t>
            </a:r>
            <a:r>
              <a:rPr lang="en-GB" altLang="en-US" sz="1400"/>
              <a:t>allows the user to select which column headers and respective results are to be shown in the results window.</a:t>
            </a:r>
          </a:p>
        </p:txBody>
      </p:sp>
      <p:pic>
        <p:nvPicPr>
          <p:cNvPr id="91147" name="Picture 2">
            <a:extLst>
              <a:ext uri="{FF2B5EF4-FFF2-40B4-BE49-F238E27FC236}">
                <a16:creationId xmlns:a16="http://schemas.microsoft.com/office/drawing/2014/main" id="{0C94AC67-2B5C-49C3-A5FE-376F3304A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8" y="3146425"/>
            <a:ext cx="2276475" cy="2762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91148" name="Picture 3">
            <a:extLst>
              <a:ext uri="{FF2B5EF4-FFF2-40B4-BE49-F238E27FC236}">
                <a16:creationId xmlns:a16="http://schemas.microsoft.com/office/drawing/2014/main" id="{DCBFBD14-3103-41BC-ABE6-E48EC63183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38" y="3771900"/>
            <a:ext cx="3578225" cy="22034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91149" name="TextBox 16">
            <a:extLst>
              <a:ext uri="{FF2B5EF4-FFF2-40B4-BE49-F238E27FC236}">
                <a16:creationId xmlns:a16="http://schemas.microsoft.com/office/drawing/2014/main" id="{1919037E-9142-4910-8621-961A2FE8B4FB}"/>
              </a:ext>
            </a:extLst>
          </p:cNvPr>
          <p:cNvSpPr txBox="1">
            <a:spLocks noChangeArrowheads="1"/>
          </p:cNvSpPr>
          <p:nvPr/>
        </p:nvSpPr>
        <p:spPr bwMode="auto">
          <a:xfrm>
            <a:off x="4337050" y="3703638"/>
            <a:ext cx="4579938"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The </a:t>
            </a:r>
            <a:r>
              <a:rPr lang="en-GB" altLang="en-US" sz="1400">
                <a:solidFill>
                  <a:srgbClr val="0093D0"/>
                </a:solidFill>
              </a:rPr>
              <a:t>View Columns </a:t>
            </a:r>
            <a:r>
              <a:rPr lang="en-GB" altLang="en-US" sz="1400"/>
              <a:t>window shows all ‘historic’ column header names that have been created in the batch file. Checking or un-checking the box next to the result name will add/remove the result from the visible results screen.</a:t>
            </a:r>
          </a:p>
          <a:p>
            <a:pPr algn="l" eaLnBrk="1" hangingPunct="1"/>
            <a:endParaRPr lang="en-GB" altLang="en-US" sz="1400"/>
          </a:p>
          <a:p>
            <a:pPr algn="l" eaLnBrk="1" hangingPunct="1"/>
            <a:r>
              <a:rPr lang="en-GB" altLang="en-US" sz="1400"/>
              <a:t>Renamed results from the original column header name will update in the list of view columns.</a:t>
            </a:r>
          </a:p>
        </p:txBody>
      </p:sp>
      <p:sp>
        <p:nvSpPr>
          <p:cNvPr id="91150" name="TextBox 15">
            <a:extLst>
              <a:ext uri="{FF2B5EF4-FFF2-40B4-BE49-F238E27FC236}">
                <a16:creationId xmlns:a16="http://schemas.microsoft.com/office/drawing/2014/main" id="{FD545A1A-774F-4A13-92EA-FD09ABDF699B}"/>
              </a:ext>
            </a:extLst>
          </p:cNvPr>
          <p:cNvSpPr txBox="1">
            <a:spLocks noChangeArrowheads="1"/>
          </p:cNvSpPr>
          <p:nvPr/>
        </p:nvSpPr>
        <p:spPr bwMode="auto">
          <a:xfrm>
            <a:off x="533400" y="6110288"/>
            <a:ext cx="8439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Note: </a:t>
            </a:r>
            <a:r>
              <a:rPr lang="en-GB" altLang="en-US" sz="1400"/>
              <a:t>Result Columns with Pass/Fail limits applied will still give Pass/Fail indication even when hidden.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9109CC8-7DE2-46E0-8DFC-07EF20CA2470}"/>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92163" name="Rectangle 8">
            <a:extLst>
              <a:ext uri="{FF2B5EF4-FFF2-40B4-BE49-F238E27FC236}">
                <a16:creationId xmlns:a16="http://schemas.microsoft.com/office/drawing/2014/main" id="{3DBC2BF1-76AD-4632-A038-DDAFC3B703F2}"/>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92164" name="Billede 5" descr="LLOYD.jpg">
            <a:extLst>
              <a:ext uri="{FF2B5EF4-FFF2-40B4-BE49-F238E27FC236}">
                <a16:creationId xmlns:a16="http://schemas.microsoft.com/office/drawing/2014/main" id="{F277B8BB-560C-4910-B80E-EF4AD54B4E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Slide Number Placeholder 5">
            <a:extLst>
              <a:ext uri="{FF2B5EF4-FFF2-40B4-BE49-F238E27FC236}">
                <a16:creationId xmlns:a16="http://schemas.microsoft.com/office/drawing/2014/main" id="{73DABC14-1FB3-4D56-9CC5-01F7E2E0502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0FA644-8AA1-49C8-B828-05DDD22502A3}" type="slidenum">
              <a:rPr lang="en-US" altLang="en-US">
                <a:solidFill>
                  <a:srgbClr val="808080"/>
                </a:solidFill>
              </a:rPr>
              <a:pPr eaLnBrk="1" hangingPunct="1"/>
              <a:t>89</a:t>
            </a:fld>
            <a:endParaRPr lang="en-US" altLang="en-US">
              <a:solidFill>
                <a:srgbClr val="808080"/>
              </a:solidFill>
            </a:endParaRPr>
          </a:p>
        </p:txBody>
      </p:sp>
      <p:sp>
        <p:nvSpPr>
          <p:cNvPr id="92166" name="TextBox 6">
            <a:extLst>
              <a:ext uri="{FF2B5EF4-FFF2-40B4-BE49-F238E27FC236}">
                <a16:creationId xmlns:a16="http://schemas.microsoft.com/office/drawing/2014/main" id="{5F5CE7A7-9198-412C-9737-54641DB29CDA}"/>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92167" name="TextBox 15">
            <a:extLst>
              <a:ext uri="{FF2B5EF4-FFF2-40B4-BE49-F238E27FC236}">
                <a16:creationId xmlns:a16="http://schemas.microsoft.com/office/drawing/2014/main" id="{45499E6A-604B-4C96-BCD6-602E8C3078E6}"/>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92168" name="TextBox 10">
            <a:extLst>
              <a:ext uri="{FF2B5EF4-FFF2-40B4-BE49-F238E27FC236}">
                <a16:creationId xmlns:a16="http://schemas.microsoft.com/office/drawing/2014/main" id="{EB55CF14-7512-404D-A372-15F11CD39509}"/>
              </a:ext>
            </a:extLst>
          </p:cNvPr>
          <p:cNvSpPr txBox="1">
            <a:spLocks noChangeArrowheads="1"/>
          </p:cNvSpPr>
          <p:nvPr/>
        </p:nvSpPr>
        <p:spPr bwMode="auto">
          <a:xfrm>
            <a:off x="609600" y="1981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Overview</a:t>
            </a:r>
            <a:endParaRPr lang="en-GB" altLang="en-US" sz="1400" b="1">
              <a:solidFill>
                <a:srgbClr val="0093D0"/>
              </a:solidFill>
            </a:endParaRPr>
          </a:p>
        </p:txBody>
      </p:sp>
      <p:sp>
        <p:nvSpPr>
          <p:cNvPr id="92169" name="TextBox 15">
            <a:extLst>
              <a:ext uri="{FF2B5EF4-FFF2-40B4-BE49-F238E27FC236}">
                <a16:creationId xmlns:a16="http://schemas.microsoft.com/office/drawing/2014/main" id="{E9E51639-7EE0-4365-B445-3E2AA374ED44}"/>
              </a:ext>
            </a:extLst>
          </p:cNvPr>
          <p:cNvSpPr txBox="1">
            <a:spLocks noChangeArrowheads="1"/>
          </p:cNvSpPr>
          <p:nvPr/>
        </p:nvSpPr>
        <p:spPr bwMode="auto">
          <a:xfrm>
            <a:off x="609600" y="2362200"/>
            <a:ext cx="815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Results Screen Toolbar:</a:t>
            </a:r>
          </a:p>
          <a:p>
            <a:pPr algn="l" eaLnBrk="1" hangingPunct="1"/>
            <a:endParaRPr lang="en-GB" altLang="en-US" sz="1400" b="1">
              <a:solidFill>
                <a:srgbClr val="0093D0"/>
              </a:solidFill>
            </a:endParaRPr>
          </a:p>
          <a:p>
            <a:pPr algn="l" eaLnBrk="1" hangingPunct="1"/>
            <a:r>
              <a:rPr lang="en-GB" altLang="en-US" sz="1400" b="1">
                <a:solidFill>
                  <a:srgbClr val="0093D0"/>
                </a:solidFill>
              </a:rPr>
              <a:t>View</a:t>
            </a:r>
          </a:p>
        </p:txBody>
      </p:sp>
      <p:sp>
        <p:nvSpPr>
          <p:cNvPr id="92170" name="TextBox 13">
            <a:extLst>
              <a:ext uri="{FF2B5EF4-FFF2-40B4-BE49-F238E27FC236}">
                <a16:creationId xmlns:a16="http://schemas.microsoft.com/office/drawing/2014/main" id="{DDA9AA05-1EF8-4670-BE5C-908FEB893653}"/>
              </a:ext>
            </a:extLst>
          </p:cNvPr>
          <p:cNvSpPr txBox="1">
            <a:spLocks noChangeArrowheads="1"/>
          </p:cNvSpPr>
          <p:nvPr/>
        </p:nvSpPr>
        <p:spPr bwMode="auto">
          <a:xfrm>
            <a:off x="3151188" y="3024188"/>
            <a:ext cx="58388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solidFill>
                  <a:srgbClr val="0093D0"/>
                </a:solidFill>
              </a:rPr>
              <a:t>Row Query... </a:t>
            </a:r>
            <a:r>
              <a:rPr lang="en-GB" altLang="en-US" sz="1400"/>
              <a:t>allows the user to select Passed or Failed rows and respective results are to be shown in the results window.</a:t>
            </a:r>
          </a:p>
        </p:txBody>
      </p:sp>
      <p:pic>
        <p:nvPicPr>
          <p:cNvPr id="92171" name="Picture 3">
            <a:extLst>
              <a:ext uri="{FF2B5EF4-FFF2-40B4-BE49-F238E27FC236}">
                <a16:creationId xmlns:a16="http://schemas.microsoft.com/office/drawing/2014/main" id="{65394A19-657E-4909-8F71-476499118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3136900"/>
            <a:ext cx="2247900" cy="2952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92172" name="Picture 4">
            <a:extLst>
              <a:ext uri="{FF2B5EF4-FFF2-40B4-BE49-F238E27FC236}">
                <a16:creationId xmlns:a16="http://schemas.microsoft.com/office/drawing/2014/main" id="{BAEEE3F9-FF45-4691-9452-37630CB934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3" y="3630613"/>
            <a:ext cx="3273425" cy="2662237"/>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92173" name="TextBox 20">
            <a:extLst>
              <a:ext uri="{FF2B5EF4-FFF2-40B4-BE49-F238E27FC236}">
                <a16:creationId xmlns:a16="http://schemas.microsoft.com/office/drawing/2014/main" id="{490D9331-4F4B-4A75-89A5-113E0A73EF2E}"/>
              </a:ext>
            </a:extLst>
          </p:cNvPr>
          <p:cNvSpPr txBox="1">
            <a:spLocks noChangeArrowheads="1"/>
          </p:cNvSpPr>
          <p:nvPr/>
        </p:nvSpPr>
        <p:spPr bwMode="auto">
          <a:xfrm>
            <a:off x="4065588" y="3567113"/>
            <a:ext cx="49418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Pass/Fail limits must be applied to at least one result column for Row Query to be used.</a:t>
            </a:r>
          </a:p>
          <a:p>
            <a:pPr algn="l" eaLnBrk="1" hangingPunct="1"/>
            <a:r>
              <a:rPr lang="en-GB" altLang="en-US" sz="1400"/>
              <a:t>Results that have passed or failed can be selected and a warning will be given to the user if there are no results with the status selected. The user is asked if all the rows should be displayed in this instance.</a:t>
            </a:r>
          </a:p>
        </p:txBody>
      </p:sp>
      <p:pic>
        <p:nvPicPr>
          <p:cNvPr id="92174" name="Picture 5">
            <a:extLst>
              <a:ext uri="{FF2B5EF4-FFF2-40B4-BE49-F238E27FC236}">
                <a16:creationId xmlns:a16="http://schemas.microsoft.com/office/drawing/2014/main" id="{A7D28C31-4AE0-4A76-8866-DD652E3AA1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5125" y="4968875"/>
            <a:ext cx="3600450" cy="16287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0720E97-CF4F-492A-8180-85627FE55975}"/>
              </a:ext>
            </a:extLst>
          </p:cNvPr>
          <p:cNvSpPr>
            <a:spLocks noGrp="1" noChangeArrowheads="1"/>
          </p:cNvSpPr>
          <p:nvPr>
            <p:ph type="title"/>
          </p:nvPr>
        </p:nvSpPr>
        <p:spPr>
          <a:xfrm>
            <a:off x="457200" y="838200"/>
            <a:ext cx="8229600" cy="762000"/>
          </a:xfrm>
        </p:spPr>
        <p:txBody>
          <a:bodyPr/>
          <a:lstStyle/>
          <a:p>
            <a:pPr eaLnBrk="1" hangingPunct="1">
              <a:defRPr/>
            </a:pPr>
            <a:r>
              <a:rPr lang="da-DK" sz="2800" u="sng" dirty="0">
                <a:solidFill>
                  <a:srgbClr val="0093D0"/>
                </a:solidFill>
              </a:rPr>
              <a:t>1. Creating a Test File (.batch file)</a:t>
            </a:r>
          </a:p>
        </p:txBody>
      </p:sp>
      <p:sp>
        <p:nvSpPr>
          <p:cNvPr id="10243" name="Rectangle 8">
            <a:extLst>
              <a:ext uri="{FF2B5EF4-FFF2-40B4-BE49-F238E27FC236}">
                <a16:creationId xmlns:a16="http://schemas.microsoft.com/office/drawing/2014/main" id="{D9E37A7F-A917-4FFA-B39C-21C367551CB1}"/>
              </a:ext>
            </a:extLst>
          </p:cNvPr>
          <p:cNvSpPr>
            <a:spLocks noGrp="1" noChangeArrowheads="1"/>
          </p:cNvSpPr>
          <p:nvPr>
            <p:ph type="body" idx="1"/>
          </p:nvPr>
        </p:nvSpPr>
        <p:spPr>
          <a:xfrm>
            <a:off x="533400" y="2152650"/>
            <a:ext cx="8229600" cy="2436813"/>
          </a:xfrm>
        </p:spPr>
        <p:txBody>
          <a:bodyPr/>
          <a:lstStyle/>
          <a:p>
            <a:pPr eaLnBrk="1" hangingPunct="1">
              <a:buClr>
                <a:srgbClr val="0093D0"/>
              </a:buClr>
              <a:buFontTx/>
              <a:buNone/>
              <a:defRPr/>
            </a:pPr>
            <a:r>
              <a:rPr lang="da-DK" sz="1600" dirty="0"/>
              <a:t>	</a:t>
            </a:r>
          </a:p>
          <a:p>
            <a:pPr marL="533400" indent="-352425" eaLnBrk="1" hangingPunct="1">
              <a:buFont typeface="Wingdings" pitchFamily="2" charset="2"/>
              <a:buChar char="Ø"/>
              <a:defRPr/>
            </a:pPr>
            <a:r>
              <a:rPr lang="da-DK" sz="1600" dirty="0"/>
              <a:t>	</a:t>
            </a:r>
            <a:r>
              <a:rPr lang="da-DK" sz="1400" dirty="0"/>
              <a:t>Select the required Test Type:  </a:t>
            </a:r>
            <a:r>
              <a:rPr lang="da-DK" sz="1400" dirty="0">
                <a:solidFill>
                  <a:srgbClr val="0093D0"/>
                </a:solidFill>
              </a:rPr>
              <a:t>e.g Tension or Compression Test</a:t>
            </a:r>
          </a:p>
          <a:p>
            <a:pPr marL="533400" indent="-352425" eaLnBrk="1" hangingPunct="1">
              <a:buFont typeface="Wingdings" pitchFamily="2" charset="2"/>
              <a:buChar char="Ø"/>
              <a:defRPr/>
            </a:pPr>
            <a:endParaRPr lang="da-DK" sz="1400" dirty="0">
              <a:solidFill>
                <a:srgbClr val="0093D0"/>
              </a:solidFill>
            </a:endParaRPr>
          </a:p>
          <a:p>
            <a:pPr marL="533400" indent="-352425" eaLnBrk="1" hangingPunct="1">
              <a:buFont typeface="Wingdings" pitchFamily="2" charset="2"/>
              <a:buChar char="Ø"/>
              <a:defRPr/>
            </a:pPr>
            <a:r>
              <a:rPr lang="da-DK" sz="1400" dirty="0"/>
              <a:t>	Click on the </a:t>
            </a:r>
            <a:r>
              <a:rPr lang="da-DK" sz="1400" b="1" dirty="0"/>
              <a:t>FINISH</a:t>
            </a:r>
            <a:r>
              <a:rPr lang="da-DK" sz="1400" dirty="0"/>
              <a:t> button.</a:t>
            </a:r>
          </a:p>
          <a:p>
            <a:pPr marL="533400" indent="-352425" eaLnBrk="1" hangingPunct="1">
              <a:buFont typeface="Wingdings" pitchFamily="2" charset="2"/>
              <a:buChar char="Ø"/>
              <a:defRPr/>
            </a:pPr>
            <a:endParaRPr lang="da-DK" sz="1400" dirty="0"/>
          </a:p>
          <a:p>
            <a:pPr marL="533400" indent="-352425" eaLnBrk="1" hangingPunct="1">
              <a:buFont typeface="Wingdings" pitchFamily="2" charset="2"/>
              <a:buChar char="Ø"/>
              <a:defRPr/>
            </a:pPr>
            <a:r>
              <a:rPr lang="da-DK" sz="1400" dirty="0"/>
              <a:t>	The software will now generate the required test file</a:t>
            </a:r>
          </a:p>
          <a:p>
            <a:pPr marL="533400" indent="-352425" eaLnBrk="1" hangingPunct="1">
              <a:buFont typeface="Wingdings" pitchFamily="2" charset="2"/>
              <a:buChar char="Ø"/>
              <a:defRPr/>
            </a:pPr>
            <a:endParaRPr lang="da-DK" sz="1400" dirty="0"/>
          </a:p>
          <a:p>
            <a:pPr marL="533400" indent="-352425" eaLnBrk="1" hangingPunct="1">
              <a:buFont typeface="Wingdings" pitchFamily="2" charset="2"/>
              <a:buChar char="Ø"/>
              <a:defRPr/>
            </a:pPr>
            <a:r>
              <a:rPr lang="da-DK" sz="1400" dirty="0"/>
              <a:t>	The software will now display the TEST CONFIGURATION screen shown in section 2.</a:t>
            </a:r>
          </a:p>
          <a:p>
            <a:pPr eaLnBrk="1" hangingPunct="1">
              <a:buClr>
                <a:srgbClr val="0093D0"/>
              </a:buClr>
              <a:buFontTx/>
              <a:buNone/>
              <a:defRPr/>
            </a:pPr>
            <a:r>
              <a:rPr lang="da-DK" dirty="0"/>
              <a:t>	</a:t>
            </a:r>
          </a:p>
          <a:p>
            <a:pPr eaLnBrk="1" hangingPunct="1">
              <a:buClr>
                <a:srgbClr val="0093D0"/>
              </a:buClr>
              <a:buFontTx/>
              <a:buNone/>
              <a:defRPr/>
            </a:pPr>
            <a:endParaRPr lang="da-DK" sz="1600" dirty="0"/>
          </a:p>
          <a:p>
            <a:pPr eaLnBrk="1" hangingPunct="1">
              <a:buClr>
                <a:srgbClr val="0093D0"/>
              </a:buClr>
              <a:buFontTx/>
              <a:buNone/>
              <a:defRPr/>
            </a:pPr>
            <a:endParaRPr lang="da-DK" sz="1600" dirty="0"/>
          </a:p>
          <a:p>
            <a:pPr eaLnBrk="1" hangingPunct="1">
              <a:buClr>
                <a:srgbClr val="0093D0"/>
              </a:buClr>
              <a:buFontTx/>
              <a:buNone/>
              <a:defRPr/>
            </a:pPr>
            <a:r>
              <a:rPr lang="da-DK" sz="1600" dirty="0"/>
              <a:t>	</a:t>
            </a:r>
          </a:p>
        </p:txBody>
      </p:sp>
      <p:pic>
        <p:nvPicPr>
          <p:cNvPr id="10244" name="Billede 5" descr="LLOYD.jpg">
            <a:extLst>
              <a:ext uri="{FF2B5EF4-FFF2-40B4-BE49-F238E27FC236}">
                <a16:creationId xmlns:a16="http://schemas.microsoft.com/office/drawing/2014/main" id="{9B469C53-AFFA-43A4-B3DB-29567CFC5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Slide Number Placeholder 5">
            <a:extLst>
              <a:ext uri="{FF2B5EF4-FFF2-40B4-BE49-F238E27FC236}">
                <a16:creationId xmlns:a16="http://schemas.microsoft.com/office/drawing/2014/main" id="{AAFA70BA-F858-472D-A872-52DFD8F1B10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FA8AED-979C-48F2-97AB-899E0C703A77}" type="slidenum">
              <a:rPr lang="en-US" altLang="en-US">
                <a:solidFill>
                  <a:srgbClr val="808080"/>
                </a:solidFill>
              </a:rPr>
              <a:pPr eaLnBrk="1" hangingPunct="1"/>
              <a:t>9</a:t>
            </a:fld>
            <a:endParaRPr lang="en-US" altLang="en-US">
              <a:solidFill>
                <a:srgbClr val="80808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D66C223-40CF-4AC3-B836-7D9AC27E687C}"/>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93187" name="Rectangle 8">
            <a:extLst>
              <a:ext uri="{FF2B5EF4-FFF2-40B4-BE49-F238E27FC236}">
                <a16:creationId xmlns:a16="http://schemas.microsoft.com/office/drawing/2014/main" id="{0C428587-B480-480D-A053-C6DE9FC50DE8}"/>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93188" name="Billede 5" descr="LLOYD.jpg">
            <a:extLst>
              <a:ext uri="{FF2B5EF4-FFF2-40B4-BE49-F238E27FC236}">
                <a16:creationId xmlns:a16="http://schemas.microsoft.com/office/drawing/2014/main" id="{1C5BD50B-1CDD-4FBC-AA0B-0B40CF8183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Slide Number Placeholder 5">
            <a:extLst>
              <a:ext uri="{FF2B5EF4-FFF2-40B4-BE49-F238E27FC236}">
                <a16:creationId xmlns:a16="http://schemas.microsoft.com/office/drawing/2014/main" id="{0E079556-8E20-422C-B58F-C08BD6A3064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804DDA-0DBD-479D-8DA3-9665DADBA33D}" type="slidenum">
              <a:rPr lang="en-US" altLang="en-US">
                <a:solidFill>
                  <a:srgbClr val="808080"/>
                </a:solidFill>
              </a:rPr>
              <a:pPr eaLnBrk="1" hangingPunct="1"/>
              <a:t>90</a:t>
            </a:fld>
            <a:endParaRPr lang="en-US" altLang="en-US">
              <a:solidFill>
                <a:srgbClr val="808080"/>
              </a:solidFill>
            </a:endParaRPr>
          </a:p>
        </p:txBody>
      </p:sp>
      <p:sp>
        <p:nvSpPr>
          <p:cNvPr id="93190" name="TextBox 6">
            <a:extLst>
              <a:ext uri="{FF2B5EF4-FFF2-40B4-BE49-F238E27FC236}">
                <a16:creationId xmlns:a16="http://schemas.microsoft.com/office/drawing/2014/main" id="{061BC58B-6D56-449F-BF33-506B6141DDDC}"/>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93191" name="TextBox 15">
            <a:extLst>
              <a:ext uri="{FF2B5EF4-FFF2-40B4-BE49-F238E27FC236}">
                <a16:creationId xmlns:a16="http://schemas.microsoft.com/office/drawing/2014/main" id="{6CA3F383-E6BC-4AD1-A048-A07DFA3C00A5}"/>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93192" name="TextBox 10">
            <a:extLst>
              <a:ext uri="{FF2B5EF4-FFF2-40B4-BE49-F238E27FC236}">
                <a16:creationId xmlns:a16="http://schemas.microsoft.com/office/drawing/2014/main" id="{09E67BD6-92E1-4D3F-9BB1-3C31EB031DC0}"/>
              </a:ext>
            </a:extLst>
          </p:cNvPr>
          <p:cNvSpPr txBox="1">
            <a:spLocks noChangeArrowheads="1"/>
          </p:cNvSpPr>
          <p:nvPr/>
        </p:nvSpPr>
        <p:spPr bwMode="auto">
          <a:xfrm>
            <a:off x="609600" y="1981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Overview</a:t>
            </a:r>
            <a:endParaRPr lang="en-GB" altLang="en-US" sz="1400" b="1">
              <a:solidFill>
                <a:srgbClr val="0093D0"/>
              </a:solidFill>
            </a:endParaRPr>
          </a:p>
        </p:txBody>
      </p:sp>
      <p:sp>
        <p:nvSpPr>
          <p:cNvPr id="93193" name="TextBox 15">
            <a:extLst>
              <a:ext uri="{FF2B5EF4-FFF2-40B4-BE49-F238E27FC236}">
                <a16:creationId xmlns:a16="http://schemas.microsoft.com/office/drawing/2014/main" id="{F873AA4F-02DA-4050-B8C9-2C1DBC5B36E5}"/>
              </a:ext>
            </a:extLst>
          </p:cNvPr>
          <p:cNvSpPr txBox="1">
            <a:spLocks noChangeArrowheads="1"/>
          </p:cNvSpPr>
          <p:nvPr/>
        </p:nvSpPr>
        <p:spPr bwMode="auto">
          <a:xfrm>
            <a:off x="609600" y="2362200"/>
            <a:ext cx="815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Results Screen Toolbar:</a:t>
            </a:r>
          </a:p>
          <a:p>
            <a:pPr algn="l" eaLnBrk="1" hangingPunct="1"/>
            <a:endParaRPr lang="en-GB" altLang="en-US" sz="1400" b="1">
              <a:solidFill>
                <a:srgbClr val="0093D0"/>
              </a:solidFill>
            </a:endParaRPr>
          </a:p>
          <a:p>
            <a:pPr algn="l" eaLnBrk="1" hangingPunct="1"/>
            <a:r>
              <a:rPr lang="en-GB" altLang="en-US" sz="1400" b="1">
                <a:solidFill>
                  <a:srgbClr val="0093D0"/>
                </a:solidFill>
              </a:rPr>
              <a:t>View</a:t>
            </a:r>
          </a:p>
        </p:txBody>
      </p:sp>
      <p:sp>
        <p:nvSpPr>
          <p:cNvPr id="93194" name="TextBox 13">
            <a:extLst>
              <a:ext uri="{FF2B5EF4-FFF2-40B4-BE49-F238E27FC236}">
                <a16:creationId xmlns:a16="http://schemas.microsoft.com/office/drawing/2014/main" id="{927FD889-0B4A-4DCD-BC1A-549E4E900B2F}"/>
              </a:ext>
            </a:extLst>
          </p:cNvPr>
          <p:cNvSpPr txBox="1">
            <a:spLocks noChangeArrowheads="1"/>
          </p:cNvSpPr>
          <p:nvPr/>
        </p:nvSpPr>
        <p:spPr bwMode="auto">
          <a:xfrm>
            <a:off x="3141663" y="2706688"/>
            <a:ext cx="58388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When single or multiple rows are selected in the results screen, the View menu offers to either </a:t>
            </a:r>
            <a:r>
              <a:rPr lang="en-GB" altLang="en-US" sz="1400">
                <a:solidFill>
                  <a:srgbClr val="0093D0"/>
                </a:solidFill>
              </a:rPr>
              <a:t>Hide Selected Rows </a:t>
            </a:r>
            <a:r>
              <a:rPr lang="en-GB" altLang="en-US" sz="1400"/>
              <a:t>or </a:t>
            </a:r>
            <a:r>
              <a:rPr lang="en-GB" altLang="en-US" sz="1400">
                <a:solidFill>
                  <a:srgbClr val="0093D0"/>
                </a:solidFill>
              </a:rPr>
              <a:t>Show Only Selected Rows.</a:t>
            </a:r>
            <a:r>
              <a:rPr lang="en-GB" altLang="en-US" sz="1400"/>
              <a:t> This can be useful for isolating individual tests or sequences within large batch files. </a:t>
            </a:r>
            <a:r>
              <a:rPr lang="en-GB" altLang="en-US" sz="1400">
                <a:solidFill>
                  <a:srgbClr val="0093D0"/>
                </a:solidFill>
              </a:rPr>
              <a:t>Show All Rows </a:t>
            </a:r>
            <a:r>
              <a:rPr lang="en-GB" altLang="en-US" sz="1400"/>
              <a:t>will be active if any rows within the batch are hidden. </a:t>
            </a:r>
          </a:p>
        </p:txBody>
      </p:sp>
      <p:pic>
        <p:nvPicPr>
          <p:cNvPr id="93195" name="Picture 2">
            <a:extLst>
              <a:ext uri="{FF2B5EF4-FFF2-40B4-BE49-F238E27FC236}">
                <a16:creationId xmlns:a16="http://schemas.microsoft.com/office/drawing/2014/main" id="{02FC2E63-7910-4BC1-88AF-41CE5A86B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3132138"/>
            <a:ext cx="2266950" cy="6477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93196" name="Picture 3">
            <a:extLst>
              <a:ext uri="{FF2B5EF4-FFF2-40B4-BE49-F238E27FC236}">
                <a16:creationId xmlns:a16="http://schemas.microsoft.com/office/drawing/2014/main" id="{37395106-8FFE-4395-B01A-A93D29A23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3" y="4406900"/>
            <a:ext cx="2266950" cy="16287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93197" name="TextBox 16">
            <a:extLst>
              <a:ext uri="{FF2B5EF4-FFF2-40B4-BE49-F238E27FC236}">
                <a16:creationId xmlns:a16="http://schemas.microsoft.com/office/drawing/2014/main" id="{1E04A8DA-6200-4D67-B6E0-C3BF7EDFBDB2}"/>
              </a:ext>
            </a:extLst>
          </p:cNvPr>
          <p:cNvSpPr txBox="1">
            <a:spLocks noChangeArrowheads="1"/>
          </p:cNvSpPr>
          <p:nvPr/>
        </p:nvSpPr>
        <p:spPr bwMode="auto">
          <a:xfrm>
            <a:off x="3132138" y="4327525"/>
            <a:ext cx="60118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The current screen can be changed between </a:t>
            </a:r>
            <a:r>
              <a:rPr lang="en-GB" altLang="en-US" sz="1400">
                <a:solidFill>
                  <a:srgbClr val="0093D0"/>
                </a:solidFill>
              </a:rPr>
              <a:t>Results</a:t>
            </a:r>
            <a:r>
              <a:rPr lang="en-GB" altLang="en-US" sz="1400"/>
              <a:t>, </a:t>
            </a:r>
            <a:r>
              <a:rPr lang="en-GB" altLang="en-US" sz="1400">
                <a:solidFill>
                  <a:srgbClr val="0093D0"/>
                </a:solidFill>
              </a:rPr>
              <a:t>Statistics</a:t>
            </a:r>
            <a:r>
              <a:rPr lang="en-GB" altLang="en-US" sz="1400"/>
              <a:t>, </a:t>
            </a:r>
            <a:r>
              <a:rPr lang="en-GB" altLang="en-US" sz="1400">
                <a:solidFill>
                  <a:srgbClr val="0093D0"/>
                </a:solidFill>
              </a:rPr>
              <a:t>Xbar/Range</a:t>
            </a:r>
            <a:r>
              <a:rPr lang="en-GB" altLang="en-US" sz="1400"/>
              <a:t>, </a:t>
            </a:r>
            <a:r>
              <a:rPr lang="en-GB" altLang="en-US" sz="1400">
                <a:solidFill>
                  <a:srgbClr val="0093D0"/>
                </a:solidFill>
              </a:rPr>
              <a:t>Histogram</a:t>
            </a:r>
            <a:r>
              <a:rPr lang="en-GB" altLang="en-US" sz="1400"/>
              <a:t>, </a:t>
            </a:r>
            <a:r>
              <a:rPr lang="en-GB" altLang="en-US" sz="1400">
                <a:solidFill>
                  <a:srgbClr val="0093D0"/>
                </a:solidFill>
              </a:rPr>
              <a:t>Graph </a:t>
            </a:r>
            <a:r>
              <a:rPr lang="en-GB" altLang="en-US" sz="1400"/>
              <a:t>by selecting the option. This is the same function as selecting the Tabs at the bottom of the display screen.</a:t>
            </a:r>
          </a:p>
          <a:p>
            <a:pPr algn="l" eaLnBrk="1" hangingPunct="1"/>
            <a:endParaRPr lang="en-GB" altLang="en-US" sz="1400"/>
          </a:p>
          <a:p>
            <a:pPr algn="l" eaLnBrk="1" hangingPunct="1"/>
            <a:r>
              <a:rPr lang="en-GB" altLang="en-US" sz="1400"/>
              <a:t>If rows have been deleted, </a:t>
            </a:r>
            <a:r>
              <a:rPr lang="en-GB" altLang="en-US" sz="1400">
                <a:solidFill>
                  <a:srgbClr val="0093D0"/>
                </a:solidFill>
              </a:rPr>
              <a:t>Deleted Rows </a:t>
            </a:r>
            <a:r>
              <a:rPr lang="en-GB" altLang="en-US" sz="1400"/>
              <a:t>will display the information.</a:t>
            </a:r>
          </a:p>
          <a:p>
            <a:pPr algn="l" eaLnBrk="1" hangingPunct="1"/>
            <a:endParaRPr lang="en-GB" altLang="en-US" sz="1400"/>
          </a:p>
          <a:p>
            <a:pPr algn="l" eaLnBrk="1" hangingPunct="1"/>
            <a:r>
              <a:rPr lang="en-GB" altLang="en-US" sz="1400">
                <a:solidFill>
                  <a:srgbClr val="0093D0"/>
                </a:solidFill>
              </a:rPr>
              <a:t>Row History </a:t>
            </a:r>
            <a:r>
              <a:rPr lang="en-GB" altLang="en-US" sz="1400"/>
              <a:t>gives details of any changes to a row.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B7D10BC-7DE2-4AF6-A95A-6A3FD184E59E}"/>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94211" name="Rectangle 8">
            <a:extLst>
              <a:ext uri="{FF2B5EF4-FFF2-40B4-BE49-F238E27FC236}">
                <a16:creationId xmlns:a16="http://schemas.microsoft.com/office/drawing/2014/main" id="{69490A07-DDE8-4903-8F32-70A93C7FF5E5}"/>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94212" name="Billede 5" descr="LLOYD.jpg">
            <a:extLst>
              <a:ext uri="{FF2B5EF4-FFF2-40B4-BE49-F238E27FC236}">
                <a16:creationId xmlns:a16="http://schemas.microsoft.com/office/drawing/2014/main" id="{B51C8652-114B-4D65-ABB3-1C863E38E0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Slide Number Placeholder 5">
            <a:extLst>
              <a:ext uri="{FF2B5EF4-FFF2-40B4-BE49-F238E27FC236}">
                <a16:creationId xmlns:a16="http://schemas.microsoft.com/office/drawing/2014/main" id="{E58E0E29-8B70-4C99-98FA-C2123BC9707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DBBEEC-9EF1-43FB-B068-3BA21D5F69D5}" type="slidenum">
              <a:rPr lang="en-US" altLang="en-US">
                <a:solidFill>
                  <a:srgbClr val="808080"/>
                </a:solidFill>
              </a:rPr>
              <a:pPr eaLnBrk="1" hangingPunct="1"/>
              <a:t>91</a:t>
            </a:fld>
            <a:endParaRPr lang="en-US" altLang="en-US">
              <a:solidFill>
                <a:srgbClr val="808080"/>
              </a:solidFill>
            </a:endParaRPr>
          </a:p>
        </p:txBody>
      </p:sp>
      <p:sp>
        <p:nvSpPr>
          <p:cNvPr id="94214" name="TextBox 6">
            <a:extLst>
              <a:ext uri="{FF2B5EF4-FFF2-40B4-BE49-F238E27FC236}">
                <a16:creationId xmlns:a16="http://schemas.microsoft.com/office/drawing/2014/main" id="{C9266E38-E0F6-491E-8D98-4D26C35BFA81}"/>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94215" name="TextBox 15">
            <a:extLst>
              <a:ext uri="{FF2B5EF4-FFF2-40B4-BE49-F238E27FC236}">
                <a16:creationId xmlns:a16="http://schemas.microsoft.com/office/drawing/2014/main" id="{36EE5D5D-84F3-4A77-9B65-0C37418D7277}"/>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94216" name="TextBox 10">
            <a:extLst>
              <a:ext uri="{FF2B5EF4-FFF2-40B4-BE49-F238E27FC236}">
                <a16:creationId xmlns:a16="http://schemas.microsoft.com/office/drawing/2014/main" id="{A373543D-53CD-4E60-96CA-CB3AA2651D04}"/>
              </a:ext>
            </a:extLst>
          </p:cNvPr>
          <p:cNvSpPr txBox="1">
            <a:spLocks noChangeArrowheads="1"/>
          </p:cNvSpPr>
          <p:nvPr/>
        </p:nvSpPr>
        <p:spPr bwMode="auto">
          <a:xfrm>
            <a:off x="609600" y="1981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Overview</a:t>
            </a:r>
            <a:endParaRPr lang="en-GB" altLang="en-US" sz="1400" b="1">
              <a:solidFill>
                <a:srgbClr val="0093D0"/>
              </a:solidFill>
            </a:endParaRPr>
          </a:p>
        </p:txBody>
      </p:sp>
      <p:sp>
        <p:nvSpPr>
          <p:cNvPr id="94217" name="TextBox 15">
            <a:extLst>
              <a:ext uri="{FF2B5EF4-FFF2-40B4-BE49-F238E27FC236}">
                <a16:creationId xmlns:a16="http://schemas.microsoft.com/office/drawing/2014/main" id="{70CF47C2-CB13-4CA4-B547-1B5DA781E4B1}"/>
              </a:ext>
            </a:extLst>
          </p:cNvPr>
          <p:cNvSpPr txBox="1">
            <a:spLocks noChangeArrowheads="1"/>
          </p:cNvSpPr>
          <p:nvPr/>
        </p:nvSpPr>
        <p:spPr bwMode="auto">
          <a:xfrm>
            <a:off x="609600" y="2362200"/>
            <a:ext cx="815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Results Screen Toolbar:</a:t>
            </a:r>
          </a:p>
          <a:p>
            <a:pPr algn="l" eaLnBrk="1" hangingPunct="1"/>
            <a:endParaRPr lang="en-GB" altLang="en-US" sz="1400" b="1">
              <a:solidFill>
                <a:srgbClr val="0093D0"/>
              </a:solidFill>
            </a:endParaRPr>
          </a:p>
          <a:p>
            <a:pPr algn="l" eaLnBrk="1" hangingPunct="1"/>
            <a:r>
              <a:rPr lang="en-GB" altLang="en-US" sz="1400" b="1">
                <a:solidFill>
                  <a:srgbClr val="0093D0"/>
                </a:solidFill>
              </a:rPr>
              <a:t>Report</a:t>
            </a:r>
          </a:p>
        </p:txBody>
      </p:sp>
      <p:sp>
        <p:nvSpPr>
          <p:cNvPr id="94218" name="TextBox 13">
            <a:extLst>
              <a:ext uri="{FF2B5EF4-FFF2-40B4-BE49-F238E27FC236}">
                <a16:creationId xmlns:a16="http://schemas.microsoft.com/office/drawing/2014/main" id="{B99B1288-33AD-4BD1-8241-59A9568B4701}"/>
              </a:ext>
            </a:extLst>
          </p:cNvPr>
          <p:cNvSpPr txBox="1">
            <a:spLocks noChangeArrowheads="1"/>
          </p:cNvSpPr>
          <p:nvPr/>
        </p:nvSpPr>
        <p:spPr bwMode="auto">
          <a:xfrm>
            <a:off x="3024188" y="3068638"/>
            <a:ext cx="59483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The </a:t>
            </a:r>
            <a:r>
              <a:rPr lang="en-GB" altLang="en-US" sz="1400">
                <a:solidFill>
                  <a:srgbClr val="0093D0"/>
                </a:solidFill>
              </a:rPr>
              <a:t>Report</a:t>
            </a:r>
            <a:r>
              <a:rPr lang="en-GB" altLang="en-US" sz="1400"/>
              <a:t> menu contains 8 functions for creating a </a:t>
            </a:r>
            <a:r>
              <a:rPr lang="en-GB" altLang="en-US" sz="1400">
                <a:solidFill>
                  <a:srgbClr val="0093D0"/>
                </a:solidFill>
              </a:rPr>
              <a:t>Row</a:t>
            </a:r>
            <a:r>
              <a:rPr lang="en-GB" altLang="en-US" sz="1400"/>
              <a:t> (single result) or </a:t>
            </a:r>
            <a:r>
              <a:rPr lang="en-GB" altLang="en-US" sz="1400">
                <a:solidFill>
                  <a:srgbClr val="0093D0"/>
                </a:solidFill>
              </a:rPr>
              <a:t>Batch</a:t>
            </a:r>
            <a:r>
              <a:rPr lang="en-GB" altLang="en-US" sz="1400"/>
              <a:t> (multiple results) report. Selecting the </a:t>
            </a:r>
            <a:r>
              <a:rPr lang="en-GB" altLang="en-US" sz="1400">
                <a:solidFill>
                  <a:srgbClr val="0093D0"/>
                </a:solidFill>
              </a:rPr>
              <a:t>Report</a:t>
            </a:r>
            <a:r>
              <a:rPr lang="en-GB" altLang="en-US" sz="1400"/>
              <a:t> option will use the existing template stored with the batch information. If the batch is new or </a:t>
            </a:r>
            <a:r>
              <a:rPr lang="en-GB" altLang="en-US" sz="1400">
                <a:solidFill>
                  <a:srgbClr val="0093D0"/>
                </a:solidFill>
              </a:rPr>
              <a:t>Report As </a:t>
            </a:r>
            <a:r>
              <a:rPr lang="en-GB" altLang="en-US" sz="1400"/>
              <a:t>is selected, then the user will be prompted to find the MS Word™ report template that has been preconfigured to produce a Row or Batch report.</a:t>
            </a:r>
          </a:p>
          <a:p>
            <a:pPr algn="l" eaLnBrk="1" hangingPunct="1"/>
            <a:r>
              <a:rPr lang="en-GB" altLang="en-US" sz="1400">
                <a:solidFill>
                  <a:srgbClr val="0093D0"/>
                </a:solidFill>
              </a:rPr>
              <a:t>Email</a:t>
            </a:r>
            <a:r>
              <a:rPr lang="en-GB" altLang="en-US" sz="1400"/>
              <a:t> options will open the default email program used (if closed) and insert a blank email with the report attachment.</a:t>
            </a:r>
          </a:p>
          <a:p>
            <a:pPr algn="l" eaLnBrk="1" hangingPunct="1"/>
            <a:endParaRPr lang="en-GB" altLang="en-US" sz="1400"/>
          </a:p>
          <a:p>
            <a:pPr algn="l" eaLnBrk="1" hangingPunct="1"/>
            <a:endParaRPr lang="en-GB" altLang="en-US" sz="1400"/>
          </a:p>
          <a:p>
            <a:pPr algn="l" eaLnBrk="1" hangingPunct="1"/>
            <a:r>
              <a:rPr lang="en-GB" altLang="en-US" sz="1400"/>
              <a:t>			</a:t>
            </a:r>
          </a:p>
          <a:p>
            <a:pPr algn="l" eaLnBrk="1" hangingPunct="1"/>
            <a:r>
              <a:rPr lang="en-GB" altLang="en-US" sz="1400"/>
              <a:t>		 </a:t>
            </a:r>
            <a:r>
              <a:rPr lang="en-GB" altLang="en-US" sz="1400">
                <a:solidFill>
                  <a:srgbClr val="0093D0"/>
                </a:solidFill>
              </a:rPr>
              <a:t>Optional Tags </a:t>
            </a:r>
            <a:r>
              <a:rPr lang="en-GB" altLang="en-US" sz="1400"/>
              <a:t>displays the current settings for </a:t>
            </a:r>
          </a:p>
          <a:p>
            <a:pPr algn="l" eaLnBrk="1" hangingPunct="1"/>
            <a:r>
              <a:rPr lang="en-GB" altLang="en-US" sz="1400"/>
              <a:t>		 graph tags used to make attachments in report</a:t>
            </a:r>
          </a:p>
          <a:p>
            <a:pPr algn="l" eaLnBrk="1" hangingPunct="1"/>
            <a:r>
              <a:rPr lang="en-GB" altLang="en-US" sz="1400"/>
              <a:t>		 templates.</a:t>
            </a:r>
          </a:p>
          <a:p>
            <a:pPr algn="l" eaLnBrk="1" hangingPunct="1"/>
            <a:r>
              <a:rPr lang="en-GB" altLang="en-US" sz="1400">
                <a:solidFill>
                  <a:srgbClr val="0093D0"/>
                </a:solidFill>
              </a:rPr>
              <a:t>		 Batch Report Designer </a:t>
            </a:r>
            <a:r>
              <a:rPr lang="en-GB" altLang="en-US" sz="1400"/>
              <a:t>is detailed in </a:t>
            </a:r>
            <a:r>
              <a:rPr lang="en-GB" altLang="en-US" sz="1400" b="1"/>
              <a:t>section 7</a:t>
            </a:r>
            <a:r>
              <a:rPr lang="en-GB" altLang="en-US" sz="1400"/>
              <a:t> of 		 this presentation. </a:t>
            </a:r>
          </a:p>
        </p:txBody>
      </p:sp>
      <p:pic>
        <p:nvPicPr>
          <p:cNvPr id="94219" name="Picture 2">
            <a:extLst>
              <a:ext uri="{FF2B5EF4-FFF2-40B4-BE49-F238E27FC236}">
                <a16:creationId xmlns:a16="http://schemas.microsoft.com/office/drawing/2014/main" id="{1F7AF680-A0E6-478F-B3F8-5EE038255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3" y="3151188"/>
            <a:ext cx="2124075" cy="20764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94220" name="Picture 5">
            <a:extLst>
              <a:ext uri="{FF2B5EF4-FFF2-40B4-BE49-F238E27FC236}">
                <a16:creationId xmlns:a16="http://schemas.microsoft.com/office/drawing/2014/main" id="{4B47E79C-2535-405B-9738-E799B5F21C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8" y="5505450"/>
            <a:ext cx="2057400" cy="5715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94221" name="Picture 6">
            <a:extLst>
              <a:ext uri="{FF2B5EF4-FFF2-40B4-BE49-F238E27FC236}">
                <a16:creationId xmlns:a16="http://schemas.microsoft.com/office/drawing/2014/main" id="{2593EDBF-B087-4F48-8B98-468FED1755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0025" y="5507038"/>
            <a:ext cx="2162175" cy="7334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7FC6B22-9516-4576-9D52-86C6FB467300}"/>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95235" name="Rectangle 8">
            <a:extLst>
              <a:ext uri="{FF2B5EF4-FFF2-40B4-BE49-F238E27FC236}">
                <a16:creationId xmlns:a16="http://schemas.microsoft.com/office/drawing/2014/main" id="{86D01B11-F1B4-4450-B65A-C8E20542F907}"/>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95236" name="Billede 5" descr="LLOYD.jpg">
            <a:extLst>
              <a:ext uri="{FF2B5EF4-FFF2-40B4-BE49-F238E27FC236}">
                <a16:creationId xmlns:a16="http://schemas.microsoft.com/office/drawing/2014/main" id="{48A50A6D-256A-4989-B5C7-7F86BF0D31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Slide Number Placeholder 5">
            <a:extLst>
              <a:ext uri="{FF2B5EF4-FFF2-40B4-BE49-F238E27FC236}">
                <a16:creationId xmlns:a16="http://schemas.microsoft.com/office/drawing/2014/main" id="{09ED9D87-4BB9-4227-9921-24908FAC902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18695A-4800-4149-B0DC-33207E4E7108}" type="slidenum">
              <a:rPr lang="en-US" altLang="en-US">
                <a:solidFill>
                  <a:srgbClr val="808080"/>
                </a:solidFill>
              </a:rPr>
              <a:pPr eaLnBrk="1" hangingPunct="1"/>
              <a:t>92</a:t>
            </a:fld>
            <a:endParaRPr lang="en-US" altLang="en-US">
              <a:solidFill>
                <a:srgbClr val="808080"/>
              </a:solidFill>
            </a:endParaRPr>
          </a:p>
        </p:txBody>
      </p:sp>
      <p:sp>
        <p:nvSpPr>
          <p:cNvPr id="95238" name="TextBox 6">
            <a:extLst>
              <a:ext uri="{FF2B5EF4-FFF2-40B4-BE49-F238E27FC236}">
                <a16:creationId xmlns:a16="http://schemas.microsoft.com/office/drawing/2014/main" id="{6985E7AD-3FAE-4951-B45E-C7899EB05CD8}"/>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95239" name="TextBox 15">
            <a:extLst>
              <a:ext uri="{FF2B5EF4-FFF2-40B4-BE49-F238E27FC236}">
                <a16:creationId xmlns:a16="http://schemas.microsoft.com/office/drawing/2014/main" id="{7394B58B-1B72-4C40-9C40-F28943A0B51F}"/>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95240" name="TextBox 10">
            <a:extLst>
              <a:ext uri="{FF2B5EF4-FFF2-40B4-BE49-F238E27FC236}">
                <a16:creationId xmlns:a16="http://schemas.microsoft.com/office/drawing/2014/main" id="{3E4001B2-A608-4FD2-9C0B-16529B87F3D0}"/>
              </a:ext>
            </a:extLst>
          </p:cNvPr>
          <p:cNvSpPr txBox="1">
            <a:spLocks noChangeArrowheads="1"/>
          </p:cNvSpPr>
          <p:nvPr/>
        </p:nvSpPr>
        <p:spPr bwMode="auto">
          <a:xfrm>
            <a:off x="609600" y="1981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Overview</a:t>
            </a:r>
            <a:endParaRPr lang="en-GB" altLang="en-US" sz="1400" b="1">
              <a:solidFill>
                <a:srgbClr val="0093D0"/>
              </a:solidFill>
            </a:endParaRPr>
          </a:p>
        </p:txBody>
      </p:sp>
      <p:sp>
        <p:nvSpPr>
          <p:cNvPr id="95241" name="TextBox 15">
            <a:extLst>
              <a:ext uri="{FF2B5EF4-FFF2-40B4-BE49-F238E27FC236}">
                <a16:creationId xmlns:a16="http://schemas.microsoft.com/office/drawing/2014/main" id="{94EE271E-290C-4A89-8E27-37A054F347CA}"/>
              </a:ext>
            </a:extLst>
          </p:cNvPr>
          <p:cNvSpPr txBox="1">
            <a:spLocks noChangeArrowheads="1"/>
          </p:cNvSpPr>
          <p:nvPr/>
        </p:nvSpPr>
        <p:spPr bwMode="auto">
          <a:xfrm>
            <a:off x="609600" y="2362200"/>
            <a:ext cx="815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Results Screen Toolbar:</a:t>
            </a:r>
          </a:p>
          <a:p>
            <a:pPr algn="l" eaLnBrk="1" hangingPunct="1"/>
            <a:endParaRPr lang="en-GB" altLang="en-US" sz="1400" b="1">
              <a:solidFill>
                <a:srgbClr val="0093D0"/>
              </a:solidFill>
            </a:endParaRPr>
          </a:p>
          <a:p>
            <a:pPr algn="l" eaLnBrk="1" hangingPunct="1"/>
            <a:r>
              <a:rPr lang="en-GB" altLang="en-US" sz="1400" b="1">
                <a:solidFill>
                  <a:srgbClr val="0093D0"/>
                </a:solidFill>
              </a:rPr>
              <a:t>Format</a:t>
            </a:r>
          </a:p>
        </p:txBody>
      </p:sp>
      <p:sp>
        <p:nvSpPr>
          <p:cNvPr id="95242" name="TextBox 13">
            <a:extLst>
              <a:ext uri="{FF2B5EF4-FFF2-40B4-BE49-F238E27FC236}">
                <a16:creationId xmlns:a16="http://schemas.microsoft.com/office/drawing/2014/main" id="{1AB10B80-4610-4E02-B3C5-B167991CDEAA}"/>
              </a:ext>
            </a:extLst>
          </p:cNvPr>
          <p:cNvSpPr txBox="1">
            <a:spLocks noChangeArrowheads="1"/>
          </p:cNvSpPr>
          <p:nvPr/>
        </p:nvSpPr>
        <p:spPr bwMode="auto">
          <a:xfrm>
            <a:off x="2970213" y="2806700"/>
            <a:ext cx="59467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solidFill>
                  <a:srgbClr val="0093D0"/>
                </a:solidFill>
              </a:rPr>
              <a:t>Format </a:t>
            </a:r>
            <a:r>
              <a:rPr lang="en-GB" altLang="en-US" sz="1400"/>
              <a:t>option allows the user to change the display </a:t>
            </a:r>
            <a:r>
              <a:rPr lang="en-GB" altLang="en-US" sz="1400">
                <a:solidFill>
                  <a:srgbClr val="0093D0"/>
                </a:solidFill>
              </a:rPr>
              <a:t>Header Font </a:t>
            </a:r>
            <a:r>
              <a:rPr lang="en-GB" altLang="en-US" sz="1400"/>
              <a:t>used in the result column header or the </a:t>
            </a:r>
            <a:r>
              <a:rPr lang="en-GB" altLang="en-US" sz="1400">
                <a:solidFill>
                  <a:srgbClr val="0093D0"/>
                </a:solidFill>
              </a:rPr>
              <a:t>Results Font </a:t>
            </a:r>
            <a:r>
              <a:rPr lang="en-GB" altLang="en-US" sz="1400"/>
              <a:t>for actual result text listed.</a:t>
            </a:r>
          </a:p>
          <a:p>
            <a:pPr algn="l" eaLnBrk="1" hangingPunct="1"/>
            <a:endParaRPr lang="en-GB" altLang="en-US" sz="1400"/>
          </a:p>
          <a:p>
            <a:pPr algn="l" eaLnBrk="1" hangingPunct="1"/>
            <a:r>
              <a:rPr lang="en-GB" altLang="en-US" sz="1400"/>
              <a:t>If any columns widths are narrowed, causing text to be cut off or hidden, then selecting </a:t>
            </a:r>
            <a:r>
              <a:rPr lang="en-GB" altLang="en-US" sz="1400">
                <a:solidFill>
                  <a:srgbClr val="0093D0"/>
                </a:solidFill>
              </a:rPr>
              <a:t>Show Widest In Column </a:t>
            </a:r>
            <a:r>
              <a:rPr lang="en-GB" altLang="en-US" sz="1400"/>
              <a:t>will resize the column width to display full information. </a:t>
            </a:r>
          </a:p>
        </p:txBody>
      </p:sp>
      <p:pic>
        <p:nvPicPr>
          <p:cNvPr id="95243" name="Picture 2">
            <a:extLst>
              <a:ext uri="{FF2B5EF4-FFF2-40B4-BE49-F238E27FC236}">
                <a16:creationId xmlns:a16="http://schemas.microsoft.com/office/drawing/2014/main" id="{3AE44645-3C20-4645-88FE-ED642DA03B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3" y="3117850"/>
            <a:ext cx="2143125" cy="7143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95244" name="Picture 3">
            <a:extLst>
              <a:ext uri="{FF2B5EF4-FFF2-40B4-BE49-F238E27FC236}">
                <a16:creationId xmlns:a16="http://schemas.microsoft.com/office/drawing/2014/main" id="{C6ADACE1-765B-47A5-B022-8C2F2C3EEB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3" y="4989513"/>
            <a:ext cx="2228850" cy="79057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95245" name="TextBox 15">
            <a:extLst>
              <a:ext uri="{FF2B5EF4-FFF2-40B4-BE49-F238E27FC236}">
                <a16:creationId xmlns:a16="http://schemas.microsoft.com/office/drawing/2014/main" id="{04EFB723-74A0-4284-8997-D8864D7884B5}"/>
              </a:ext>
            </a:extLst>
          </p:cNvPr>
          <p:cNvSpPr txBox="1">
            <a:spLocks noChangeArrowheads="1"/>
          </p:cNvSpPr>
          <p:nvPr/>
        </p:nvSpPr>
        <p:spPr bwMode="auto">
          <a:xfrm>
            <a:off x="652463" y="4625975"/>
            <a:ext cx="2425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Help</a:t>
            </a:r>
          </a:p>
        </p:txBody>
      </p:sp>
      <p:sp>
        <p:nvSpPr>
          <p:cNvPr id="95246" name="TextBox 16">
            <a:extLst>
              <a:ext uri="{FF2B5EF4-FFF2-40B4-BE49-F238E27FC236}">
                <a16:creationId xmlns:a16="http://schemas.microsoft.com/office/drawing/2014/main" id="{A5CE829E-AC15-461B-8918-CEFF3C16B578}"/>
              </a:ext>
            </a:extLst>
          </p:cNvPr>
          <p:cNvSpPr txBox="1">
            <a:spLocks noChangeArrowheads="1"/>
          </p:cNvSpPr>
          <p:nvPr/>
        </p:nvSpPr>
        <p:spPr bwMode="auto">
          <a:xfrm>
            <a:off x="2970213" y="4725988"/>
            <a:ext cx="60467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solidFill>
                  <a:srgbClr val="0093D0"/>
                </a:solidFill>
              </a:rPr>
              <a:t>Help Topics </a:t>
            </a:r>
            <a:r>
              <a:rPr lang="en-GB" altLang="en-US" sz="1400"/>
              <a:t>displays the in built help menus within the software.</a:t>
            </a:r>
          </a:p>
          <a:p>
            <a:pPr algn="l" eaLnBrk="1" hangingPunct="1"/>
            <a:r>
              <a:rPr lang="en-GB" altLang="en-US" sz="1400">
                <a:solidFill>
                  <a:srgbClr val="0093D0"/>
                </a:solidFill>
              </a:rPr>
              <a:t>About Batch</a:t>
            </a:r>
            <a:r>
              <a:rPr lang="en-GB" altLang="en-US" sz="1400"/>
              <a:t> will display the </a:t>
            </a:r>
            <a:r>
              <a:rPr lang="en-GB" altLang="en-US" sz="1400" b="1"/>
              <a:t>Nexygen</a:t>
            </a:r>
            <a:r>
              <a:rPr lang="en-GB" altLang="en-US" sz="1400" b="1" i="1"/>
              <a:t>Plus </a:t>
            </a:r>
            <a:r>
              <a:rPr lang="en-GB" altLang="en-US" sz="1400" b="1"/>
              <a:t>version</a:t>
            </a:r>
            <a:r>
              <a:rPr lang="en-GB" altLang="en-US" sz="1400"/>
              <a:t>, </a:t>
            </a:r>
            <a:r>
              <a:rPr lang="en-GB" altLang="en-US" sz="1400" b="1"/>
              <a:t>Module information </a:t>
            </a:r>
            <a:r>
              <a:rPr lang="en-GB" altLang="en-US" sz="1400"/>
              <a:t>and </a:t>
            </a:r>
            <a:r>
              <a:rPr lang="en-GB" altLang="en-US" sz="1400" b="1"/>
              <a:t>Build Number</a:t>
            </a:r>
            <a:r>
              <a:rPr lang="en-GB" altLang="en-US" sz="1400"/>
              <a:t>. (this information is useful when making a technical enquiry).</a:t>
            </a:r>
          </a:p>
          <a:p>
            <a:pPr algn="l" eaLnBrk="1" hangingPunct="1"/>
            <a:r>
              <a:rPr lang="en-GB" altLang="en-US" sz="1400">
                <a:solidFill>
                  <a:srgbClr val="0093D0"/>
                </a:solidFill>
              </a:rPr>
              <a:t>Lloyd Instruments Online </a:t>
            </a:r>
            <a:r>
              <a:rPr lang="en-GB" altLang="en-US" sz="1400"/>
              <a:t>will take the user to the Lloyd Instruments Ltd home web page (if an internet connection is available).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2F38AAD-B22C-4394-9487-0B441D7D7ADC}"/>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96259" name="Rectangle 8">
            <a:extLst>
              <a:ext uri="{FF2B5EF4-FFF2-40B4-BE49-F238E27FC236}">
                <a16:creationId xmlns:a16="http://schemas.microsoft.com/office/drawing/2014/main" id="{06DC03C1-40D6-4B66-BDA8-059082C7408A}"/>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96260" name="Billede 5" descr="LLOYD.jpg">
            <a:extLst>
              <a:ext uri="{FF2B5EF4-FFF2-40B4-BE49-F238E27FC236}">
                <a16:creationId xmlns:a16="http://schemas.microsoft.com/office/drawing/2014/main" id="{CFA41A8F-FD9B-4C1E-9363-57CF7C64F4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Slide Number Placeholder 5">
            <a:extLst>
              <a:ext uri="{FF2B5EF4-FFF2-40B4-BE49-F238E27FC236}">
                <a16:creationId xmlns:a16="http://schemas.microsoft.com/office/drawing/2014/main" id="{FE841391-50E1-4BE7-8EE0-E7338274662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FD049D-F5C4-4FCF-964F-B5B227CE98E1}" type="slidenum">
              <a:rPr lang="en-US" altLang="en-US">
                <a:solidFill>
                  <a:srgbClr val="808080"/>
                </a:solidFill>
              </a:rPr>
              <a:pPr eaLnBrk="1" hangingPunct="1"/>
              <a:t>93</a:t>
            </a:fld>
            <a:endParaRPr lang="en-US" altLang="en-US">
              <a:solidFill>
                <a:srgbClr val="808080"/>
              </a:solidFill>
            </a:endParaRPr>
          </a:p>
        </p:txBody>
      </p:sp>
      <p:sp>
        <p:nvSpPr>
          <p:cNvPr id="96262" name="TextBox 6">
            <a:extLst>
              <a:ext uri="{FF2B5EF4-FFF2-40B4-BE49-F238E27FC236}">
                <a16:creationId xmlns:a16="http://schemas.microsoft.com/office/drawing/2014/main" id="{E1954834-3242-4556-AC69-51DB8330E34E}"/>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96263" name="TextBox 15">
            <a:extLst>
              <a:ext uri="{FF2B5EF4-FFF2-40B4-BE49-F238E27FC236}">
                <a16:creationId xmlns:a16="http://schemas.microsoft.com/office/drawing/2014/main" id="{814C8E24-5A50-4C2E-8E9F-843944A373B6}"/>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96264" name="TextBox 10">
            <a:extLst>
              <a:ext uri="{FF2B5EF4-FFF2-40B4-BE49-F238E27FC236}">
                <a16:creationId xmlns:a16="http://schemas.microsoft.com/office/drawing/2014/main" id="{2C8B8AF3-5FB7-4698-902B-CD23B06EEC66}"/>
              </a:ext>
            </a:extLst>
          </p:cNvPr>
          <p:cNvSpPr txBox="1">
            <a:spLocks noChangeArrowheads="1"/>
          </p:cNvSpPr>
          <p:nvPr/>
        </p:nvSpPr>
        <p:spPr bwMode="auto">
          <a:xfrm>
            <a:off x="609600" y="1981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Overview</a:t>
            </a:r>
            <a:endParaRPr lang="en-GB" altLang="en-US" sz="1400" b="1">
              <a:solidFill>
                <a:srgbClr val="0093D0"/>
              </a:solidFill>
            </a:endParaRPr>
          </a:p>
        </p:txBody>
      </p:sp>
      <p:sp>
        <p:nvSpPr>
          <p:cNvPr id="96265" name="TextBox 15">
            <a:extLst>
              <a:ext uri="{FF2B5EF4-FFF2-40B4-BE49-F238E27FC236}">
                <a16:creationId xmlns:a16="http://schemas.microsoft.com/office/drawing/2014/main" id="{FFE363F0-CBF5-4A25-85FA-FBD840338F39}"/>
              </a:ext>
            </a:extLst>
          </p:cNvPr>
          <p:cNvSpPr txBox="1">
            <a:spLocks noChangeArrowheads="1"/>
          </p:cNvSpPr>
          <p:nvPr/>
        </p:nvSpPr>
        <p:spPr bwMode="auto">
          <a:xfrm>
            <a:off x="609600" y="2362200"/>
            <a:ext cx="815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Control Panel Window:</a:t>
            </a:r>
          </a:p>
          <a:p>
            <a:pPr algn="l" eaLnBrk="1" hangingPunct="1"/>
            <a:endParaRPr lang="en-GB" altLang="en-US" sz="1400" b="1">
              <a:solidFill>
                <a:srgbClr val="0093D0"/>
              </a:solidFill>
            </a:endParaRPr>
          </a:p>
          <a:p>
            <a:pPr algn="l" eaLnBrk="1" hangingPunct="1"/>
            <a:r>
              <a:rPr lang="en-GB" altLang="en-US" sz="1400"/>
              <a:t>This panel contains several options for configuring new test files, default software units, macro control and test file storage and configuration options. </a:t>
            </a:r>
            <a:endParaRPr lang="en-GB" altLang="en-US" sz="1400" b="1">
              <a:solidFill>
                <a:srgbClr val="0093D0"/>
              </a:solidFill>
            </a:endParaRPr>
          </a:p>
        </p:txBody>
      </p:sp>
      <p:sp>
        <p:nvSpPr>
          <p:cNvPr id="96266" name="TextBox 12">
            <a:extLst>
              <a:ext uri="{FF2B5EF4-FFF2-40B4-BE49-F238E27FC236}">
                <a16:creationId xmlns:a16="http://schemas.microsoft.com/office/drawing/2014/main" id="{DF8A74BB-7C0D-47D3-A750-76479E17E8DF}"/>
              </a:ext>
            </a:extLst>
          </p:cNvPr>
          <p:cNvSpPr txBox="1">
            <a:spLocks noChangeArrowheads="1"/>
          </p:cNvSpPr>
          <p:nvPr/>
        </p:nvSpPr>
        <p:spPr bwMode="auto">
          <a:xfrm>
            <a:off x="3124200" y="3352800"/>
            <a:ext cx="5791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Test Types: </a:t>
            </a:r>
            <a:r>
              <a:rPr lang="en-GB" altLang="en-US" sz="1400"/>
              <a:t>Lists the tests available and can create (by right mouse click) new batch files.   </a:t>
            </a:r>
          </a:p>
          <a:p>
            <a:pPr algn="l" eaLnBrk="1" hangingPunct="1"/>
            <a:endParaRPr lang="en-GB" altLang="en-US" sz="1400" b="1">
              <a:solidFill>
                <a:srgbClr val="0093D0"/>
              </a:solidFill>
            </a:endParaRPr>
          </a:p>
          <a:p>
            <a:pPr algn="l" eaLnBrk="1" hangingPunct="1"/>
            <a:endParaRPr lang="en-GB" altLang="en-US" sz="1400" b="1">
              <a:solidFill>
                <a:srgbClr val="0093D0"/>
              </a:solidFill>
            </a:endParaRPr>
          </a:p>
          <a:p>
            <a:pPr algn="l" eaLnBrk="1" hangingPunct="1"/>
            <a:endParaRPr lang="en-GB" altLang="en-US" sz="1400" b="1">
              <a:solidFill>
                <a:srgbClr val="0093D0"/>
              </a:solidFill>
            </a:endParaRPr>
          </a:p>
          <a:p>
            <a:pPr algn="l" eaLnBrk="1" hangingPunct="1"/>
            <a:endParaRPr lang="en-GB" altLang="en-US" sz="1400" b="1">
              <a:solidFill>
                <a:srgbClr val="0093D0"/>
              </a:solidFill>
            </a:endParaRPr>
          </a:p>
          <a:p>
            <a:pPr algn="l" eaLnBrk="1" hangingPunct="1"/>
            <a:endParaRPr lang="en-GB" altLang="en-US" sz="1400" b="1">
              <a:solidFill>
                <a:srgbClr val="0093D0"/>
              </a:solidFill>
            </a:endParaRPr>
          </a:p>
          <a:p>
            <a:pPr algn="l" eaLnBrk="1" hangingPunct="1"/>
            <a:endParaRPr lang="en-GB" altLang="en-US" sz="1400" b="1">
              <a:solidFill>
                <a:srgbClr val="0093D0"/>
              </a:solidFill>
            </a:endParaRPr>
          </a:p>
          <a:p>
            <a:pPr algn="l" eaLnBrk="1" hangingPunct="1"/>
            <a:r>
              <a:rPr lang="en-GB" altLang="en-US" sz="1400" b="1">
                <a:solidFill>
                  <a:srgbClr val="0093D0"/>
                </a:solidFill>
              </a:rPr>
              <a:t>Configuration: </a:t>
            </a:r>
            <a:r>
              <a:rPr lang="en-GB" altLang="en-US" sz="1400"/>
              <a:t>Shows the Default Units quantity and the current units that will be displayed, in brackets.</a:t>
            </a:r>
          </a:p>
          <a:p>
            <a:pPr algn="l" eaLnBrk="1" hangingPunct="1"/>
            <a:r>
              <a:rPr lang="en-GB" altLang="en-US" sz="1400"/>
              <a:t>By right clicking on any of the default unit names, a configuration screen can be used to change the current settings.</a:t>
            </a:r>
          </a:p>
          <a:p>
            <a:pPr algn="l" eaLnBrk="1" hangingPunct="1"/>
            <a:endParaRPr lang="en-GB" altLang="en-US" sz="1400"/>
          </a:p>
          <a:p>
            <a:pPr algn="l" eaLnBrk="1" hangingPunct="1"/>
            <a:r>
              <a:rPr lang="en-GB" altLang="en-US" sz="1400" b="1">
                <a:solidFill>
                  <a:srgbClr val="0093D0"/>
                </a:solidFill>
              </a:rPr>
              <a:t>Testing Machine</a:t>
            </a:r>
            <a:r>
              <a:rPr lang="en-GB" altLang="en-US" sz="1400"/>
              <a:t>: Used to configure the software console options.</a:t>
            </a:r>
            <a:endParaRPr lang="en-GB" altLang="en-US" sz="1400" b="1">
              <a:solidFill>
                <a:srgbClr val="0093D0"/>
              </a:solidFill>
            </a:endParaRPr>
          </a:p>
        </p:txBody>
      </p:sp>
      <p:pic>
        <p:nvPicPr>
          <p:cNvPr id="96267" name="Picture 3">
            <a:extLst>
              <a:ext uri="{FF2B5EF4-FFF2-40B4-BE49-F238E27FC236}">
                <a16:creationId xmlns:a16="http://schemas.microsoft.com/office/drawing/2014/main" id="{00841DCB-01EA-460E-95D8-E5772A70F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105400"/>
            <a:ext cx="2209800" cy="14287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96268" name="Picture 4">
            <a:extLst>
              <a:ext uri="{FF2B5EF4-FFF2-40B4-BE49-F238E27FC236}">
                <a16:creationId xmlns:a16="http://schemas.microsoft.com/office/drawing/2014/main" id="{6B0ABAEB-080A-40A2-AC1B-515D251E92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429000"/>
            <a:ext cx="2333625" cy="14192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7209B48-CCE8-455B-99D1-CC6B143A9D16}"/>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97283" name="Rectangle 8">
            <a:extLst>
              <a:ext uri="{FF2B5EF4-FFF2-40B4-BE49-F238E27FC236}">
                <a16:creationId xmlns:a16="http://schemas.microsoft.com/office/drawing/2014/main" id="{7D7903FE-7D0A-4FCC-B328-422BEBEAB3C1}"/>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97284" name="Billede 5" descr="LLOYD.jpg">
            <a:extLst>
              <a:ext uri="{FF2B5EF4-FFF2-40B4-BE49-F238E27FC236}">
                <a16:creationId xmlns:a16="http://schemas.microsoft.com/office/drawing/2014/main" id="{07194313-AC90-44AF-8382-B08B951D7C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Slide Number Placeholder 5">
            <a:extLst>
              <a:ext uri="{FF2B5EF4-FFF2-40B4-BE49-F238E27FC236}">
                <a16:creationId xmlns:a16="http://schemas.microsoft.com/office/drawing/2014/main" id="{156EDB16-6D6E-49B7-B41E-0E3562F7434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E4A215-FDDD-41F0-ABBB-77A0AF7CB60B}" type="slidenum">
              <a:rPr lang="en-US" altLang="en-US">
                <a:solidFill>
                  <a:srgbClr val="808080"/>
                </a:solidFill>
              </a:rPr>
              <a:pPr eaLnBrk="1" hangingPunct="1"/>
              <a:t>94</a:t>
            </a:fld>
            <a:endParaRPr lang="en-US" altLang="en-US">
              <a:solidFill>
                <a:srgbClr val="808080"/>
              </a:solidFill>
            </a:endParaRPr>
          </a:p>
        </p:txBody>
      </p:sp>
      <p:sp>
        <p:nvSpPr>
          <p:cNvPr id="97286" name="TextBox 6">
            <a:extLst>
              <a:ext uri="{FF2B5EF4-FFF2-40B4-BE49-F238E27FC236}">
                <a16:creationId xmlns:a16="http://schemas.microsoft.com/office/drawing/2014/main" id="{B65854C1-6453-43FA-AD44-BEDA51D950C3}"/>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97287" name="TextBox 15">
            <a:extLst>
              <a:ext uri="{FF2B5EF4-FFF2-40B4-BE49-F238E27FC236}">
                <a16:creationId xmlns:a16="http://schemas.microsoft.com/office/drawing/2014/main" id="{55A450D2-F939-484B-B4FA-A24BB098ED42}"/>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97288" name="TextBox 10">
            <a:extLst>
              <a:ext uri="{FF2B5EF4-FFF2-40B4-BE49-F238E27FC236}">
                <a16:creationId xmlns:a16="http://schemas.microsoft.com/office/drawing/2014/main" id="{CCD48F49-3712-4DF0-AF10-18B96E61E105}"/>
              </a:ext>
            </a:extLst>
          </p:cNvPr>
          <p:cNvSpPr txBox="1">
            <a:spLocks noChangeArrowheads="1"/>
          </p:cNvSpPr>
          <p:nvPr/>
        </p:nvSpPr>
        <p:spPr bwMode="auto">
          <a:xfrm>
            <a:off x="609600" y="1981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Overview</a:t>
            </a:r>
            <a:endParaRPr lang="en-GB" altLang="en-US" sz="1400" b="1">
              <a:solidFill>
                <a:srgbClr val="0093D0"/>
              </a:solidFill>
            </a:endParaRPr>
          </a:p>
        </p:txBody>
      </p:sp>
      <p:sp>
        <p:nvSpPr>
          <p:cNvPr id="97289" name="TextBox 15">
            <a:extLst>
              <a:ext uri="{FF2B5EF4-FFF2-40B4-BE49-F238E27FC236}">
                <a16:creationId xmlns:a16="http://schemas.microsoft.com/office/drawing/2014/main" id="{D927401C-FC3A-4C88-A358-5DB8A0B236B5}"/>
              </a:ext>
            </a:extLst>
          </p:cNvPr>
          <p:cNvSpPr txBox="1">
            <a:spLocks noChangeArrowheads="1"/>
          </p:cNvSpPr>
          <p:nvPr/>
        </p:nvSpPr>
        <p:spPr bwMode="auto">
          <a:xfrm>
            <a:off x="609600" y="2362200"/>
            <a:ext cx="8153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Control Panel Window:</a:t>
            </a:r>
          </a:p>
          <a:p>
            <a:pPr algn="l" eaLnBrk="1" hangingPunct="1"/>
            <a:endParaRPr lang="en-GB" altLang="en-US" sz="1400" b="1">
              <a:solidFill>
                <a:srgbClr val="0093D0"/>
              </a:solidFill>
            </a:endParaRPr>
          </a:p>
          <a:p>
            <a:pPr algn="l" eaLnBrk="1" hangingPunct="1"/>
            <a:r>
              <a:rPr lang="en-GB" altLang="en-US" sz="1400"/>
              <a:t>This panel contains several options for configuring new test files, default software units, macro control and test file storage and configuration options.</a:t>
            </a:r>
          </a:p>
          <a:p>
            <a:pPr algn="l" eaLnBrk="1" hangingPunct="1"/>
            <a:endParaRPr lang="en-GB" altLang="en-US" sz="1400"/>
          </a:p>
          <a:p>
            <a:pPr algn="l" eaLnBrk="1" hangingPunct="1"/>
            <a:r>
              <a:rPr lang="en-GB" altLang="en-US" sz="1400" b="1">
                <a:solidFill>
                  <a:srgbClr val="0093D0"/>
                </a:solidFill>
              </a:rPr>
              <a:t>Macros:</a:t>
            </a:r>
            <a:r>
              <a:rPr lang="en-GB" altLang="en-US" sz="1400"/>
              <a:t> </a:t>
            </a:r>
            <a:endParaRPr lang="en-GB" altLang="en-US" sz="1400" b="1">
              <a:solidFill>
                <a:srgbClr val="0093D0"/>
              </a:solidFill>
            </a:endParaRPr>
          </a:p>
        </p:txBody>
      </p:sp>
      <p:pic>
        <p:nvPicPr>
          <p:cNvPr id="97290" name="Picture 2">
            <a:extLst>
              <a:ext uri="{FF2B5EF4-FFF2-40B4-BE49-F238E27FC236}">
                <a16:creationId xmlns:a16="http://schemas.microsoft.com/office/drawing/2014/main" id="{8A544272-D90E-4788-A9B8-FB9543BCF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86200"/>
            <a:ext cx="2419350" cy="5429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97291" name="TextBox 16">
            <a:extLst>
              <a:ext uri="{FF2B5EF4-FFF2-40B4-BE49-F238E27FC236}">
                <a16:creationId xmlns:a16="http://schemas.microsoft.com/office/drawing/2014/main" id="{3F62E88C-C166-44F8-95C6-B7674E0264E6}"/>
              </a:ext>
            </a:extLst>
          </p:cNvPr>
          <p:cNvSpPr txBox="1">
            <a:spLocks noChangeArrowheads="1"/>
          </p:cNvSpPr>
          <p:nvPr/>
        </p:nvSpPr>
        <p:spPr bwMode="auto">
          <a:xfrm>
            <a:off x="3352800" y="3810000"/>
            <a:ext cx="5638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Macros</a:t>
            </a:r>
            <a:r>
              <a:rPr lang="en-GB" altLang="en-US" sz="1400"/>
              <a:t> can be configured and used to control the way the software runs upon opening and closing. These are advanced controls and will not be covered in this presentation.</a:t>
            </a:r>
          </a:p>
          <a:p>
            <a:pPr algn="l" eaLnBrk="1" hangingPunct="1"/>
            <a:endParaRPr lang="en-GB" altLang="en-US" sz="1400"/>
          </a:p>
          <a:p>
            <a:pPr algn="l" eaLnBrk="1" hangingPunct="1"/>
            <a:endParaRPr lang="en-GB" altLang="en-US" sz="1400"/>
          </a:p>
          <a:p>
            <a:pPr algn="l" eaLnBrk="1" hangingPunct="1"/>
            <a:endParaRPr lang="en-GB" altLang="en-US" sz="1400"/>
          </a:p>
          <a:p>
            <a:pPr algn="l" eaLnBrk="1" hangingPunct="1"/>
            <a:r>
              <a:rPr lang="en-GB" altLang="en-US" sz="1400" b="1">
                <a:solidFill>
                  <a:srgbClr val="0093D0"/>
                </a:solidFill>
              </a:rPr>
              <a:t>Data</a:t>
            </a:r>
            <a:r>
              <a:rPr lang="en-GB" altLang="en-US" sz="1400"/>
              <a:t> folder is the folder location to where all working batch files are stored and listed. This can be locally on the computer, or a network location. </a:t>
            </a:r>
          </a:p>
          <a:p>
            <a:pPr algn="l" eaLnBrk="1" hangingPunct="1"/>
            <a:endParaRPr lang="en-GB" altLang="en-US" sz="1400"/>
          </a:p>
          <a:p>
            <a:pPr algn="l" eaLnBrk="1" hangingPunct="1"/>
            <a:r>
              <a:rPr lang="en-GB" altLang="en-US" sz="1400"/>
              <a:t>Data folder functions are listed on the next slide.</a:t>
            </a:r>
          </a:p>
        </p:txBody>
      </p:sp>
      <p:pic>
        <p:nvPicPr>
          <p:cNvPr id="97292" name="Picture 3">
            <a:extLst>
              <a:ext uri="{FF2B5EF4-FFF2-40B4-BE49-F238E27FC236}">
                <a16:creationId xmlns:a16="http://schemas.microsoft.com/office/drawing/2014/main" id="{871C1C6F-83B9-449F-B567-0DD527C99E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181600"/>
            <a:ext cx="2247900" cy="9144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97293" name="TextBox 17">
            <a:extLst>
              <a:ext uri="{FF2B5EF4-FFF2-40B4-BE49-F238E27FC236}">
                <a16:creationId xmlns:a16="http://schemas.microsoft.com/office/drawing/2014/main" id="{358B0D0E-9564-4491-8908-4FD5969A2469}"/>
              </a:ext>
            </a:extLst>
          </p:cNvPr>
          <p:cNvSpPr txBox="1">
            <a:spLocks noChangeArrowheads="1"/>
          </p:cNvSpPr>
          <p:nvPr/>
        </p:nvSpPr>
        <p:spPr bwMode="auto">
          <a:xfrm>
            <a:off x="609600" y="4648200"/>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Data:</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AD3154E-471F-4E0D-B750-7433C6CB1883}"/>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98307" name="Rectangle 8">
            <a:extLst>
              <a:ext uri="{FF2B5EF4-FFF2-40B4-BE49-F238E27FC236}">
                <a16:creationId xmlns:a16="http://schemas.microsoft.com/office/drawing/2014/main" id="{2601D01C-FDB5-4A4C-BF33-381204B5CA38}"/>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98308" name="Billede 5" descr="LLOYD.jpg">
            <a:extLst>
              <a:ext uri="{FF2B5EF4-FFF2-40B4-BE49-F238E27FC236}">
                <a16:creationId xmlns:a16="http://schemas.microsoft.com/office/drawing/2014/main" id="{4D9D1088-A94F-4B9A-BBD1-3A1C97AAD3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Slide Number Placeholder 5">
            <a:extLst>
              <a:ext uri="{FF2B5EF4-FFF2-40B4-BE49-F238E27FC236}">
                <a16:creationId xmlns:a16="http://schemas.microsoft.com/office/drawing/2014/main" id="{103775A5-93E5-46E1-A01A-297D451CB3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E94BA9-21E4-4059-AA1D-5EF72F866CCE}" type="slidenum">
              <a:rPr lang="en-US" altLang="en-US">
                <a:solidFill>
                  <a:srgbClr val="808080"/>
                </a:solidFill>
              </a:rPr>
              <a:pPr eaLnBrk="1" hangingPunct="1"/>
              <a:t>95</a:t>
            </a:fld>
            <a:endParaRPr lang="en-US" altLang="en-US">
              <a:solidFill>
                <a:srgbClr val="808080"/>
              </a:solidFill>
            </a:endParaRPr>
          </a:p>
        </p:txBody>
      </p:sp>
      <p:sp>
        <p:nvSpPr>
          <p:cNvPr id="98310" name="TextBox 6">
            <a:extLst>
              <a:ext uri="{FF2B5EF4-FFF2-40B4-BE49-F238E27FC236}">
                <a16:creationId xmlns:a16="http://schemas.microsoft.com/office/drawing/2014/main" id="{A5D4F7F1-41F2-43A0-8489-E880458CAA11}"/>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98311" name="TextBox 15">
            <a:extLst>
              <a:ext uri="{FF2B5EF4-FFF2-40B4-BE49-F238E27FC236}">
                <a16:creationId xmlns:a16="http://schemas.microsoft.com/office/drawing/2014/main" id="{120D56D5-1FE6-466D-BB41-F1977AB23487}"/>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98312" name="TextBox 10">
            <a:extLst>
              <a:ext uri="{FF2B5EF4-FFF2-40B4-BE49-F238E27FC236}">
                <a16:creationId xmlns:a16="http://schemas.microsoft.com/office/drawing/2014/main" id="{D6F9E8EA-B7D4-4635-B35F-36FC84BEC006}"/>
              </a:ext>
            </a:extLst>
          </p:cNvPr>
          <p:cNvSpPr txBox="1">
            <a:spLocks noChangeArrowheads="1"/>
          </p:cNvSpPr>
          <p:nvPr/>
        </p:nvSpPr>
        <p:spPr bwMode="auto">
          <a:xfrm>
            <a:off x="609600" y="1981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Overview</a:t>
            </a:r>
            <a:endParaRPr lang="en-GB" altLang="en-US" sz="1400" b="1">
              <a:solidFill>
                <a:srgbClr val="0093D0"/>
              </a:solidFill>
            </a:endParaRPr>
          </a:p>
        </p:txBody>
      </p:sp>
      <p:sp>
        <p:nvSpPr>
          <p:cNvPr id="85001" name="TextBox 15">
            <a:extLst>
              <a:ext uri="{FF2B5EF4-FFF2-40B4-BE49-F238E27FC236}">
                <a16:creationId xmlns:a16="http://schemas.microsoft.com/office/drawing/2014/main" id="{4B778C49-3F87-4CB6-9BE4-DF8E160F26C4}"/>
              </a:ext>
            </a:extLst>
          </p:cNvPr>
          <p:cNvSpPr txBox="1">
            <a:spLocks noChangeArrowheads="1"/>
          </p:cNvSpPr>
          <p:nvPr/>
        </p:nvSpPr>
        <p:spPr bwMode="auto">
          <a:xfrm>
            <a:off x="609600" y="2362200"/>
            <a:ext cx="8153400" cy="4400550"/>
          </a:xfrm>
          <a:prstGeom prst="rect">
            <a:avLst/>
          </a:prstGeom>
          <a:noFill/>
          <a:ln w="9525">
            <a:noFill/>
            <a:miter lim="800000"/>
            <a:headEnd/>
            <a:tailEnd/>
          </a:ln>
        </p:spPr>
        <p:txBody>
          <a:bodyPr>
            <a:spAutoFit/>
          </a:bodyPr>
          <a:lstStyle/>
          <a:p>
            <a:pPr algn="l">
              <a:defRPr/>
            </a:pPr>
            <a:r>
              <a:rPr lang="en-GB" sz="1400" b="1" dirty="0">
                <a:solidFill>
                  <a:srgbClr val="0093D0"/>
                </a:solidFill>
                <a:latin typeface="Arial" charset="0"/>
              </a:rPr>
              <a:t>Data Folder</a:t>
            </a:r>
          </a:p>
          <a:p>
            <a:pPr algn="l">
              <a:defRPr/>
            </a:pPr>
            <a:endParaRPr lang="en-GB" sz="1400" b="1" dirty="0">
              <a:solidFill>
                <a:srgbClr val="0093D0"/>
              </a:solidFill>
              <a:latin typeface="Arial" charset="0"/>
            </a:endParaRPr>
          </a:p>
          <a:p>
            <a:pPr algn="l">
              <a:defRPr/>
            </a:pPr>
            <a:r>
              <a:rPr lang="en-GB" sz="1400" dirty="0">
                <a:latin typeface="Arial" charset="0"/>
              </a:rPr>
              <a:t>The data folder is where all current  batch files, report templates and query files are stored. When the software is first installed the default file path can be reconfigured during the install process itself. This is only recommended if the person installing the software is aware of the PC configuration or Network environment. Otherwise the default file path is to be used initially. The default path is as follows:</a:t>
            </a:r>
          </a:p>
          <a:p>
            <a:pPr algn="l">
              <a:defRPr/>
            </a:pPr>
            <a:endParaRPr lang="en-GB" sz="1400" dirty="0">
              <a:latin typeface="Arial" charset="0"/>
            </a:endParaRPr>
          </a:p>
          <a:p>
            <a:pPr algn="l">
              <a:defRPr/>
            </a:pPr>
            <a:r>
              <a:rPr lang="en-GB" sz="1400" b="1" dirty="0">
                <a:latin typeface="Arial" charset="0"/>
              </a:rPr>
              <a:t>Windows XP:</a:t>
            </a:r>
          </a:p>
          <a:p>
            <a:pPr algn="l">
              <a:defRPr/>
            </a:pPr>
            <a:endParaRPr lang="en-GB" sz="1400" dirty="0">
              <a:latin typeface="Arial" charset="0"/>
            </a:endParaRPr>
          </a:p>
          <a:p>
            <a:pPr algn="l">
              <a:defRPr/>
            </a:pPr>
            <a:r>
              <a:rPr lang="en-GB" sz="1400" b="1" dirty="0">
                <a:solidFill>
                  <a:schemeClr val="accent2">
                    <a:lumMod val="75000"/>
                  </a:schemeClr>
                </a:solidFill>
                <a:latin typeface="Arial" charset="0"/>
              </a:rPr>
              <a:t>C:\ Documents and Settings \ All Users \ Lloyd Instruments Ltd \ NEXYGEN Plus \ Shared</a:t>
            </a:r>
          </a:p>
          <a:p>
            <a:pPr algn="l">
              <a:defRPr/>
            </a:pPr>
            <a:endParaRPr lang="en-GB" sz="1400" b="1" dirty="0">
              <a:solidFill>
                <a:srgbClr val="0070C0"/>
              </a:solidFill>
              <a:latin typeface="Arial" charset="0"/>
            </a:endParaRPr>
          </a:p>
          <a:p>
            <a:pPr algn="l">
              <a:defRPr/>
            </a:pPr>
            <a:r>
              <a:rPr lang="en-GB" sz="1400" b="1" dirty="0">
                <a:latin typeface="Arial" charset="0"/>
              </a:rPr>
              <a:t>Windows 7:</a:t>
            </a:r>
          </a:p>
          <a:p>
            <a:pPr algn="l">
              <a:defRPr/>
            </a:pPr>
            <a:endParaRPr lang="en-GB" sz="1400" b="1" dirty="0">
              <a:latin typeface="Arial" charset="0"/>
            </a:endParaRPr>
          </a:p>
          <a:p>
            <a:pPr algn="l">
              <a:defRPr/>
            </a:pPr>
            <a:r>
              <a:rPr lang="en-GB" sz="1400" b="1" dirty="0">
                <a:solidFill>
                  <a:schemeClr val="accent2">
                    <a:lumMod val="75000"/>
                  </a:schemeClr>
                </a:solidFill>
                <a:latin typeface="Arial" charset="0"/>
              </a:rPr>
              <a:t>C:\ Program Data \ Lloyd Instruments Ltd \ NEXYGEN Plus \ Shared</a:t>
            </a:r>
          </a:p>
          <a:p>
            <a:pPr algn="l">
              <a:defRPr/>
            </a:pPr>
            <a:endParaRPr lang="en-GB" sz="1400" b="1" dirty="0">
              <a:solidFill>
                <a:srgbClr val="0070C0"/>
              </a:solidFill>
              <a:latin typeface="Arial" charset="0"/>
            </a:endParaRPr>
          </a:p>
          <a:p>
            <a:pPr algn="l">
              <a:defRPr/>
            </a:pPr>
            <a:r>
              <a:rPr lang="en-GB" sz="1400" b="1" dirty="0">
                <a:latin typeface="Arial" charset="0"/>
              </a:rPr>
              <a:t>Note: </a:t>
            </a:r>
            <a:r>
              <a:rPr lang="en-GB" sz="1400" dirty="0">
                <a:latin typeface="Arial" charset="0"/>
              </a:rPr>
              <a:t>The Program Data folder in Windows 7 is a hidden folder type and if it cannot be seen in explorer mode, it will be necessary to set the file options to show it.   </a:t>
            </a:r>
          </a:p>
          <a:p>
            <a:pPr algn="l">
              <a:defRPr/>
            </a:pPr>
            <a:r>
              <a:rPr lang="en-GB" sz="1400" dirty="0">
                <a:latin typeface="Arial" charset="0"/>
              </a:rPr>
              <a:t>Go to </a:t>
            </a:r>
            <a:r>
              <a:rPr lang="en-GB" sz="1400" b="1" dirty="0">
                <a:latin typeface="Arial" charset="0"/>
              </a:rPr>
              <a:t>Control Panel</a:t>
            </a:r>
            <a:r>
              <a:rPr lang="en-GB" sz="1400" dirty="0">
                <a:latin typeface="Arial" charset="0"/>
              </a:rPr>
              <a:t>, </a:t>
            </a:r>
            <a:r>
              <a:rPr lang="en-GB" sz="1400" b="1" dirty="0">
                <a:latin typeface="Arial" charset="0"/>
              </a:rPr>
              <a:t>Folder Options </a:t>
            </a:r>
            <a:r>
              <a:rPr lang="en-GB" sz="1400" dirty="0">
                <a:latin typeface="Arial" charset="0"/>
              </a:rPr>
              <a:t>and select </a:t>
            </a:r>
            <a:r>
              <a:rPr lang="en-GB" sz="1400" b="1" dirty="0">
                <a:latin typeface="Arial" charset="0"/>
              </a:rPr>
              <a:t>View</a:t>
            </a:r>
            <a:r>
              <a:rPr lang="en-GB" sz="1400" dirty="0">
                <a:latin typeface="Arial" charset="0"/>
              </a:rPr>
              <a:t> tab. Ensure that the option “</a:t>
            </a:r>
            <a:r>
              <a:rPr lang="en-GB" sz="1400" b="1" dirty="0">
                <a:latin typeface="Arial" charset="0"/>
              </a:rPr>
              <a:t>Show Hidden Files, Folders and Drives</a:t>
            </a:r>
            <a:r>
              <a:rPr lang="en-GB" sz="1400" dirty="0">
                <a:latin typeface="Arial" charset="0"/>
              </a:rPr>
              <a:t>” is </a:t>
            </a:r>
            <a:r>
              <a:rPr lang="en-GB" sz="1400" b="1" dirty="0">
                <a:latin typeface="Arial" charset="0"/>
              </a:rPr>
              <a:t>checked</a:t>
            </a:r>
            <a:r>
              <a:rPr lang="en-GB" sz="1400" dirty="0">
                <a:latin typeface="Arial" charset="0"/>
              </a:rPr>
              <a:t>.  Ensure that the option “</a:t>
            </a:r>
            <a:r>
              <a:rPr lang="en-GB" sz="1400" b="1" dirty="0">
                <a:latin typeface="Arial" charset="0"/>
              </a:rPr>
              <a:t>Hide extensions for known file types</a:t>
            </a:r>
            <a:r>
              <a:rPr lang="en-GB" sz="1400" dirty="0">
                <a:latin typeface="Arial" charset="0"/>
              </a:rPr>
              <a:t>” is </a:t>
            </a:r>
            <a:r>
              <a:rPr lang="en-GB" sz="1400" b="1" dirty="0">
                <a:latin typeface="Arial" charset="0"/>
              </a:rPr>
              <a:t>unchecked</a:t>
            </a:r>
            <a:r>
              <a:rPr lang="en-GB" sz="1400" dirty="0">
                <a:latin typeface="Arial" charset="0"/>
              </a:rPr>
              <a:t>. If in doubt contact the relevant on-site I.T contact.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E08378-BD69-4D09-BBDD-EADF020872D0}"/>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99331" name="Rectangle 8">
            <a:extLst>
              <a:ext uri="{FF2B5EF4-FFF2-40B4-BE49-F238E27FC236}">
                <a16:creationId xmlns:a16="http://schemas.microsoft.com/office/drawing/2014/main" id="{F5516CBF-EC1B-4FEB-8953-CE8D585C4652}"/>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99332" name="Billede 5" descr="LLOYD.jpg">
            <a:extLst>
              <a:ext uri="{FF2B5EF4-FFF2-40B4-BE49-F238E27FC236}">
                <a16:creationId xmlns:a16="http://schemas.microsoft.com/office/drawing/2014/main" id="{27315825-555A-43AF-8723-8D6A2A15AF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Slide Number Placeholder 5">
            <a:extLst>
              <a:ext uri="{FF2B5EF4-FFF2-40B4-BE49-F238E27FC236}">
                <a16:creationId xmlns:a16="http://schemas.microsoft.com/office/drawing/2014/main" id="{2DFEE844-75A2-47F4-8569-86C86CCB83A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4E3F79-6D4F-450B-B861-D236AB533B78}" type="slidenum">
              <a:rPr lang="en-US" altLang="en-US">
                <a:solidFill>
                  <a:srgbClr val="808080"/>
                </a:solidFill>
              </a:rPr>
              <a:pPr eaLnBrk="1" hangingPunct="1"/>
              <a:t>96</a:t>
            </a:fld>
            <a:endParaRPr lang="en-US" altLang="en-US">
              <a:solidFill>
                <a:srgbClr val="808080"/>
              </a:solidFill>
            </a:endParaRPr>
          </a:p>
        </p:txBody>
      </p:sp>
      <p:sp>
        <p:nvSpPr>
          <p:cNvPr id="99334" name="TextBox 6">
            <a:extLst>
              <a:ext uri="{FF2B5EF4-FFF2-40B4-BE49-F238E27FC236}">
                <a16:creationId xmlns:a16="http://schemas.microsoft.com/office/drawing/2014/main" id="{48CE8762-A208-4258-B4C4-7CD388012666}"/>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99335" name="TextBox 15">
            <a:extLst>
              <a:ext uri="{FF2B5EF4-FFF2-40B4-BE49-F238E27FC236}">
                <a16:creationId xmlns:a16="http://schemas.microsoft.com/office/drawing/2014/main" id="{9E9932EE-9CC6-42D6-A8F0-B09AF44C28EC}"/>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99336" name="TextBox 10">
            <a:extLst>
              <a:ext uri="{FF2B5EF4-FFF2-40B4-BE49-F238E27FC236}">
                <a16:creationId xmlns:a16="http://schemas.microsoft.com/office/drawing/2014/main" id="{A6C844FD-3587-4F21-8BF1-EED6DD36D232}"/>
              </a:ext>
            </a:extLst>
          </p:cNvPr>
          <p:cNvSpPr txBox="1">
            <a:spLocks noChangeArrowheads="1"/>
          </p:cNvSpPr>
          <p:nvPr/>
        </p:nvSpPr>
        <p:spPr bwMode="auto">
          <a:xfrm>
            <a:off x="609600" y="1981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Overview</a:t>
            </a:r>
            <a:endParaRPr lang="en-GB" altLang="en-US" sz="1400" b="1">
              <a:solidFill>
                <a:srgbClr val="0093D0"/>
              </a:solidFill>
            </a:endParaRPr>
          </a:p>
        </p:txBody>
      </p:sp>
      <p:sp>
        <p:nvSpPr>
          <p:cNvPr id="99337" name="TextBox 15">
            <a:extLst>
              <a:ext uri="{FF2B5EF4-FFF2-40B4-BE49-F238E27FC236}">
                <a16:creationId xmlns:a16="http://schemas.microsoft.com/office/drawing/2014/main" id="{5D4B824A-BCF2-490A-84BD-8A0CBC107AB9}"/>
              </a:ext>
            </a:extLst>
          </p:cNvPr>
          <p:cNvSpPr txBox="1">
            <a:spLocks noChangeArrowheads="1"/>
          </p:cNvSpPr>
          <p:nvPr/>
        </p:nvSpPr>
        <p:spPr bwMode="auto">
          <a:xfrm>
            <a:off x="609600" y="2362200"/>
            <a:ext cx="815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Data Folder</a:t>
            </a:r>
          </a:p>
        </p:txBody>
      </p:sp>
      <p:sp>
        <p:nvSpPr>
          <p:cNvPr id="99338" name="TextBox 10">
            <a:extLst>
              <a:ext uri="{FF2B5EF4-FFF2-40B4-BE49-F238E27FC236}">
                <a16:creationId xmlns:a16="http://schemas.microsoft.com/office/drawing/2014/main" id="{FD3504B9-3D93-4507-9492-53609103BFA5}"/>
              </a:ext>
            </a:extLst>
          </p:cNvPr>
          <p:cNvSpPr txBox="1">
            <a:spLocks noChangeArrowheads="1"/>
          </p:cNvSpPr>
          <p:nvPr/>
        </p:nvSpPr>
        <p:spPr bwMode="auto">
          <a:xfrm>
            <a:off x="4114800" y="2667000"/>
            <a:ext cx="449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Checking the Data folder location:</a:t>
            </a:r>
          </a:p>
          <a:p>
            <a:pPr algn="l" eaLnBrk="1" hangingPunct="1"/>
            <a:endParaRPr lang="en-GB" altLang="en-US" sz="1400"/>
          </a:p>
          <a:p>
            <a:pPr algn="l" eaLnBrk="1" hangingPunct="1"/>
            <a:r>
              <a:rPr lang="en-GB" altLang="en-US" sz="1400"/>
              <a:t>Once installed, the Data folder path can be checked by holding the mouse pointer over the Data folder. A window will display the current file path.</a:t>
            </a:r>
          </a:p>
          <a:p>
            <a:pPr eaLnBrk="1" hangingPunct="1"/>
            <a:endParaRPr lang="en-GB" altLang="en-US" sz="1400"/>
          </a:p>
        </p:txBody>
      </p:sp>
      <p:pic>
        <p:nvPicPr>
          <p:cNvPr id="99339" name="Picture 3">
            <a:extLst>
              <a:ext uri="{FF2B5EF4-FFF2-40B4-BE49-F238E27FC236}">
                <a16:creationId xmlns:a16="http://schemas.microsoft.com/office/drawing/2014/main" id="{2CBED326-1D2F-4DD2-A372-90EA93E18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3295650" cy="15430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99340" name="Picture 4">
            <a:extLst>
              <a:ext uri="{FF2B5EF4-FFF2-40B4-BE49-F238E27FC236}">
                <a16:creationId xmlns:a16="http://schemas.microsoft.com/office/drawing/2014/main" id="{753F21AC-C3EE-4A2A-8B88-FBC5079C5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 y="4481513"/>
            <a:ext cx="2714625" cy="13716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99341" name="TextBox 13">
            <a:extLst>
              <a:ext uri="{FF2B5EF4-FFF2-40B4-BE49-F238E27FC236}">
                <a16:creationId xmlns:a16="http://schemas.microsoft.com/office/drawing/2014/main" id="{E0657A78-A080-4087-94B6-40B3C1D6802C}"/>
              </a:ext>
            </a:extLst>
          </p:cNvPr>
          <p:cNvSpPr txBox="1">
            <a:spLocks noChangeArrowheads="1"/>
          </p:cNvSpPr>
          <p:nvPr/>
        </p:nvSpPr>
        <p:spPr bwMode="auto">
          <a:xfrm>
            <a:off x="3505200" y="4419600"/>
            <a:ext cx="5486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Changing the location of the Data folder:</a:t>
            </a:r>
          </a:p>
          <a:p>
            <a:pPr algn="l" eaLnBrk="1" hangingPunct="1"/>
            <a:endParaRPr lang="en-GB" altLang="en-US" sz="1400"/>
          </a:p>
          <a:p>
            <a:pPr algn="l" eaLnBrk="1" hangingPunct="1"/>
            <a:r>
              <a:rPr lang="en-GB" altLang="en-US" sz="1400"/>
              <a:t>Highlight the Data folder with the left mouse button (Blue)</a:t>
            </a:r>
          </a:p>
          <a:p>
            <a:pPr algn="l" eaLnBrk="1" hangingPunct="1"/>
            <a:r>
              <a:rPr lang="en-GB" altLang="en-US" sz="1400"/>
              <a:t>Right Click with the Mouse</a:t>
            </a:r>
          </a:p>
          <a:p>
            <a:pPr algn="l" eaLnBrk="1" hangingPunct="1"/>
            <a:r>
              <a:rPr lang="en-GB" altLang="en-US" sz="1400"/>
              <a:t>Select the bottom option </a:t>
            </a:r>
            <a:r>
              <a:rPr lang="en-GB" altLang="en-US" sz="1400" b="1"/>
              <a:t>Data Folder </a:t>
            </a:r>
            <a:r>
              <a:rPr lang="en-GB" altLang="en-US" sz="1400"/>
              <a:t>to show the</a:t>
            </a:r>
            <a:r>
              <a:rPr lang="en-GB" altLang="en-US" sz="1400" b="1"/>
              <a:t> Data Properties </a:t>
            </a:r>
            <a:r>
              <a:rPr lang="en-GB" altLang="en-US" sz="1400"/>
              <a:t>Window</a:t>
            </a:r>
          </a:p>
          <a:p>
            <a:pPr algn="l" eaLnBrk="1" hangingPunct="1"/>
            <a:r>
              <a:rPr lang="en-GB" altLang="en-US" sz="1400"/>
              <a:t>Use the ? Button to open a browse function and navigate to the desired computer or network location and select OK.</a:t>
            </a:r>
          </a:p>
        </p:txBody>
      </p:sp>
      <p:sp>
        <p:nvSpPr>
          <p:cNvPr id="99342" name="TextBox 14">
            <a:extLst>
              <a:ext uri="{FF2B5EF4-FFF2-40B4-BE49-F238E27FC236}">
                <a16:creationId xmlns:a16="http://schemas.microsoft.com/office/drawing/2014/main" id="{C384455C-DDF2-4E71-BDC4-9677602DBD80}"/>
              </a:ext>
            </a:extLst>
          </p:cNvPr>
          <p:cNvSpPr txBox="1">
            <a:spLocks noChangeArrowheads="1"/>
          </p:cNvSpPr>
          <p:nvPr/>
        </p:nvSpPr>
        <p:spPr bwMode="auto">
          <a:xfrm>
            <a:off x="609600" y="6324600"/>
            <a:ext cx="807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a:t>Confirm the new Data folder location by the method above.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83C2645-EFE0-459D-B27C-B9A012ACFB6D}"/>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00355" name="Rectangle 8">
            <a:extLst>
              <a:ext uri="{FF2B5EF4-FFF2-40B4-BE49-F238E27FC236}">
                <a16:creationId xmlns:a16="http://schemas.microsoft.com/office/drawing/2014/main" id="{E6805AD2-086F-4690-91DB-7657A79C6D1F}"/>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00356" name="Billede 5" descr="LLOYD.jpg">
            <a:extLst>
              <a:ext uri="{FF2B5EF4-FFF2-40B4-BE49-F238E27FC236}">
                <a16:creationId xmlns:a16="http://schemas.microsoft.com/office/drawing/2014/main" id="{863662A1-B835-4224-9EEE-9C8A7DE78F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Slide Number Placeholder 5">
            <a:extLst>
              <a:ext uri="{FF2B5EF4-FFF2-40B4-BE49-F238E27FC236}">
                <a16:creationId xmlns:a16="http://schemas.microsoft.com/office/drawing/2014/main" id="{84F16B94-D521-4A77-B1BE-1B56E3E526C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3D7888-49DB-4945-89A0-89B9846B33BC}" type="slidenum">
              <a:rPr lang="en-US" altLang="en-US">
                <a:solidFill>
                  <a:srgbClr val="808080"/>
                </a:solidFill>
              </a:rPr>
              <a:pPr eaLnBrk="1" hangingPunct="1"/>
              <a:t>97</a:t>
            </a:fld>
            <a:endParaRPr lang="en-US" altLang="en-US">
              <a:solidFill>
                <a:srgbClr val="808080"/>
              </a:solidFill>
            </a:endParaRPr>
          </a:p>
        </p:txBody>
      </p:sp>
      <p:sp>
        <p:nvSpPr>
          <p:cNvPr id="100358" name="TextBox 6">
            <a:extLst>
              <a:ext uri="{FF2B5EF4-FFF2-40B4-BE49-F238E27FC236}">
                <a16:creationId xmlns:a16="http://schemas.microsoft.com/office/drawing/2014/main" id="{E5FE8089-0B96-4B23-BFAE-D42EC532064C}"/>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00359" name="TextBox 15">
            <a:extLst>
              <a:ext uri="{FF2B5EF4-FFF2-40B4-BE49-F238E27FC236}">
                <a16:creationId xmlns:a16="http://schemas.microsoft.com/office/drawing/2014/main" id="{C5AFF7F6-03BF-4EC4-BC0A-FF28E65FAA9C}"/>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00360" name="TextBox 10">
            <a:extLst>
              <a:ext uri="{FF2B5EF4-FFF2-40B4-BE49-F238E27FC236}">
                <a16:creationId xmlns:a16="http://schemas.microsoft.com/office/drawing/2014/main" id="{61776858-55DF-4BC0-B92D-213D83A4C1CD}"/>
              </a:ext>
            </a:extLst>
          </p:cNvPr>
          <p:cNvSpPr txBox="1">
            <a:spLocks noChangeArrowheads="1"/>
          </p:cNvSpPr>
          <p:nvPr/>
        </p:nvSpPr>
        <p:spPr bwMode="auto">
          <a:xfrm>
            <a:off x="609600" y="2514600"/>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Batch File Functions</a:t>
            </a:r>
          </a:p>
        </p:txBody>
      </p:sp>
      <p:pic>
        <p:nvPicPr>
          <p:cNvPr id="100361" name="Picture 2">
            <a:extLst>
              <a:ext uri="{FF2B5EF4-FFF2-40B4-BE49-F238E27FC236}">
                <a16:creationId xmlns:a16="http://schemas.microsoft.com/office/drawing/2014/main" id="{D3240B1A-033B-48D7-8936-FBE409DC40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124200"/>
            <a:ext cx="3495675" cy="29908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00362" name="TextBox 10">
            <a:extLst>
              <a:ext uri="{FF2B5EF4-FFF2-40B4-BE49-F238E27FC236}">
                <a16:creationId xmlns:a16="http://schemas.microsoft.com/office/drawing/2014/main" id="{1B3250C3-8347-4846-9D0F-3A3B8039C62F}"/>
              </a:ext>
            </a:extLst>
          </p:cNvPr>
          <p:cNvSpPr txBox="1">
            <a:spLocks noChangeArrowheads="1"/>
          </p:cNvSpPr>
          <p:nvPr/>
        </p:nvSpPr>
        <p:spPr bwMode="auto">
          <a:xfrm>
            <a:off x="609600" y="2057400"/>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Control Panel Window</a:t>
            </a:r>
          </a:p>
        </p:txBody>
      </p:sp>
      <p:sp>
        <p:nvSpPr>
          <p:cNvPr id="19" name="TextBox 18">
            <a:extLst>
              <a:ext uri="{FF2B5EF4-FFF2-40B4-BE49-F238E27FC236}">
                <a16:creationId xmlns:a16="http://schemas.microsoft.com/office/drawing/2014/main" id="{DC030FDA-4CD2-4DC8-8C9C-229516866233}"/>
              </a:ext>
            </a:extLst>
          </p:cNvPr>
          <p:cNvSpPr txBox="1"/>
          <p:nvPr/>
        </p:nvSpPr>
        <p:spPr>
          <a:xfrm>
            <a:off x="4343400" y="2057400"/>
            <a:ext cx="4648200" cy="4616450"/>
          </a:xfrm>
          <a:prstGeom prst="rect">
            <a:avLst/>
          </a:prstGeom>
          <a:noFill/>
        </p:spPr>
        <p:txBody>
          <a:bodyPr>
            <a:spAutoFit/>
          </a:bodyPr>
          <a:lstStyle/>
          <a:p>
            <a:pPr algn="l">
              <a:defRPr/>
            </a:pPr>
            <a:r>
              <a:rPr lang="en-GB" sz="1400" dirty="0">
                <a:latin typeface="Arial" charset="0"/>
              </a:rPr>
              <a:t>By selecting the </a:t>
            </a:r>
            <a:r>
              <a:rPr lang="en-GB" sz="1400" b="1" dirty="0">
                <a:latin typeface="Arial" charset="0"/>
              </a:rPr>
              <a:t>+</a:t>
            </a:r>
            <a:r>
              <a:rPr lang="en-GB" sz="1400" dirty="0">
                <a:latin typeface="Arial" charset="0"/>
              </a:rPr>
              <a:t> symbol beside the Data folder will show all stored batch files. Highlighting a batch file will bring up a new window panel of options.</a:t>
            </a:r>
          </a:p>
          <a:p>
            <a:pPr algn="l">
              <a:defRPr/>
            </a:pPr>
            <a:endParaRPr lang="en-GB" sz="1400" dirty="0">
              <a:latin typeface="Arial" charset="0"/>
            </a:endParaRPr>
          </a:p>
          <a:p>
            <a:pPr algn="l">
              <a:defRPr/>
            </a:pPr>
            <a:r>
              <a:rPr lang="en-GB" sz="1400" dirty="0">
                <a:latin typeface="Arial" charset="0"/>
              </a:rPr>
              <a:t>Some of these are basic functions of any Windows folder such as </a:t>
            </a:r>
            <a:r>
              <a:rPr lang="en-GB" sz="1400" b="1" dirty="0">
                <a:latin typeface="Arial" charset="0"/>
              </a:rPr>
              <a:t>New (Folder/Query/Batch)</a:t>
            </a:r>
            <a:r>
              <a:rPr lang="en-GB" sz="1400" dirty="0">
                <a:latin typeface="Arial" charset="0"/>
              </a:rPr>
              <a:t>, </a:t>
            </a:r>
            <a:r>
              <a:rPr lang="en-GB" sz="1400" b="1" dirty="0">
                <a:latin typeface="Arial" charset="0"/>
              </a:rPr>
              <a:t>Open</a:t>
            </a:r>
            <a:r>
              <a:rPr lang="en-GB" sz="1400" dirty="0">
                <a:latin typeface="Arial" charset="0"/>
              </a:rPr>
              <a:t>, </a:t>
            </a:r>
            <a:r>
              <a:rPr lang="en-GB" sz="1400" b="1" dirty="0">
                <a:latin typeface="Arial" charset="0"/>
              </a:rPr>
              <a:t>Delete</a:t>
            </a:r>
            <a:r>
              <a:rPr lang="en-GB" sz="1400" dirty="0">
                <a:latin typeface="Arial" charset="0"/>
              </a:rPr>
              <a:t>, </a:t>
            </a:r>
            <a:r>
              <a:rPr lang="en-GB" sz="1400" b="1" dirty="0">
                <a:latin typeface="Arial" charset="0"/>
              </a:rPr>
              <a:t>Rename</a:t>
            </a:r>
            <a:r>
              <a:rPr lang="en-GB" sz="1400" dirty="0">
                <a:latin typeface="Arial" charset="0"/>
              </a:rPr>
              <a:t>, </a:t>
            </a:r>
            <a:r>
              <a:rPr lang="en-GB" sz="1400" b="1" dirty="0">
                <a:latin typeface="Arial" charset="0"/>
              </a:rPr>
              <a:t>Copy</a:t>
            </a:r>
            <a:r>
              <a:rPr lang="en-GB" sz="1400" dirty="0">
                <a:latin typeface="Arial" charset="0"/>
              </a:rPr>
              <a:t> and </a:t>
            </a:r>
            <a:r>
              <a:rPr lang="en-GB" sz="1400" b="1" dirty="0">
                <a:latin typeface="Arial" charset="0"/>
              </a:rPr>
              <a:t>Cut.</a:t>
            </a:r>
          </a:p>
          <a:p>
            <a:pPr algn="l">
              <a:defRPr/>
            </a:pPr>
            <a:endParaRPr lang="en-GB" sz="1400" b="1" dirty="0">
              <a:latin typeface="Arial" charset="0"/>
            </a:endParaRPr>
          </a:p>
          <a:p>
            <a:pPr algn="l">
              <a:defRPr/>
            </a:pPr>
            <a:r>
              <a:rPr lang="en-GB" sz="1400" dirty="0">
                <a:latin typeface="Arial" charset="0"/>
              </a:rPr>
              <a:t>We will concentrate on 4 functions that are important during initial installation and during the operation of the software. They are:</a:t>
            </a:r>
          </a:p>
          <a:p>
            <a:pPr marL="542925" indent="714375" algn="l">
              <a:defRPr/>
            </a:pPr>
            <a:endParaRPr lang="en-GB" sz="1400" dirty="0">
              <a:latin typeface="Arial" charset="0"/>
            </a:endParaRPr>
          </a:p>
          <a:p>
            <a:pPr marL="542925" indent="714375" algn="l">
              <a:buClr>
                <a:srgbClr val="FF0000"/>
              </a:buClr>
              <a:buFont typeface="Wingdings" pitchFamily="2" charset="2"/>
              <a:buChar char="Ø"/>
              <a:defRPr/>
            </a:pPr>
            <a:r>
              <a:rPr lang="en-GB" sz="1400" b="1" dirty="0">
                <a:solidFill>
                  <a:srgbClr val="0093D0"/>
                </a:solidFill>
                <a:latin typeface="Arial" charset="0"/>
              </a:rPr>
              <a:t>Repeat</a:t>
            </a:r>
          </a:p>
          <a:p>
            <a:pPr marL="542925" indent="714375" algn="l">
              <a:buClr>
                <a:srgbClr val="FF0000"/>
              </a:buClr>
              <a:buFont typeface="Wingdings" pitchFamily="2" charset="2"/>
              <a:buChar char="Ø"/>
              <a:defRPr/>
            </a:pPr>
            <a:endParaRPr lang="en-GB" sz="1400" b="1" dirty="0">
              <a:solidFill>
                <a:srgbClr val="0093D0"/>
              </a:solidFill>
              <a:latin typeface="Arial" charset="0"/>
            </a:endParaRPr>
          </a:p>
          <a:p>
            <a:pPr marL="542925" indent="714375" algn="l">
              <a:buClr>
                <a:srgbClr val="FF0000"/>
              </a:buClr>
              <a:buFont typeface="Wingdings" pitchFamily="2" charset="2"/>
              <a:buChar char="Ø"/>
              <a:defRPr/>
            </a:pPr>
            <a:r>
              <a:rPr lang="en-GB" sz="1400" b="1" dirty="0">
                <a:solidFill>
                  <a:srgbClr val="0093D0"/>
                </a:solidFill>
                <a:latin typeface="Arial" charset="0"/>
              </a:rPr>
              <a:t>Auto Save</a:t>
            </a:r>
          </a:p>
          <a:p>
            <a:pPr marL="542925" indent="714375" algn="l">
              <a:buClr>
                <a:srgbClr val="FF0000"/>
              </a:buClr>
              <a:buFont typeface="Wingdings" pitchFamily="2" charset="2"/>
              <a:buChar char="Ø"/>
              <a:defRPr/>
            </a:pPr>
            <a:endParaRPr lang="en-GB" sz="1400" b="1" dirty="0">
              <a:solidFill>
                <a:srgbClr val="0093D0"/>
              </a:solidFill>
              <a:latin typeface="Arial" charset="0"/>
            </a:endParaRPr>
          </a:p>
          <a:p>
            <a:pPr marL="542925" indent="714375" algn="l">
              <a:buClr>
                <a:srgbClr val="FF0000"/>
              </a:buClr>
              <a:buFont typeface="Wingdings" pitchFamily="2" charset="2"/>
              <a:buChar char="Ø"/>
              <a:defRPr/>
            </a:pPr>
            <a:r>
              <a:rPr lang="en-GB" sz="1400" b="1" dirty="0">
                <a:solidFill>
                  <a:srgbClr val="0093D0"/>
                </a:solidFill>
                <a:latin typeface="Arial" charset="0"/>
              </a:rPr>
              <a:t>Auto Archive</a:t>
            </a:r>
          </a:p>
          <a:p>
            <a:pPr marL="542925" indent="714375" algn="l">
              <a:buClr>
                <a:srgbClr val="FF0000"/>
              </a:buClr>
              <a:buFont typeface="Wingdings" pitchFamily="2" charset="2"/>
              <a:buChar char="Ø"/>
              <a:defRPr/>
            </a:pPr>
            <a:endParaRPr lang="en-GB" sz="1400" b="1" dirty="0">
              <a:solidFill>
                <a:srgbClr val="0093D0"/>
              </a:solidFill>
              <a:latin typeface="Arial" charset="0"/>
            </a:endParaRPr>
          </a:p>
          <a:p>
            <a:pPr marL="542925" indent="714375" algn="l">
              <a:buClr>
                <a:srgbClr val="FF0000"/>
              </a:buClr>
              <a:buFont typeface="Wingdings" pitchFamily="2" charset="2"/>
              <a:buChar char="Ø"/>
              <a:defRPr/>
            </a:pPr>
            <a:r>
              <a:rPr lang="en-GB" sz="1400" b="1" dirty="0">
                <a:solidFill>
                  <a:srgbClr val="0093D0"/>
                </a:solidFill>
                <a:latin typeface="Arial" charset="0"/>
              </a:rPr>
              <a:t>Reasons</a:t>
            </a:r>
          </a:p>
          <a:p>
            <a:pPr marL="542925" indent="714375" algn="l">
              <a:buClr>
                <a:srgbClr val="FF0000"/>
              </a:buClr>
              <a:buFont typeface="Wingdings" pitchFamily="2" charset="2"/>
              <a:buChar char="Ø"/>
              <a:defRPr/>
            </a:pPr>
            <a:endParaRPr lang="en-GB" sz="1400" b="1" dirty="0">
              <a:solidFill>
                <a:srgbClr val="0093D0"/>
              </a:solidFill>
              <a:latin typeface="Arial" charset="0"/>
            </a:endParaRPr>
          </a:p>
          <a:p>
            <a:pPr marL="542925" indent="-542925" algn="l">
              <a:buClr>
                <a:srgbClr val="FF0000"/>
              </a:buClr>
              <a:defRPr/>
            </a:pPr>
            <a:endParaRPr lang="en-GB" sz="1400" dirty="0">
              <a:latin typeface="Arial"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3A073C7-3E45-46E1-A2CA-D0436FBA3DE4}"/>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01379" name="Rectangle 8">
            <a:extLst>
              <a:ext uri="{FF2B5EF4-FFF2-40B4-BE49-F238E27FC236}">
                <a16:creationId xmlns:a16="http://schemas.microsoft.com/office/drawing/2014/main" id="{447D7289-2E89-46C1-954B-C1F26560B28C}"/>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01380" name="Billede 5" descr="LLOYD.jpg">
            <a:extLst>
              <a:ext uri="{FF2B5EF4-FFF2-40B4-BE49-F238E27FC236}">
                <a16:creationId xmlns:a16="http://schemas.microsoft.com/office/drawing/2014/main" id="{2AC57CF1-80E3-4D0C-96A9-C32F92496A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Slide Number Placeholder 5">
            <a:extLst>
              <a:ext uri="{FF2B5EF4-FFF2-40B4-BE49-F238E27FC236}">
                <a16:creationId xmlns:a16="http://schemas.microsoft.com/office/drawing/2014/main" id="{C175B602-9665-4073-B529-442710F9BF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CD4458-D6AD-4257-B503-59ABA17DEC9F}" type="slidenum">
              <a:rPr lang="en-US" altLang="en-US">
                <a:solidFill>
                  <a:srgbClr val="808080"/>
                </a:solidFill>
              </a:rPr>
              <a:pPr eaLnBrk="1" hangingPunct="1"/>
              <a:t>98</a:t>
            </a:fld>
            <a:endParaRPr lang="en-US" altLang="en-US">
              <a:solidFill>
                <a:srgbClr val="808080"/>
              </a:solidFill>
            </a:endParaRPr>
          </a:p>
        </p:txBody>
      </p:sp>
      <p:sp>
        <p:nvSpPr>
          <p:cNvPr id="101382" name="TextBox 6">
            <a:extLst>
              <a:ext uri="{FF2B5EF4-FFF2-40B4-BE49-F238E27FC236}">
                <a16:creationId xmlns:a16="http://schemas.microsoft.com/office/drawing/2014/main" id="{416DD774-EE38-4A98-863A-74B6E1A1F797}"/>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01383" name="TextBox 15">
            <a:extLst>
              <a:ext uri="{FF2B5EF4-FFF2-40B4-BE49-F238E27FC236}">
                <a16:creationId xmlns:a16="http://schemas.microsoft.com/office/drawing/2014/main" id="{4D495619-EF72-4865-9EF6-FC216A08DDEA}"/>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101384" name="TextBox 10">
            <a:extLst>
              <a:ext uri="{FF2B5EF4-FFF2-40B4-BE49-F238E27FC236}">
                <a16:creationId xmlns:a16="http://schemas.microsoft.com/office/drawing/2014/main" id="{498D45E0-C2E9-4FBA-A085-42562CA94D91}"/>
              </a:ext>
            </a:extLst>
          </p:cNvPr>
          <p:cNvSpPr txBox="1">
            <a:spLocks noChangeArrowheads="1"/>
          </p:cNvSpPr>
          <p:nvPr/>
        </p:nvSpPr>
        <p:spPr bwMode="auto">
          <a:xfrm>
            <a:off x="3657600" y="2438400"/>
            <a:ext cx="5334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Repeat </a:t>
            </a:r>
            <a:r>
              <a:rPr lang="en-GB" altLang="en-US" sz="1400"/>
              <a:t> is used to create a new batch file, with the exact same settings and controls. The last test listed (either completed, or a new test), in the existing batch file will insert a new blank row in the batch file created. The row number in the new batch file will be reset to 1. Type the name of the new batch file in the text box. </a:t>
            </a:r>
            <a:endParaRPr lang="en-GB" altLang="en-US" sz="1400" b="1">
              <a:solidFill>
                <a:srgbClr val="0093D0"/>
              </a:solidFill>
            </a:endParaRPr>
          </a:p>
        </p:txBody>
      </p:sp>
      <p:sp>
        <p:nvSpPr>
          <p:cNvPr id="101385" name="TextBox 10">
            <a:extLst>
              <a:ext uri="{FF2B5EF4-FFF2-40B4-BE49-F238E27FC236}">
                <a16:creationId xmlns:a16="http://schemas.microsoft.com/office/drawing/2014/main" id="{8E20BC6B-FFE1-4A13-88E2-BA1C11A81B16}"/>
              </a:ext>
            </a:extLst>
          </p:cNvPr>
          <p:cNvSpPr txBox="1">
            <a:spLocks noChangeArrowheads="1"/>
          </p:cNvSpPr>
          <p:nvPr/>
        </p:nvSpPr>
        <p:spPr bwMode="auto">
          <a:xfrm>
            <a:off x="609600" y="2057400"/>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Control Panel Window</a:t>
            </a:r>
          </a:p>
        </p:txBody>
      </p:sp>
      <p:pic>
        <p:nvPicPr>
          <p:cNvPr id="101386" name="Picture 2">
            <a:extLst>
              <a:ext uri="{FF2B5EF4-FFF2-40B4-BE49-F238E27FC236}">
                <a16:creationId xmlns:a16="http://schemas.microsoft.com/office/drawing/2014/main" id="{C03E3435-864F-45A5-90DF-55A59065C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14600"/>
            <a:ext cx="2809875" cy="108585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01387" name="Picture 3">
            <a:extLst>
              <a:ext uri="{FF2B5EF4-FFF2-40B4-BE49-F238E27FC236}">
                <a16:creationId xmlns:a16="http://schemas.microsoft.com/office/drawing/2014/main" id="{FC9C1D18-FC0B-4F01-8201-29481F6940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038600"/>
            <a:ext cx="3686175" cy="1990725"/>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01388" name="TextBox 13">
            <a:extLst>
              <a:ext uri="{FF2B5EF4-FFF2-40B4-BE49-F238E27FC236}">
                <a16:creationId xmlns:a16="http://schemas.microsoft.com/office/drawing/2014/main" id="{046C7DB8-AA66-4392-BF9E-1E6E3D33998B}"/>
              </a:ext>
            </a:extLst>
          </p:cNvPr>
          <p:cNvSpPr txBox="1">
            <a:spLocks noChangeArrowheads="1"/>
          </p:cNvSpPr>
          <p:nvPr/>
        </p:nvSpPr>
        <p:spPr bwMode="auto">
          <a:xfrm>
            <a:off x="4419600" y="3962400"/>
            <a:ext cx="4572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solidFill>
                  <a:srgbClr val="0093D0"/>
                </a:solidFill>
              </a:rPr>
              <a:t>Auto-Save </a:t>
            </a:r>
            <a:r>
              <a:rPr lang="en-GB" altLang="en-US" sz="1400"/>
              <a:t>controls how the batch file will be saved to the Data folder.  The batch file can be saved</a:t>
            </a:r>
          </a:p>
          <a:p>
            <a:pPr algn="l" eaLnBrk="1" hangingPunct="1"/>
            <a:endParaRPr lang="en-GB" altLang="en-US" sz="1400" b="1">
              <a:solidFill>
                <a:srgbClr val="0093D0"/>
              </a:solidFill>
            </a:endParaRPr>
          </a:p>
          <a:p>
            <a:pPr algn="l" eaLnBrk="1" hangingPunct="1"/>
            <a:r>
              <a:rPr lang="en-GB" altLang="en-US" sz="1400" b="1">
                <a:solidFill>
                  <a:srgbClr val="0093D0"/>
                </a:solidFill>
              </a:rPr>
              <a:t>Manually </a:t>
            </a:r>
            <a:r>
              <a:rPr lang="en-GB" altLang="en-US" sz="1400">
                <a:solidFill>
                  <a:srgbClr val="0093D0"/>
                </a:solidFill>
              </a:rPr>
              <a:t>(User selects File Save/Save As or       icon)</a:t>
            </a:r>
            <a:endParaRPr lang="en-GB" altLang="en-US" sz="1400" b="1">
              <a:solidFill>
                <a:srgbClr val="0093D0"/>
              </a:solidFill>
            </a:endParaRPr>
          </a:p>
          <a:p>
            <a:pPr algn="l" eaLnBrk="1" hangingPunct="1"/>
            <a:endParaRPr lang="en-GB" altLang="en-US" sz="1400" b="1">
              <a:solidFill>
                <a:srgbClr val="0093D0"/>
              </a:solidFill>
            </a:endParaRPr>
          </a:p>
          <a:p>
            <a:pPr algn="l" eaLnBrk="1" hangingPunct="1"/>
            <a:r>
              <a:rPr lang="en-GB" altLang="en-US" sz="1400" b="1">
                <a:solidFill>
                  <a:srgbClr val="0093D0"/>
                </a:solidFill>
              </a:rPr>
              <a:t>After a Time Period </a:t>
            </a:r>
            <a:r>
              <a:rPr lang="en-GB" altLang="en-US" sz="1400">
                <a:solidFill>
                  <a:srgbClr val="0093D0"/>
                </a:solidFill>
              </a:rPr>
              <a:t>(from computer time settings)</a:t>
            </a:r>
            <a:r>
              <a:rPr lang="en-GB" altLang="en-US" sz="1400" b="1">
                <a:solidFill>
                  <a:srgbClr val="0093D0"/>
                </a:solidFill>
              </a:rPr>
              <a:t> </a:t>
            </a:r>
          </a:p>
          <a:p>
            <a:pPr algn="l" eaLnBrk="1" hangingPunct="1"/>
            <a:endParaRPr lang="en-GB" altLang="en-US" sz="1400" b="1">
              <a:solidFill>
                <a:srgbClr val="0093D0"/>
              </a:solidFill>
            </a:endParaRPr>
          </a:p>
          <a:p>
            <a:pPr algn="l" eaLnBrk="1" hangingPunct="1"/>
            <a:r>
              <a:rPr lang="en-GB" altLang="en-US" sz="1400" b="1">
                <a:solidFill>
                  <a:srgbClr val="0093D0"/>
                </a:solidFill>
              </a:rPr>
              <a:t>Save after each test</a:t>
            </a:r>
          </a:p>
          <a:p>
            <a:pPr algn="l" eaLnBrk="1" hangingPunct="1"/>
            <a:r>
              <a:rPr lang="en-GB" altLang="en-US" sz="1400"/>
              <a:t>This is the default and recommended setting that ensures integrity of test data.</a:t>
            </a:r>
          </a:p>
        </p:txBody>
      </p:sp>
      <p:pic>
        <p:nvPicPr>
          <p:cNvPr id="101389" name="Picture 5">
            <a:extLst>
              <a:ext uri="{FF2B5EF4-FFF2-40B4-BE49-F238E27FC236}">
                <a16:creationId xmlns:a16="http://schemas.microsoft.com/office/drawing/2014/main" id="{22E68430-4050-4E50-98D1-56E904E110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4648200"/>
            <a:ext cx="1905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5A5C0F0-DD97-4FB5-97E0-574866B839A8}"/>
              </a:ext>
            </a:extLst>
          </p:cNvPr>
          <p:cNvSpPr>
            <a:spLocks noGrp="1" noChangeArrowheads="1"/>
          </p:cNvSpPr>
          <p:nvPr>
            <p:ph type="title"/>
          </p:nvPr>
        </p:nvSpPr>
        <p:spPr>
          <a:xfrm>
            <a:off x="457200" y="838200"/>
            <a:ext cx="8229600" cy="762000"/>
          </a:xfrm>
        </p:spPr>
        <p:txBody>
          <a:bodyPr/>
          <a:lstStyle/>
          <a:p>
            <a:pPr marL="342900" indent="-342900" eaLnBrk="1" hangingPunct="1">
              <a:defRPr/>
            </a:pPr>
            <a:r>
              <a:rPr lang="en-GB" sz="2800" u="sng" dirty="0">
                <a:solidFill>
                  <a:srgbClr val="0093D0"/>
                </a:solidFill>
              </a:rPr>
              <a:t>6. Batch File Operations and Features</a:t>
            </a:r>
            <a:endParaRPr lang="da-DK" sz="2800" u="sng" dirty="0">
              <a:solidFill>
                <a:srgbClr val="0093D0"/>
              </a:solidFill>
            </a:endParaRPr>
          </a:p>
        </p:txBody>
      </p:sp>
      <p:sp>
        <p:nvSpPr>
          <p:cNvPr id="102403" name="Rectangle 8">
            <a:extLst>
              <a:ext uri="{FF2B5EF4-FFF2-40B4-BE49-F238E27FC236}">
                <a16:creationId xmlns:a16="http://schemas.microsoft.com/office/drawing/2014/main" id="{E0B599DA-ECDB-4023-8A8F-90AD12292599}"/>
              </a:ext>
            </a:extLst>
          </p:cNvPr>
          <p:cNvSpPr>
            <a:spLocks noGrp="1" noChangeArrowheads="1"/>
          </p:cNvSpPr>
          <p:nvPr>
            <p:ph type="body" idx="1"/>
          </p:nvPr>
        </p:nvSpPr>
        <p:spPr>
          <a:xfrm>
            <a:off x="5410200" y="1752600"/>
            <a:ext cx="1524000" cy="228600"/>
          </a:xfrm>
        </p:spPr>
        <p:txBody>
          <a:bodyPr/>
          <a:lstStyle/>
          <a:p>
            <a:pPr eaLnBrk="1" hangingPunct="1">
              <a:buClr>
                <a:srgbClr val="0093D0"/>
              </a:buClr>
              <a:buFontTx/>
              <a:buNone/>
            </a:pPr>
            <a:endParaRPr lang="da-DK" altLang="en-US" sz="1600"/>
          </a:p>
          <a:p>
            <a:pPr eaLnBrk="1" hangingPunct="1">
              <a:buClr>
                <a:srgbClr val="0093D0"/>
              </a:buClr>
              <a:buFontTx/>
              <a:buNone/>
            </a:pPr>
            <a:r>
              <a:rPr lang="da-DK" altLang="en-US" sz="1600"/>
              <a:t> </a:t>
            </a:r>
          </a:p>
          <a:p>
            <a:pPr eaLnBrk="1" hangingPunct="1">
              <a:buClr>
                <a:srgbClr val="0093D0"/>
              </a:buClr>
              <a:buFontTx/>
              <a:buNone/>
            </a:pPr>
            <a:r>
              <a:rPr lang="da-DK" altLang="en-US" sz="1600"/>
              <a:t>	</a:t>
            </a:r>
          </a:p>
          <a:p>
            <a:pPr eaLnBrk="1" hangingPunct="1">
              <a:buClr>
                <a:srgbClr val="0093D0"/>
              </a:buClr>
              <a:buFontTx/>
              <a:buNone/>
            </a:pPr>
            <a:endParaRPr lang="da-DK" altLang="en-US" sz="1600"/>
          </a:p>
          <a:p>
            <a:pPr eaLnBrk="1" hangingPunct="1">
              <a:buClr>
                <a:srgbClr val="0093D0"/>
              </a:buClr>
              <a:buFontTx/>
              <a:buNone/>
            </a:pPr>
            <a:endParaRPr lang="da-DK" altLang="en-US" sz="1600"/>
          </a:p>
        </p:txBody>
      </p:sp>
      <p:pic>
        <p:nvPicPr>
          <p:cNvPr id="102404" name="Billede 5" descr="LLOYD.jpg">
            <a:extLst>
              <a:ext uri="{FF2B5EF4-FFF2-40B4-BE49-F238E27FC236}">
                <a16:creationId xmlns:a16="http://schemas.microsoft.com/office/drawing/2014/main" id="{52BBFEBA-6DBF-4A3A-B1D0-EFB2B1DA47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136525"/>
            <a:ext cx="1270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Slide Number Placeholder 5">
            <a:extLst>
              <a:ext uri="{FF2B5EF4-FFF2-40B4-BE49-F238E27FC236}">
                <a16:creationId xmlns:a16="http://schemas.microsoft.com/office/drawing/2014/main" id="{65630534-FE5D-4D0B-8AB5-F9C465BE8D9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295A51-3EE5-4B33-A526-77132ABA5973}" type="slidenum">
              <a:rPr lang="en-US" altLang="en-US">
                <a:solidFill>
                  <a:srgbClr val="808080"/>
                </a:solidFill>
              </a:rPr>
              <a:pPr eaLnBrk="1" hangingPunct="1"/>
              <a:t>99</a:t>
            </a:fld>
            <a:endParaRPr lang="en-US" altLang="en-US">
              <a:solidFill>
                <a:srgbClr val="808080"/>
              </a:solidFill>
            </a:endParaRPr>
          </a:p>
        </p:txBody>
      </p:sp>
      <p:sp>
        <p:nvSpPr>
          <p:cNvPr id="102406" name="TextBox 6">
            <a:extLst>
              <a:ext uri="{FF2B5EF4-FFF2-40B4-BE49-F238E27FC236}">
                <a16:creationId xmlns:a16="http://schemas.microsoft.com/office/drawing/2014/main" id="{0AF0D73E-4235-48E1-B7DC-21E0411D3545}"/>
              </a:ext>
            </a:extLst>
          </p:cNvPr>
          <p:cNvSpPr txBox="1">
            <a:spLocks noChangeArrowheads="1"/>
          </p:cNvSpPr>
          <p:nvPr/>
        </p:nvSpPr>
        <p:spPr bwMode="auto">
          <a:xfrm>
            <a:off x="609600" y="1600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b="1" u="sng"/>
              <a:t>Main Nexygen</a:t>
            </a:r>
            <a:r>
              <a:rPr lang="en-GB" altLang="en-US" b="1" i="1" u="sng"/>
              <a:t>Plus</a:t>
            </a:r>
            <a:r>
              <a:rPr lang="en-GB" altLang="en-US" b="1" u="sng"/>
              <a:t> Screen</a:t>
            </a:r>
          </a:p>
        </p:txBody>
      </p:sp>
      <p:sp>
        <p:nvSpPr>
          <p:cNvPr id="102407" name="TextBox 15">
            <a:extLst>
              <a:ext uri="{FF2B5EF4-FFF2-40B4-BE49-F238E27FC236}">
                <a16:creationId xmlns:a16="http://schemas.microsoft.com/office/drawing/2014/main" id="{CC11BD05-E04C-4C36-935A-A555681B2FC6}"/>
              </a:ext>
            </a:extLst>
          </p:cNvPr>
          <p:cNvSpPr txBox="1">
            <a:spLocks noChangeArrowheads="1"/>
          </p:cNvSpPr>
          <p:nvPr/>
        </p:nvSpPr>
        <p:spPr bwMode="auto">
          <a:xfrm>
            <a:off x="762000" y="2667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endParaRPr lang="en-GB" altLang="en-US" sz="1400"/>
          </a:p>
          <a:p>
            <a:pPr algn="l" eaLnBrk="1" hangingPunct="1"/>
            <a:endParaRPr lang="en-GB" altLang="en-US" sz="1400"/>
          </a:p>
          <a:p>
            <a:pPr algn="l" eaLnBrk="1" hangingPunct="1"/>
            <a:endParaRPr lang="en-GB" altLang="en-US" sz="1400" b="1">
              <a:solidFill>
                <a:srgbClr val="0093D0"/>
              </a:solidFill>
            </a:endParaRPr>
          </a:p>
          <a:p>
            <a:pPr algn="l" eaLnBrk="1" hangingPunct="1"/>
            <a:r>
              <a:rPr lang="en-GB" altLang="en-US" sz="1400" b="1">
                <a:solidFill>
                  <a:srgbClr val="0093D0"/>
                </a:solidFill>
              </a:rPr>
              <a:t> </a:t>
            </a:r>
          </a:p>
        </p:txBody>
      </p:sp>
      <p:sp>
        <p:nvSpPr>
          <p:cNvPr id="85000" name="TextBox 10">
            <a:extLst>
              <a:ext uri="{FF2B5EF4-FFF2-40B4-BE49-F238E27FC236}">
                <a16:creationId xmlns:a16="http://schemas.microsoft.com/office/drawing/2014/main" id="{829A145D-90C9-47AD-8E33-BA22CC2A311D}"/>
              </a:ext>
            </a:extLst>
          </p:cNvPr>
          <p:cNvSpPr txBox="1">
            <a:spLocks noChangeArrowheads="1"/>
          </p:cNvSpPr>
          <p:nvPr/>
        </p:nvSpPr>
        <p:spPr bwMode="auto">
          <a:xfrm>
            <a:off x="3657600" y="2438400"/>
            <a:ext cx="5334000" cy="3540125"/>
          </a:xfrm>
          <a:prstGeom prst="rect">
            <a:avLst/>
          </a:prstGeom>
          <a:noFill/>
          <a:ln w="9525">
            <a:noFill/>
            <a:miter lim="800000"/>
            <a:headEnd/>
            <a:tailEnd/>
          </a:ln>
        </p:spPr>
        <p:txBody>
          <a:bodyPr>
            <a:spAutoFit/>
          </a:bodyPr>
          <a:lstStyle/>
          <a:p>
            <a:pPr algn="l">
              <a:defRPr/>
            </a:pPr>
            <a:r>
              <a:rPr lang="en-GB" sz="1400" b="1" dirty="0">
                <a:solidFill>
                  <a:srgbClr val="0093D0"/>
                </a:solidFill>
                <a:latin typeface="Arial" charset="0"/>
              </a:rPr>
              <a:t>Auto-Archive </a:t>
            </a:r>
            <a:r>
              <a:rPr lang="en-GB" sz="1400" dirty="0">
                <a:latin typeface="Arial" charset="0"/>
              </a:rPr>
              <a:t>is one of the most important settings within the software. As mentioned previously, Nexygen</a:t>
            </a:r>
            <a:r>
              <a:rPr lang="en-GB" sz="1400" i="1" dirty="0">
                <a:latin typeface="Arial" charset="0"/>
              </a:rPr>
              <a:t>Plus</a:t>
            </a:r>
            <a:r>
              <a:rPr lang="en-GB" sz="1400" dirty="0">
                <a:latin typeface="Arial" charset="0"/>
              </a:rPr>
              <a:t> can run at high sample rates, which in turn can create a lot of data. This data is stored in each batch file and can lead to longer process time when opening/closing of batch files and operation (test automation) depending on settings. The main advantages of archiving regularly are:</a:t>
            </a:r>
          </a:p>
          <a:p>
            <a:pPr algn="l">
              <a:defRPr/>
            </a:pPr>
            <a:endParaRPr lang="en-GB" sz="1400" dirty="0">
              <a:latin typeface="Arial" charset="0"/>
            </a:endParaRPr>
          </a:p>
          <a:p>
            <a:pPr marL="342900" indent="-342900" algn="l">
              <a:buClr>
                <a:srgbClr val="FF0000"/>
              </a:buClr>
              <a:buFont typeface="Wingdings" pitchFamily="2" charset="2"/>
              <a:buChar char="§"/>
              <a:defRPr/>
            </a:pPr>
            <a:r>
              <a:rPr lang="en-GB" sz="1400" dirty="0">
                <a:latin typeface="Arial" charset="0"/>
              </a:rPr>
              <a:t>Keeps the working batch file to a manageable size.</a:t>
            </a:r>
          </a:p>
          <a:p>
            <a:pPr marL="342900" indent="-342900" algn="l">
              <a:buClr>
                <a:srgbClr val="FF0000"/>
              </a:buClr>
              <a:buFont typeface="Wingdings" pitchFamily="2" charset="2"/>
              <a:buChar char="§"/>
              <a:defRPr/>
            </a:pPr>
            <a:r>
              <a:rPr lang="en-GB" sz="1400" dirty="0">
                <a:latin typeface="Arial" charset="0"/>
              </a:rPr>
              <a:t>Keeps data integrity if/when stored to a network or drive.</a:t>
            </a:r>
          </a:p>
          <a:p>
            <a:pPr marL="342900" indent="-342900" algn="l">
              <a:buClr>
                <a:srgbClr val="FF0000"/>
              </a:buClr>
              <a:buFont typeface="Wingdings" pitchFamily="2" charset="2"/>
              <a:buChar char="§"/>
              <a:defRPr/>
            </a:pPr>
            <a:r>
              <a:rPr lang="en-GB" sz="1400" dirty="0">
                <a:latin typeface="Arial" charset="0"/>
              </a:rPr>
              <a:t>Allows batch files being archived to be used for Quality Analysis purposes over a long time period.</a:t>
            </a:r>
          </a:p>
          <a:p>
            <a:pPr marL="342900" indent="-342900" algn="l">
              <a:buClr>
                <a:srgbClr val="FF0000"/>
              </a:buClr>
              <a:buFont typeface="Wingdings" pitchFamily="2" charset="2"/>
              <a:buChar char="§"/>
              <a:defRPr/>
            </a:pPr>
            <a:r>
              <a:rPr lang="en-GB" sz="1400" dirty="0">
                <a:latin typeface="Arial" charset="0"/>
              </a:rPr>
              <a:t>When used in conjunction with Test Automation (set number of samples) can keep a clear record of time/date activity for Time Management or Process review.  </a:t>
            </a:r>
          </a:p>
          <a:p>
            <a:pPr marL="342900" indent="-342900" algn="l">
              <a:buClr>
                <a:srgbClr val="FF0000"/>
              </a:buClr>
              <a:defRPr/>
            </a:pPr>
            <a:endParaRPr lang="en-GB" sz="1400" dirty="0">
              <a:latin typeface="Arial" charset="0"/>
            </a:endParaRPr>
          </a:p>
        </p:txBody>
      </p:sp>
      <p:sp>
        <p:nvSpPr>
          <p:cNvPr id="102409" name="TextBox 10">
            <a:extLst>
              <a:ext uri="{FF2B5EF4-FFF2-40B4-BE49-F238E27FC236}">
                <a16:creationId xmlns:a16="http://schemas.microsoft.com/office/drawing/2014/main" id="{F2D9D43D-B10F-4EC8-A63F-DA630538EA93}"/>
              </a:ext>
            </a:extLst>
          </p:cNvPr>
          <p:cNvSpPr txBox="1">
            <a:spLocks noChangeArrowheads="1"/>
          </p:cNvSpPr>
          <p:nvPr/>
        </p:nvSpPr>
        <p:spPr bwMode="auto">
          <a:xfrm>
            <a:off x="609600" y="2057400"/>
            <a:ext cx="2286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u="sng"/>
              <a:t>Control Panel Window</a:t>
            </a:r>
          </a:p>
          <a:p>
            <a:pPr algn="l" eaLnBrk="1" hangingPunct="1"/>
            <a:endParaRPr lang="en-GB" altLang="en-US" sz="1400" b="1" u="sng"/>
          </a:p>
          <a:p>
            <a:pPr algn="l" eaLnBrk="1" hangingPunct="1"/>
            <a:r>
              <a:rPr lang="en-GB" altLang="en-US" sz="1400" b="1">
                <a:solidFill>
                  <a:srgbClr val="0093D0"/>
                </a:solidFill>
              </a:rPr>
              <a:t>Auto-Archive Settings</a:t>
            </a:r>
          </a:p>
        </p:txBody>
      </p:sp>
      <p:pic>
        <p:nvPicPr>
          <p:cNvPr id="102410" name="Picture 2">
            <a:extLst>
              <a:ext uri="{FF2B5EF4-FFF2-40B4-BE49-F238E27FC236}">
                <a16:creationId xmlns:a16="http://schemas.microsoft.com/office/drawing/2014/main" id="{D2179EC4-4F6F-4A45-A0D7-169560B08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95600"/>
            <a:ext cx="2838450" cy="27432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02411" name="TextBox 14">
            <a:extLst>
              <a:ext uri="{FF2B5EF4-FFF2-40B4-BE49-F238E27FC236}">
                <a16:creationId xmlns:a16="http://schemas.microsoft.com/office/drawing/2014/main" id="{ECBBFBC5-C57D-4DEB-B917-56344D374103}"/>
              </a:ext>
            </a:extLst>
          </p:cNvPr>
          <p:cNvSpPr txBox="1">
            <a:spLocks noChangeArrowheads="1"/>
          </p:cNvSpPr>
          <p:nvPr/>
        </p:nvSpPr>
        <p:spPr bwMode="auto">
          <a:xfrm>
            <a:off x="609600" y="5943600"/>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GB" altLang="en-US" sz="1400" b="1"/>
              <a:t>Note: 	</a:t>
            </a:r>
            <a:r>
              <a:rPr lang="en-GB" altLang="en-US" sz="1400"/>
              <a:t>Failure to use the Auto-Save and Auto-Archive functions can lead to loss of test data. </a:t>
            </a:r>
          </a:p>
          <a:p>
            <a:pPr algn="l" eaLnBrk="1" hangingPunct="1"/>
            <a:r>
              <a:rPr lang="en-GB" altLang="en-US" sz="1400"/>
              <a:t>	Files will </a:t>
            </a:r>
            <a:r>
              <a:rPr lang="en-GB" altLang="en-US" sz="1400" b="1"/>
              <a:t>not</a:t>
            </a:r>
            <a:r>
              <a:rPr lang="en-GB" altLang="en-US" sz="1400"/>
              <a:t> be retrievable within the software without correct storage settings. </a:t>
            </a:r>
            <a:endParaRPr lang="en-GB" altLang="en-US" sz="1400" b="1"/>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8080"/>
      </a:hlink>
      <a:folHlink>
        <a:srgbClr val="808080"/>
      </a:folHlink>
    </a:clrScheme>
    <a:fontScheme name="Default 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808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9936</TotalTime>
  <Words>21120</Words>
  <Application>Microsoft Office PowerPoint</Application>
  <PresentationFormat>On-screen Show (4:3)</PresentationFormat>
  <Paragraphs>3087</Paragraphs>
  <Slides>155</Slides>
  <Notes>150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155</vt:i4>
      </vt:variant>
    </vt:vector>
  </HeadingPairs>
  <TitlesOfParts>
    <vt:vector size="159" baseType="lpstr">
      <vt:lpstr>Arial</vt:lpstr>
      <vt:lpstr>Calibri</vt:lpstr>
      <vt:lpstr>Wingdings</vt:lpstr>
      <vt:lpstr>Default Design</vt:lpstr>
      <vt:lpstr>A Basic Guide to  Using NexygenPlus 3 Materials Testing Software.</vt:lpstr>
      <vt:lpstr>Introduction</vt:lpstr>
      <vt:lpstr>1. Creating a Test File (.batch file)</vt:lpstr>
      <vt:lpstr>1. Creating a Test File (.batch file)</vt:lpstr>
      <vt:lpstr>1. Creating a Test File (.batch file)</vt:lpstr>
      <vt:lpstr>1. Creating a Test File (.batch file)</vt:lpstr>
      <vt:lpstr>1. Creating a Test File (.batch file)</vt:lpstr>
      <vt:lpstr>1. Creating a Test File (.batch file)</vt:lpstr>
      <vt:lpstr>1. Creating a Test File (.batch file)</vt:lpstr>
      <vt:lpstr>2. Configuration of Test Setup</vt:lpstr>
      <vt:lpstr>2. Configuration of Test Setup</vt:lpstr>
      <vt:lpstr>2. Configuration of Test Setup</vt:lpstr>
      <vt:lpstr>2. Configuration of Test Setup</vt:lpstr>
      <vt:lpstr>2. Configuration of Test Setup</vt:lpstr>
      <vt:lpstr>2. Configuration of Test Setup</vt:lpstr>
      <vt:lpstr>2. Configuration of Test Setup</vt:lpstr>
      <vt:lpstr>2. Configuration of Test Setup</vt:lpstr>
      <vt:lpstr>2. Configuration of Test Setup</vt:lpstr>
      <vt:lpstr>2. Configuration of Test Setup</vt:lpstr>
      <vt:lpstr>2. Configuration of Test Setup</vt:lpstr>
      <vt:lpstr>2. Configuration of Test Setup</vt:lpstr>
      <vt:lpstr>2. Configuration of Test Setup</vt:lpstr>
      <vt:lpstr>2. Configuration of Test Setup</vt:lpstr>
      <vt:lpstr>2. Configuration of Test Setup</vt:lpstr>
      <vt:lpstr>3. Overview of Results and Extra Measuring Points</vt:lpstr>
      <vt:lpstr>3. Overview of Results and Extra Measuring Points</vt:lpstr>
      <vt:lpstr>3. Overview of Results and Extra Measuring Points</vt:lpstr>
      <vt:lpstr>3. Overview of Results and Extra Measuring Points</vt:lpstr>
      <vt:lpstr>3. Overview of Results and Extra Measuring Points</vt:lpstr>
      <vt:lpstr>3. Overview of Results and Extra Measuring Points</vt:lpstr>
      <vt:lpstr>3. Overview of Results and Extra Measuring Points</vt:lpstr>
      <vt:lpstr>3. Overview of Results and Extra Measuring Points</vt:lpstr>
      <vt:lpstr>3. Overview of Results and Extra Measuring Points</vt:lpstr>
      <vt:lpstr>3. Overview of Results and Extra Measuring Points</vt:lpstr>
      <vt:lpstr>3. Overview of Results and Extra Measuring Points</vt:lpstr>
      <vt:lpstr>3. Overview of Results and Extra Measuring Points</vt:lpstr>
      <vt:lpstr>3. Overview of Results and Extra Measuring Points</vt:lpstr>
      <vt:lpstr>3. Overview of Results and Extra Measuring Points</vt:lpstr>
      <vt:lpstr>3. Overview of Results and Extra Measuring Points</vt:lpstr>
      <vt:lpstr>3. Overview of Results and Extra Measuring Points</vt:lpstr>
      <vt:lpstr>3. Overview of Results and Extra Measuring Points</vt:lpstr>
      <vt:lpstr>3. Overview of Results and Extra Measuring Points</vt:lpstr>
      <vt:lpstr>4. Test Options/Function Buttons</vt:lpstr>
      <vt:lpstr>4. Test Options/Function Buttons</vt:lpstr>
      <vt:lpstr>4. Test Options/Function Buttons</vt:lpstr>
      <vt:lpstr>4. Test Options/Function Buttons</vt:lpstr>
      <vt:lpstr>4. Test Options/Function Buttons</vt:lpstr>
      <vt:lpstr>4. Test Options/Function Buttons</vt:lpstr>
      <vt:lpstr>4. Test Options/Function Buttons</vt:lpstr>
      <vt:lpstr>4. Test Options/Function Buttons</vt:lpstr>
      <vt:lpstr>4. Test Options/Function Buttons</vt:lpstr>
      <vt:lpstr>4. Test Options/Function Buttons</vt:lpstr>
      <vt:lpstr>4. Test Options/Function Buttons</vt:lpstr>
      <vt:lpstr>4. Test Options/Function Buttons</vt:lpstr>
      <vt:lpstr>4. Test Options/Function Buttons</vt:lpstr>
      <vt:lpstr>4. Test Options/Function Buttons</vt:lpstr>
      <vt:lpstr>4. Test Options/Function Buttons</vt:lpstr>
      <vt:lpstr>4. Test Options/Function Buttons</vt:lpstr>
      <vt:lpstr>4. Test Options/Function Buttons</vt:lpstr>
      <vt:lpstr>4. Test Options/Function Buttons</vt:lpstr>
      <vt:lpstr>4. Test Options/Function Buttons</vt:lpstr>
      <vt:lpstr>4. Test Options/Function Buttons</vt:lpstr>
      <vt:lpstr>4. Test Options/Function Buttons</vt:lpstr>
      <vt:lpstr>4. Test Options/Function Buttons</vt:lpstr>
      <vt:lpstr>4. Test Options/Function Buttons</vt:lpstr>
      <vt:lpstr>5.  Software Console Functionality</vt:lpstr>
      <vt:lpstr>5.  Software Console Functionality</vt:lpstr>
      <vt:lpstr>5.  Software Console Functionality</vt:lpstr>
      <vt:lpstr>5.  Software Console Functionality</vt:lpstr>
      <vt:lpstr>5.  Software Console Functionality</vt:lpstr>
      <vt:lpstr>5.  Software Console Functionality</vt:lpstr>
      <vt:lpstr>5.  Software Console Functionality</vt:lpstr>
      <vt:lpstr>5.  Software Console Functionality</vt:lpstr>
      <vt:lpstr>5.  Software Console Functionality</vt:lpstr>
      <vt:lpstr>5.  Software Console Functionality</vt:lpstr>
      <vt:lpstr>5.  Software Console Functionality</vt:lpstr>
      <vt:lpstr>5.  Software Console Functionality</vt:lpstr>
      <vt:lpstr>5.  Software Console Functionality</vt:lpstr>
      <vt:lpstr>5.  Software Console Functionality</vt:lpstr>
      <vt:lpstr>5.  Software Console Functionality</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6. Batch File Operations and Features</vt:lpstr>
      <vt:lpstr>7. Batch Report Designer</vt:lpstr>
      <vt:lpstr>7. Batch Report Designer</vt:lpstr>
      <vt:lpstr>7. Batch Report Designer</vt:lpstr>
      <vt:lpstr>7. Batch Report Designer</vt:lpstr>
      <vt:lpstr>7. Batch Report Designer</vt:lpstr>
      <vt:lpstr>7. Batch Report Designer</vt:lpstr>
      <vt:lpstr>8. Test Report &amp; Export Functions</vt:lpstr>
      <vt:lpstr>8. Test Report &amp; Export Functions</vt:lpstr>
      <vt:lpstr>8. Test Report &amp; Export Functions</vt:lpstr>
      <vt:lpstr>8. Test Report &amp; Export Functions</vt:lpstr>
      <vt:lpstr>8. Test Report &amp; Export Functions</vt:lpstr>
      <vt:lpstr>8. Test Report &amp; Export Functions</vt:lpstr>
      <vt:lpstr>8. Test Report &amp; Export Functions</vt:lpstr>
      <vt:lpstr>8. Test Report &amp; Export Functions</vt:lpstr>
      <vt:lpstr>8. Test Report &amp; Export Functions</vt:lpstr>
      <vt:lpstr>8. Test Report &amp; Export Functions</vt:lpstr>
      <vt:lpstr>8. Test Report &amp; Export Functions</vt:lpstr>
      <vt:lpstr>8. Test Report &amp; Export Functions</vt:lpstr>
      <vt:lpstr>8. Test Report &amp; Export Functions</vt:lpstr>
      <vt:lpstr>8. Test Report &amp; Export Functions</vt:lpstr>
      <vt:lpstr>8. Test Report &amp; Export Functions</vt:lpstr>
      <vt:lpstr>8. Test Report &amp; Export Functions</vt:lpstr>
      <vt:lpstr>8. Test Report &amp; Export Functions</vt:lpstr>
      <vt:lpstr>8. Test Report &amp; Export Functions</vt:lpstr>
      <vt:lpstr>8. Test Report &amp; Export Functions</vt:lpstr>
      <vt:lpstr>8. Test Report &amp; Export Functions</vt:lpstr>
      <vt:lpstr>8. Test Report &amp; Export Functions</vt:lpstr>
      <vt:lpstr>8. Test Report &amp; Export Functions</vt:lpstr>
    </vt:vector>
  </TitlesOfParts>
  <Company>Ametek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Authorized User</dc:creator>
  <cp:lastModifiedBy>Dennis Cabral</cp:lastModifiedBy>
  <cp:revision>868</cp:revision>
  <dcterms:created xsi:type="dcterms:W3CDTF">2009-05-11T18:52:39Z</dcterms:created>
  <dcterms:modified xsi:type="dcterms:W3CDTF">2020-03-27T17:22:45Z</dcterms:modified>
</cp:coreProperties>
</file>